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6"/>
  </p:notesMasterIdLst>
  <p:sldIdLst>
    <p:sldId id="256" r:id="rId2"/>
    <p:sldId id="257" r:id="rId3"/>
    <p:sldId id="258" r:id="rId4"/>
    <p:sldId id="259" r:id="rId5"/>
    <p:sldId id="261" r:id="rId6"/>
    <p:sldId id="262" r:id="rId7"/>
    <p:sldId id="263" r:id="rId8"/>
    <p:sldId id="264" r:id="rId9"/>
    <p:sldId id="270" r:id="rId10"/>
    <p:sldId id="273" r:id="rId11"/>
    <p:sldId id="274" r:id="rId12"/>
    <p:sldId id="275" r:id="rId13"/>
    <p:sldId id="271" r:id="rId14"/>
    <p:sldId id="319" r:id="rId15"/>
    <p:sldId id="278" r:id="rId16"/>
    <p:sldId id="279" r:id="rId17"/>
    <p:sldId id="280" r:id="rId18"/>
    <p:sldId id="281" r:id="rId19"/>
    <p:sldId id="282" r:id="rId20"/>
    <p:sldId id="283" r:id="rId21"/>
    <p:sldId id="284" r:id="rId22"/>
    <p:sldId id="287" r:id="rId23"/>
    <p:sldId id="286" r:id="rId24"/>
    <p:sldId id="285" r:id="rId25"/>
    <p:sldId id="288" r:id="rId26"/>
    <p:sldId id="289" r:id="rId27"/>
    <p:sldId id="290" r:id="rId28"/>
    <p:sldId id="293" r:id="rId29"/>
    <p:sldId id="297" r:id="rId30"/>
    <p:sldId id="292" r:id="rId31"/>
    <p:sldId id="295" r:id="rId32"/>
    <p:sldId id="296" r:id="rId33"/>
    <p:sldId id="298" r:id="rId34"/>
    <p:sldId id="301" r:id="rId35"/>
    <p:sldId id="307" r:id="rId36"/>
    <p:sldId id="308" r:id="rId37"/>
    <p:sldId id="309" r:id="rId38"/>
    <p:sldId id="310" r:id="rId39"/>
    <p:sldId id="311" r:id="rId40"/>
    <p:sldId id="320" r:id="rId41"/>
    <p:sldId id="313" r:id="rId42"/>
    <p:sldId id="312" r:id="rId43"/>
    <p:sldId id="314" r:id="rId44"/>
    <p:sldId id="315" r:id="rId45"/>
    <p:sldId id="316" r:id="rId46"/>
    <p:sldId id="317" r:id="rId47"/>
    <p:sldId id="318" r:id="rId48"/>
    <p:sldId id="299" r:id="rId49"/>
    <p:sldId id="300" r:id="rId50"/>
    <p:sldId id="302" r:id="rId51"/>
    <p:sldId id="303" r:id="rId52"/>
    <p:sldId id="304" r:id="rId53"/>
    <p:sldId id="305" r:id="rId54"/>
    <p:sldId id="306" r:id="rId55"/>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12" autoAdjust="0"/>
    <p:restoredTop sz="80451" autoAdjust="0"/>
  </p:normalViewPr>
  <p:slideViewPr>
    <p:cSldViewPr>
      <p:cViewPr varScale="1">
        <p:scale>
          <a:sx n="40" d="100"/>
          <a:sy n="40" d="100"/>
        </p:scale>
        <p:origin x="-996" y="-108"/>
      </p:cViewPr>
      <p:guideLst>
        <p:guide orient="horz" pos="2160"/>
        <p:guide pos="2880"/>
      </p:guideLst>
    </p:cSldViewPr>
  </p:slideViewPr>
  <p:outlineViewPr>
    <p:cViewPr>
      <p:scale>
        <a:sx n="33" d="100"/>
        <a:sy n="33" d="100"/>
      </p:scale>
      <p:origin x="0" y="10146"/>
    </p:cViewPr>
  </p:outlineViewPr>
  <p:notesTextViewPr>
    <p:cViewPr>
      <p:scale>
        <a:sx n="75" d="100"/>
        <a:sy n="75" d="100"/>
      </p:scale>
      <p:origin x="0" y="0"/>
    </p:cViewPr>
  </p:notesTextViewPr>
  <p:sorterViewPr>
    <p:cViewPr>
      <p:scale>
        <a:sx n="66" d="100"/>
        <a:sy n="66" d="100"/>
      </p:scale>
      <p:origin x="0" y="564"/>
    </p:cViewPr>
  </p:sorterViewPr>
  <p:notesViewPr>
    <p:cSldViewPr>
      <p:cViewPr varScale="1">
        <p:scale>
          <a:sx n="36" d="100"/>
          <a:sy n="36" d="100"/>
        </p:scale>
        <p:origin x="-2250" y="-78"/>
      </p:cViewPr>
      <p:guideLst>
        <p:guide orient="horz" pos="3120"/>
        <p:guide pos="21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76910" y="4705351"/>
            <a:ext cx="5415280" cy="4457700"/>
          </a:xfrm>
          <a:prstGeom prst="rect">
            <a:avLst/>
          </a:prstGeom>
        </p:spPr>
        <p:txBody>
          <a:bodyPr vert="horz" lIns="91294" tIns="45647" rIns="91294" bIns="456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34257" y="9408982"/>
            <a:ext cx="2933277" cy="495300"/>
          </a:xfrm>
          <a:prstGeom prst="rect">
            <a:avLst/>
          </a:prstGeom>
        </p:spPr>
        <p:txBody>
          <a:bodyPr vert="horz" lIns="91294" tIns="45647" rIns="91294" bIns="45647" rtlCol="0" anchor="b"/>
          <a:lstStyle>
            <a:lvl1pPr algn="r">
              <a:defRPr sz="1200"/>
            </a:lvl1pPr>
          </a:lstStyle>
          <a:p>
            <a:fld id="{BC96351A-6230-449A-823B-AD456FB4B5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Constructions – link linguistic form to the</a:t>
            </a:r>
            <a:r>
              <a:rPr lang="en-US" baseline="0" dirty="0" smtClean="0"/>
              <a:t> meaning representation in form of semantic specification (which consists of linked schemas)</a:t>
            </a:r>
          </a:p>
          <a:p>
            <a:endParaRPr lang="en-US" baseline="0" dirty="0" smtClean="0"/>
          </a:p>
          <a:p>
            <a:r>
              <a:rPr lang="en-US" baseline="0" dirty="0" smtClean="0"/>
              <a:t>Meaning is based on source-path-goal schema</a:t>
            </a:r>
          </a:p>
          <a:p>
            <a:r>
              <a:rPr lang="en-US" baseline="0" dirty="0" smtClean="0"/>
              <a:t>If construction is a </a:t>
            </a:r>
            <a:r>
              <a:rPr lang="en-US" baseline="0" dirty="0" err="1" smtClean="0"/>
              <a:t>subcase</a:t>
            </a:r>
            <a:r>
              <a:rPr lang="en-US" baseline="0" dirty="0" smtClean="0"/>
              <a:t>, it can by used wherever its parent can be used</a:t>
            </a:r>
          </a:p>
          <a:p>
            <a:r>
              <a:rPr lang="en-US" baseline="0" dirty="0" smtClean="0"/>
              <a:t>Evokes mechanism – notation of the fact that concept often activates other related concepts.</a:t>
            </a:r>
          </a:p>
          <a:p>
            <a:r>
              <a:rPr lang="en-US" baseline="0" dirty="0" smtClean="0"/>
              <a:t>Form (in this case very easy) – spelling out the word</a:t>
            </a:r>
          </a:p>
          <a:p>
            <a:r>
              <a:rPr lang="en-US" baseline="0" dirty="0" smtClean="0"/>
              <a:t>Meaning – specifies the semantic schemas and relations</a:t>
            </a:r>
          </a:p>
          <a:p>
            <a:endParaRPr lang="en-US" baseline="0" dirty="0" smtClean="0"/>
          </a:p>
          <a:p>
            <a:r>
              <a:rPr lang="en-US" baseline="0" dirty="0" err="1" smtClean="0"/>
              <a:t>s.Goal</a:t>
            </a:r>
            <a:r>
              <a:rPr lang="en-US" baseline="0" dirty="0" smtClean="0"/>
              <a:t> – </a:t>
            </a:r>
            <a:r>
              <a:rPr lang="en-US" i="1" baseline="0" dirty="0" smtClean="0"/>
              <a:t>goal </a:t>
            </a:r>
            <a:r>
              <a:rPr lang="en-US" i="0" baseline="0" dirty="0" smtClean="0"/>
              <a:t>role of the particular schema s</a:t>
            </a:r>
            <a:endParaRPr lang="en-US" baseline="0" dirty="0" smtClean="0"/>
          </a:p>
        </p:txBody>
      </p:sp>
      <p:sp>
        <p:nvSpPr>
          <p:cNvPr id="4" name="Slide Number Placeholder 3"/>
          <p:cNvSpPr>
            <a:spLocks noGrp="1"/>
          </p:cNvSpPr>
          <p:nvPr>
            <p:ph type="sldNum" sz="quarter" idx="10"/>
          </p:nvPr>
        </p:nvSpPr>
        <p:spPr/>
        <p:txBody>
          <a:bodyPr/>
          <a:lstStyle/>
          <a:p>
            <a:fld id="{BC96351A-6230-449A-823B-AD456FB4B522}"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Crucial difference – semantics  plays an equal</a:t>
            </a:r>
            <a:r>
              <a:rPr lang="en-US" baseline="0" dirty="0" smtClean="0"/>
              <a:t> role in ECG construction</a:t>
            </a:r>
          </a:p>
          <a:p>
            <a:r>
              <a:rPr lang="en-US" dirty="0" smtClean="0"/>
              <a:t>	when the spatial PP construction</a:t>
            </a:r>
            <a:r>
              <a:rPr lang="en-US" baseline="0" dirty="0" smtClean="0"/>
              <a:t> is applied, the meaning condition must be matched in addition to the form requirement.</a:t>
            </a:r>
          </a:p>
          <a:p>
            <a:r>
              <a:rPr lang="en-US" baseline="0" dirty="0" smtClean="0"/>
              <a:t>e.g. the phrase “to Berkeley” would match as a spatial PP, leading to the bit of </a:t>
            </a:r>
            <a:r>
              <a:rPr lang="en-US" baseline="0" dirty="0" err="1" smtClean="0"/>
              <a:t>SemSpec</a:t>
            </a:r>
            <a:r>
              <a:rPr lang="en-US" baseline="0" dirty="0" smtClean="0"/>
              <a:t> which expresses motion of some sort toward Berkley</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Encodes</a:t>
            </a:r>
            <a:r>
              <a:rPr lang="en-US" baseline="0" dirty="0" smtClean="0"/>
              <a:t> noun phrase</a:t>
            </a:r>
          </a:p>
          <a:p>
            <a:r>
              <a:rPr lang="en-US" baseline="0" dirty="0" smtClean="0"/>
              <a:t>We assume that the hearer knows the person</a:t>
            </a:r>
          </a:p>
          <a:p>
            <a:r>
              <a:rPr lang="en-US" baseline="0" dirty="0" smtClean="0"/>
              <a:t>“He strolled into Berkeley” would be the same but resolved would be empty</a:t>
            </a:r>
          </a:p>
          <a:p>
            <a:r>
              <a:rPr lang="en-US" baseline="0" dirty="0" smtClean="0"/>
              <a:t>Question “who strolled into Berkeley” can be represented with a value of “questioned” in the </a:t>
            </a:r>
            <a:r>
              <a:rPr lang="en-US" i="1" baseline="0" dirty="0" smtClean="0"/>
              <a:t>specificity</a:t>
            </a:r>
            <a:r>
              <a:rPr lang="en-US" baseline="0" dirty="0" smtClean="0"/>
              <a:t> role</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Parameters – speed, when the</a:t>
            </a:r>
            <a:r>
              <a:rPr lang="en-US" baseline="0" dirty="0" smtClean="0"/>
              <a:t> action occurred, aspect – should the action be simulated as ongoing, completed, etc.?</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err="1" smtClean="0"/>
              <a:t>Subcase</a:t>
            </a:r>
            <a:r>
              <a:rPr lang="en-US" baseline="0" dirty="0" smtClean="0"/>
              <a:t> of Motion Verb</a:t>
            </a:r>
          </a:p>
          <a:p>
            <a:r>
              <a:rPr lang="en-US" baseline="0" dirty="0" smtClean="0"/>
              <a:t>We need construction to tie together the constituents that describe directed motion of one’s self</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Self-directed clause made</a:t>
            </a:r>
            <a:r>
              <a:rPr lang="en-US" baseline="0" dirty="0" smtClean="0"/>
              <a:t> up from 3 constituents</a:t>
            </a:r>
          </a:p>
          <a:p>
            <a:r>
              <a:rPr lang="en-US" baseline="0" dirty="0" smtClean="0"/>
              <a:t>One noun phrase, one motion verb and one spatial prepositional phrase</a:t>
            </a:r>
          </a:p>
          <a:p>
            <a:r>
              <a:rPr lang="en-US" baseline="0" dirty="0" smtClean="0"/>
              <a:t>Form – ordering</a:t>
            </a:r>
          </a:p>
          <a:p>
            <a:r>
              <a:rPr lang="en-US" baseline="0" dirty="0" smtClean="0"/>
              <a:t>Meaning : three roles – mover, action and direction</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Discourse</a:t>
            </a:r>
            <a:r>
              <a:rPr lang="en-US" baseline="0" dirty="0" smtClean="0"/>
              <a:t> element – says it is a statement, no other specification</a:t>
            </a:r>
          </a:p>
          <a:p>
            <a:r>
              <a:rPr lang="en-US" baseline="0" dirty="0" smtClean="0"/>
              <a:t>Content is based on self-motion schema which links together actor (Harry), action (strolled) and direction (to Berkeley)</a:t>
            </a:r>
          </a:p>
          <a:p>
            <a:r>
              <a:rPr lang="en-US" baseline="0" dirty="0" smtClean="0"/>
              <a:t>Mover agent and </a:t>
            </a:r>
            <a:r>
              <a:rPr lang="en-US" baseline="0" dirty="0" err="1" smtClean="0"/>
              <a:t>trajector</a:t>
            </a:r>
            <a:r>
              <a:rPr lang="en-US" baseline="0" dirty="0" smtClean="0"/>
              <a:t> are all the same entity</a:t>
            </a:r>
          </a:p>
        </p:txBody>
      </p:sp>
      <p:sp>
        <p:nvSpPr>
          <p:cNvPr id="4" name="Slide Number Placeholder 3"/>
          <p:cNvSpPr>
            <a:spLocks noGrp="1"/>
          </p:cNvSpPr>
          <p:nvPr>
            <p:ph type="sldNum" sz="quarter" idx="10"/>
          </p:nvPr>
        </p:nvSpPr>
        <p:spPr/>
        <p:txBody>
          <a:bodyPr/>
          <a:lstStyle/>
          <a:p>
            <a:fld id="{BC96351A-6230-449A-823B-AD456FB4B522}"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The construction introduces the possibility of a direct object (the extra role of </a:t>
            </a:r>
            <a:r>
              <a:rPr lang="en-US" dirty="0" err="1" smtClean="0"/>
              <a:t>trajector</a:t>
            </a:r>
            <a:r>
              <a:rPr lang="en-US" dirty="0" smtClean="0"/>
              <a:t>) for a normally intransitive verb.</a:t>
            </a:r>
          </a:p>
          <a:p>
            <a:r>
              <a:rPr lang="en-US" dirty="0" smtClean="0"/>
              <a:t>It is a general rule, it doesn’t have to be learned separately for each word – we don’t need to know the other transitive</a:t>
            </a:r>
            <a:r>
              <a:rPr lang="en-US" baseline="0" dirty="0" smtClean="0"/>
              <a:t> sense of the word sneeze.</a:t>
            </a:r>
          </a:p>
          <a:p>
            <a:r>
              <a:rPr lang="en-US" baseline="0" dirty="0" smtClean="0"/>
              <a:t>We can use it transitively with a certain construction.</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First – individual words</a:t>
            </a:r>
          </a:p>
          <a:p>
            <a:r>
              <a:rPr lang="en-US" dirty="0" smtClean="0"/>
              <a:t>Next stage – 2 word combination</a:t>
            </a:r>
          </a:p>
          <a:p>
            <a:r>
              <a:rPr lang="en-US" dirty="0" smtClean="0"/>
              <a:t>Simple</a:t>
            </a:r>
            <a:r>
              <a:rPr lang="en-US" baseline="0" dirty="0" smtClean="0"/>
              <a:t> sentences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Lexicon – lists the grammatical type of all possible words for this fragment</a:t>
            </a:r>
          </a:p>
          <a:p>
            <a:r>
              <a:rPr lang="en-US" dirty="0" smtClean="0"/>
              <a:t>| symbol</a:t>
            </a:r>
            <a:r>
              <a:rPr lang="en-US" baseline="0" dirty="0" smtClean="0"/>
              <a:t> = “or”</a:t>
            </a:r>
          </a:p>
          <a:p>
            <a:r>
              <a:rPr lang="en-US" baseline="0" dirty="0" smtClean="0"/>
              <a:t>Grammar rules – specify how to build larger grammatical constructions from smaller ones.</a:t>
            </a:r>
          </a:p>
          <a:p>
            <a:endParaRPr lang="en-US" baseline="0" dirty="0" smtClean="0"/>
          </a:p>
          <a:p>
            <a:r>
              <a:rPr lang="en-US" baseline="0" dirty="0" smtClean="0"/>
              <a:t>E.g. first rule: A sentence (s) can be a noun phrase (NP) followed by a verb phrase (VP) or it can be a smaller S, followed by a Conjunction followed by a second smaller 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The nouns are all</a:t>
            </a:r>
            <a:r>
              <a:rPr lang="en-US" baseline="0" dirty="0" smtClean="0"/>
              <a:t> basic-level categories (except mommy and daddy)</a:t>
            </a:r>
          </a:p>
          <a:p>
            <a:r>
              <a:rPr lang="en-US" baseline="0" dirty="0" smtClean="0"/>
              <a:t>Most of the nouns are experienced from both the agent and observer perspectives</a:t>
            </a:r>
          </a:p>
          <a:p>
            <a:r>
              <a:rPr lang="en-US" baseline="0" dirty="0" smtClean="0"/>
              <a:t>Common sounds</a:t>
            </a:r>
          </a:p>
          <a:p>
            <a:r>
              <a:rPr lang="en-US" baseline="0" dirty="0" smtClean="0"/>
              <a:t>Emotional states – expressions children learn and notice how they feel</a:t>
            </a:r>
          </a:p>
          <a:p>
            <a:r>
              <a:rPr lang="en-US" baseline="0" dirty="0" smtClean="0"/>
              <a:t>Social- naming previously learned nonverbal acts of communication – already preverbal gestures</a:t>
            </a:r>
          </a:p>
          <a:p>
            <a:r>
              <a:rPr lang="en-US" baseline="0" dirty="0" smtClean="0"/>
              <a:t>Indexical words – verbal equivalents of pointing or shared gaze</a:t>
            </a:r>
          </a:p>
          <a:p>
            <a:r>
              <a:rPr lang="en-US" baseline="0" dirty="0" smtClean="0"/>
              <a:t>Actions and prepositions – more complex</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Characterized in terms of landmark and </a:t>
            </a:r>
            <a:r>
              <a:rPr lang="en-US" dirty="0" err="1" smtClean="0"/>
              <a:t>trajector</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On in English</a:t>
            </a:r>
            <a:r>
              <a:rPr lang="en-US" baseline="0" dirty="0" smtClean="0"/>
              <a:t> – all 3 schemas above, in contact with and supported by</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Op – all</a:t>
            </a:r>
            <a:r>
              <a:rPr lang="en-US" baseline="0" dirty="0" smtClean="0"/>
              <a:t> 3 schemas</a:t>
            </a:r>
            <a:endParaRPr lang="en-US" dirty="0" smtClean="0"/>
          </a:p>
          <a:p>
            <a:r>
              <a:rPr lang="en-US" dirty="0" smtClean="0"/>
              <a:t>Only contact and support</a:t>
            </a:r>
            <a:r>
              <a:rPr lang="en-US" baseline="0" dirty="0" smtClean="0"/>
              <a:t> “</a:t>
            </a:r>
            <a:r>
              <a:rPr lang="en-US" baseline="0" dirty="0" err="1" smtClean="0"/>
              <a:t>ann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In </a:t>
            </a:r>
            <a:r>
              <a:rPr lang="en-US" dirty="0" err="1" smtClean="0"/>
              <a:t>chinese</a:t>
            </a:r>
            <a:r>
              <a:rPr lang="en-US" baseline="0" dirty="0" smtClean="0"/>
              <a:t> support not important…</a:t>
            </a:r>
          </a:p>
          <a:p>
            <a:r>
              <a:rPr lang="en-US" baseline="0" dirty="0" smtClean="0"/>
              <a:t>Image schemas are universal, but the mapping to specific preposition can be different in different languages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err="1" smtClean="0"/>
              <a:t>Standart</a:t>
            </a:r>
            <a:r>
              <a:rPr lang="en-US" dirty="0" smtClean="0"/>
              <a:t> way to diagram these schema relations by </a:t>
            </a:r>
            <a:r>
              <a:rPr lang="en-US" dirty="0" err="1" smtClean="0"/>
              <a:t>multislot</a:t>
            </a:r>
            <a:r>
              <a:rPr lang="en-US" dirty="0" smtClean="0"/>
              <a:t> boxes.</a:t>
            </a:r>
          </a:p>
          <a:p>
            <a:r>
              <a:rPr lang="en-US" dirty="0" smtClean="0"/>
              <a:t>Double</a:t>
            </a:r>
            <a:r>
              <a:rPr lang="en-US" baseline="0" dirty="0" smtClean="0"/>
              <a:t> headed-arrows are conceptual links – depict graphically the facts that the exterior of the container is the source and the interior the goal.</a:t>
            </a:r>
          </a:p>
          <a:p>
            <a:r>
              <a:rPr lang="en-US" baseline="0" dirty="0" smtClean="0"/>
              <a:t>“Out of” – exterior &lt;-&gt; goal</a:t>
            </a:r>
          </a:p>
          <a:p>
            <a:r>
              <a:rPr lang="en-US" baseline="0" dirty="0" smtClean="0"/>
              <a:t>“through” – exterior &lt;-&gt; source, goal, interior &lt;-&gt; path</a:t>
            </a:r>
          </a:p>
        </p:txBody>
      </p:sp>
      <p:sp>
        <p:nvSpPr>
          <p:cNvPr id="4" name="Slide Number Placeholder 3"/>
          <p:cNvSpPr>
            <a:spLocks noGrp="1"/>
          </p:cNvSpPr>
          <p:nvPr>
            <p:ph type="sldNum" sz="quarter" idx="10"/>
          </p:nvPr>
        </p:nvSpPr>
        <p:spPr/>
        <p:txBody>
          <a:bodyPr/>
          <a:lstStyle/>
          <a:p>
            <a:fld id="{BC96351A-6230-449A-823B-AD456FB4B522}"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A program to emulate a child viewing a simple geometric scene and being told a word that describes something about that scene</a:t>
            </a:r>
          </a:p>
          <a:p>
            <a:r>
              <a:rPr lang="en-US" dirty="0" smtClean="0"/>
              <a:t>Previous attempts</a:t>
            </a:r>
            <a:r>
              <a:rPr lang="en-US" baseline="0" dirty="0" smtClean="0"/>
              <a:t> to model acquisition showed that language cannot be all pre-wired (couldn’t capture cultural bias)</a:t>
            </a:r>
          </a:p>
          <a:p>
            <a:r>
              <a:rPr lang="en-US" baseline="0" dirty="0" smtClean="0"/>
              <a:t>And cannot be tabula rasa (programs failed to learn the regularities so far)</a:t>
            </a:r>
          </a:p>
          <a:p>
            <a:r>
              <a:rPr lang="en-US" baseline="0" dirty="0" smtClean="0"/>
              <a:t>This program has universal structure -&gt; incorporated visual system</a:t>
            </a:r>
          </a:p>
          <a:p>
            <a:r>
              <a:rPr lang="en-US" baseline="0" dirty="0" smtClean="0"/>
              <a:t>Is sensitive to 2 classes of visual features</a:t>
            </a:r>
          </a:p>
          <a:p>
            <a:endParaRPr lang="en-US" baseline="0" dirty="0" smtClean="0"/>
          </a:p>
          <a:p>
            <a:r>
              <a:rPr lang="en-US" baseline="0" dirty="0" smtClean="0"/>
              <a:t>Standard </a:t>
            </a:r>
            <a:r>
              <a:rPr lang="en-US" baseline="0" dirty="0" smtClean="0"/>
              <a:t>back-propagation learning – any weights that connect to the supplied correct answer will be made stronger and weights to alternative answers will be made weaker (implicit negative) – it supposes there is only one right answer.</a:t>
            </a:r>
            <a:endParaRPr lang="en-US" dirty="0" smtClean="0"/>
          </a:p>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Limitations: it was great at recognizing but</a:t>
            </a:r>
          </a:p>
          <a:p>
            <a:r>
              <a:rPr lang="en-US" dirty="0" smtClean="0"/>
              <a:t>	couldn’t reason with the concept and couldn’t use it in an action</a:t>
            </a:r>
          </a:p>
          <a:p>
            <a:r>
              <a:rPr lang="en-US" dirty="0" smtClean="0"/>
              <a:t>	it recognized</a:t>
            </a:r>
            <a:r>
              <a:rPr lang="en-US" baseline="0" dirty="0" smtClean="0"/>
              <a:t> only most direct and literal use of word</a:t>
            </a:r>
          </a:p>
          <a:p>
            <a:r>
              <a:rPr lang="en-US" baseline="0" dirty="0" smtClean="0"/>
              <a:t>	deals only with single words (children get larger linguistic context)</a:t>
            </a:r>
          </a:p>
          <a:p>
            <a:r>
              <a:rPr lang="en-US" baseline="0" dirty="0" smtClean="0"/>
              <a:t>	supervised slow learning is not plausible – slowly adjusting weights – in children one shot learning</a:t>
            </a:r>
            <a:endParaRPr lang="en-US" dirty="0" smtClean="0"/>
          </a:p>
        </p:txBody>
      </p:sp>
      <p:sp>
        <p:nvSpPr>
          <p:cNvPr id="4" name="Slide Number Placeholder 3"/>
          <p:cNvSpPr>
            <a:spLocks noGrp="1"/>
          </p:cNvSpPr>
          <p:nvPr>
            <p:ph type="sldNum" sz="quarter" idx="10"/>
          </p:nvPr>
        </p:nvSpPr>
        <p:spPr/>
        <p:txBody>
          <a:bodyPr/>
          <a:lstStyle/>
          <a:p>
            <a:fld id="{BC96351A-6230-449A-823B-AD456FB4B522}"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A motor action involves</a:t>
            </a:r>
            <a:r>
              <a:rPr lang="en-US" baseline="0" dirty="0" smtClean="0"/>
              <a:t> many coordinated neural firings, muscle contractions and other elements, but we have no conscious awareness of these details. What we CAN be aware of are certain parameters of the action -&gt; force, direction, </a:t>
            </a:r>
            <a:r>
              <a:rPr lang="en-US" baseline="0" dirty="0" err="1" smtClean="0"/>
              <a:t>effector</a:t>
            </a:r>
            <a:r>
              <a:rPr lang="en-US" baseline="0" dirty="0" smtClean="0"/>
              <a:t>, posture, repetition, etc.</a:t>
            </a:r>
          </a:p>
          <a:p>
            <a:r>
              <a:rPr lang="en-US" baseline="0" dirty="0" smtClean="0"/>
              <a:t>Language label only the action properties of which we can be aware =&gt; fixed set of experienced features determine the semantic space for any set of embodied concepts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higher level we only need to know certain parameters (size, location, speed).</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According</a:t>
            </a:r>
            <a:r>
              <a:rPr lang="en-US" baseline="0" dirty="0" smtClean="0"/>
              <a:t> to this grammar sentence “Old King Cole was a merry old fiddlers” is okay but to us it is not…</a:t>
            </a:r>
          </a:p>
          <a:p>
            <a:r>
              <a:rPr lang="en-US" baseline="0" dirty="0" smtClean="0"/>
              <a:t>On the other hand “Virginia thinks vanilla” is ungrammatical but okay following “What flavor of ice cream does Georgia want?”</a:t>
            </a:r>
          </a:p>
          <a:p>
            <a:endParaRPr lang="en-US" baseline="0" dirty="0" smtClean="0"/>
          </a:p>
          <a:p>
            <a:r>
              <a:rPr lang="en-US" baseline="0" dirty="0" smtClean="0"/>
              <a:t>“Old King Cole was a merry old fiddler</a:t>
            </a:r>
            <a:r>
              <a:rPr lang="en-US" u="sng" baseline="0" dirty="0" smtClean="0"/>
              <a:t>s</a:t>
            </a:r>
            <a:r>
              <a:rPr lang="en-US" baseline="0" dirty="0" smtClean="0"/>
              <a:t>”</a:t>
            </a:r>
          </a:p>
          <a:p>
            <a:pPr>
              <a:buFontTx/>
              <a:buChar char="-"/>
            </a:pPr>
            <a:r>
              <a:rPr lang="en-US" baseline="0" dirty="0" smtClean="0"/>
              <a:t>Problem with only last letter – number agreement</a:t>
            </a:r>
          </a:p>
          <a:p>
            <a:pPr lvl="1">
              <a:buFontTx/>
              <a:buChar char="-"/>
            </a:pPr>
            <a:r>
              <a:rPr lang="en-US" baseline="0" dirty="0" smtClean="0"/>
              <a:t>We would need to split </a:t>
            </a:r>
            <a:r>
              <a:rPr lang="en-US" baseline="0" dirty="0" err="1" smtClean="0"/>
              <a:t>SgArticle</a:t>
            </a:r>
            <a:r>
              <a:rPr lang="en-US" baseline="0" dirty="0" smtClean="0"/>
              <a:t> and </a:t>
            </a:r>
            <a:r>
              <a:rPr lang="en-US" baseline="0" dirty="0" err="1" smtClean="0"/>
              <a:t>PlArticle</a:t>
            </a:r>
            <a:r>
              <a:rPr lang="en-US" baseline="0" dirty="0" smtClean="0"/>
              <a:t>, </a:t>
            </a:r>
            <a:r>
              <a:rPr lang="en-US" baseline="0" dirty="0" err="1" smtClean="0"/>
              <a:t>SgNP</a:t>
            </a:r>
            <a:r>
              <a:rPr lang="en-US" baseline="0" dirty="0" smtClean="0"/>
              <a:t> and </a:t>
            </a:r>
            <a:r>
              <a:rPr lang="en-US" baseline="0" dirty="0" err="1" smtClean="0"/>
              <a:t>PlNP</a:t>
            </a:r>
            <a:r>
              <a:rPr lang="en-US" baseline="0" dirty="0" smtClean="0"/>
              <a:t>, verb</a:t>
            </a:r>
          </a:p>
          <a:p>
            <a:pPr lvl="0">
              <a:buFontTx/>
              <a:buChar char="-"/>
            </a:pPr>
            <a:r>
              <a:rPr lang="en-US" baseline="0" dirty="0" smtClean="0"/>
              <a:t>Number agreement is not the only problem, also person, case, gender agreement etc.</a:t>
            </a:r>
          </a:p>
          <a:p>
            <a:pPr lvl="0">
              <a:buFontTx/>
              <a:buChar char="-"/>
            </a:pPr>
            <a:r>
              <a:rPr lang="en-US" baseline="0" dirty="0" smtClean="0"/>
              <a:t>CFG treats all the verbs identically</a:t>
            </a:r>
          </a:p>
          <a:p>
            <a:pPr lvl="1">
              <a:buFontTx/>
              <a:buChar char="-"/>
            </a:pPr>
            <a:r>
              <a:rPr lang="en-US" baseline="0" dirty="0" smtClean="0"/>
              <a:t>Transitive verbs – need an object (“she played the pipe”)</a:t>
            </a:r>
          </a:p>
          <a:p>
            <a:pPr lvl="1">
              <a:buFontTx/>
              <a:buChar char="-"/>
            </a:pPr>
            <a:r>
              <a:rPr lang="en-US" baseline="0" dirty="0" smtClean="0"/>
              <a:t>Intransitive verbs – don’t (“she sleeps)”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People may not have access</a:t>
            </a:r>
            <a:r>
              <a:rPr lang="en-US" baseline="0" dirty="0" smtClean="0"/>
              <a:t> to the elaborate neural networks that coordinate our actions</a:t>
            </a:r>
          </a:p>
          <a:p>
            <a:r>
              <a:rPr lang="en-US" baseline="0" dirty="0" smtClean="0"/>
              <a:t>What we can consciously know about our own actions can be described by a relatively small number of features. </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Model merging</a:t>
            </a:r>
            <a:r>
              <a:rPr lang="en-US" baseline="0" dirty="0" smtClean="0"/>
              <a:t> – computational equivalent of recruitment (one-shot) learning:</a:t>
            </a:r>
          </a:p>
          <a:p>
            <a:r>
              <a:rPr lang="en-US" baseline="0" dirty="0" smtClean="0"/>
              <a:t>In every case, the top row shows the names of features and the bottom row the given or predicted fillers for each feature. E.g. elbow motion can have values extended or fixed.</a:t>
            </a:r>
          </a:p>
          <a:p>
            <a:r>
              <a:rPr lang="en-US" baseline="0" dirty="0" smtClean="0"/>
              <a:t>LH- four episodes, RH –programs guess</a:t>
            </a:r>
          </a:p>
          <a:p>
            <a:r>
              <a:rPr lang="en-US" baseline="0" dirty="0" smtClean="0"/>
              <a:t>In first case, first model is just what robot did.</a:t>
            </a:r>
          </a:p>
          <a:p>
            <a:r>
              <a:rPr lang="en-US" baseline="0" dirty="0" smtClean="0"/>
              <a:t>When it hears the same word after doing a push of much shorter duration, it revises its idea of the meaning to capture the fact that the duration seems equally likely to be short or medium…</a:t>
            </a:r>
          </a:p>
          <a:p>
            <a:r>
              <a:rPr lang="en-US" baseline="0" dirty="0" smtClean="0"/>
              <a:t>Program keeps track of the various situations involving each word – can learn required correlations</a:t>
            </a:r>
          </a:p>
          <a:p>
            <a:endParaRPr lang="en-US" baseline="0" dirty="0" smtClean="0"/>
          </a:p>
          <a:p>
            <a:r>
              <a:rPr lang="en-US" baseline="0" dirty="0" smtClean="0"/>
              <a:t>Problem – when to learn a distinct new sense of a word – evaluating competing mental models</a:t>
            </a:r>
          </a:p>
          <a:p>
            <a:r>
              <a:rPr lang="en-US" baseline="0" dirty="0" smtClean="0"/>
              <a:t>2 evaluation factors :  how complex the model is (simpler the better)</a:t>
            </a:r>
          </a:p>
          <a:p>
            <a:r>
              <a:rPr lang="en-US" baseline="0" dirty="0" smtClean="0"/>
              <a:t>How well model explains the data</a:t>
            </a:r>
          </a:p>
          <a:p>
            <a:r>
              <a:rPr lang="en-US" baseline="0" dirty="0" smtClean="0"/>
              <a:t>-&gt; the program introduces a new word sense when the extra complexity added to the vocabulary is more than balanced by each definition being a better fit to its subset of the scenarios.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Now we know how a child can learn single words, nouns, prepositions and action</a:t>
            </a:r>
            <a:r>
              <a:rPr lang="en-US" baseline="0" dirty="0" smtClean="0"/>
              <a:t> verbs. But how does it learn grammar?</a:t>
            </a:r>
          </a:p>
          <a:p>
            <a:r>
              <a:rPr lang="en-US" dirty="0" smtClean="0"/>
              <a:t>The child will often not fully understand the utterance</a:t>
            </a:r>
            <a:r>
              <a:rPr lang="en-US" baseline="0" dirty="0" smtClean="0"/>
              <a:t> but knows quite a lot about the situation and therefore what the utterance might be about.</a:t>
            </a:r>
            <a:endParaRPr lang="en-US" dirty="0" smtClean="0"/>
          </a:p>
        </p:txBody>
      </p:sp>
      <p:sp>
        <p:nvSpPr>
          <p:cNvPr id="4" name="Slide Number Placeholder 3"/>
          <p:cNvSpPr>
            <a:spLocks noGrp="1"/>
          </p:cNvSpPr>
          <p:nvPr>
            <p:ph type="sldNum" sz="quarter" idx="10"/>
          </p:nvPr>
        </p:nvSpPr>
        <p:spPr/>
        <p:txBody>
          <a:bodyPr/>
          <a:lstStyle/>
          <a:p>
            <a:fld id="{BC96351A-6230-449A-823B-AD456FB4B522}" type="slidenum">
              <a:rPr lang="en-US" smtClean="0"/>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Ball – child believes</a:t>
            </a:r>
            <a:r>
              <a:rPr lang="en-US" baseline="0" dirty="0" smtClean="0"/>
              <a:t> that “ball” refers to her toy and knows it is a small object.</a:t>
            </a:r>
          </a:p>
          <a:p>
            <a:r>
              <a:rPr lang="en-US" baseline="0" dirty="0" smtClean="0"/>
              <a:t>Throw – child has learned that the sound “throw” is identified with a motor routine (X-schema) that she can carry out (she knows that action can be carried out by an agent)</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RH</a:t>
            </a:r>
            <a:r>
              <a:rPr lang="en-US" baseline="0" dirty="0" smtClean="0"/>
              <a:t>-side: (</a:t>
            </a:r>
            <a:r>
              <a:rPr lang="en-US" baseline="0" dirty="0" err="1" smtClean="0"/>
              <a:t>SemSpec</a:t>
            </a:r>
            <a:r>
              <a:rPr lang="en-US" baseline="0" dirty="0" smtClean="0"/>
              <a:t>) situational knowledge – her mother is talking to her and she has just thrown her ball</a:t>
            </a:r>
          </a:p>
          <a:p>
            <a:r>
              <a:rPr lang="en-US" baseline="0" dirty="0" smtClean="0"/>
              <a:t>She knows who/what the thrower (herself) and thrown (the ball) are.</a:t>
            </a:r>
          </a:p>
          <a:p>
            <a:endParaRPr lang="en-US" baseline="0" dirty="0" smtClean="0"/>
          </a:p>
          <a:p>
            <a:r>
              <a:rPr lang="en-US" baseline="0" dirty="0" smtClean="0"/>
              <a:t>If the sentence is understood, there should be a close correspondence between the meaning of the sentence and the current situation</a:t>
            </a:r>
          </a:p>
          <a:p>
            <a:endParaRPr lang="en-US" baseline="0" dirty="0" smtClean="0"/>
          </a:p>
          <a:p>
            <a:r>
              <a:rPr lang="en-US" baseline="0" dirty="0" smtClean="0"/>
              <a:t>LH-side – child knows the order of the words.</a:t>
            </a:r>
          </a:p>
          <a:p>
            <a:r>
              <a:rPr lang="en-US" baseline="0" dirty="0" smtClean="0"/>
              <a:t>The important step is then she (subconsciously) compares what she knows to be true with what she understands to have been said.</a:t>
            </a:r>
          </a:p>
          <a:p>
            <a:endParaRPr lang="en-US" baseline="0" dirty="0" smtClean="0"/>
          </a:p>
          <a:p>
            <a:r>
              <a:rPr lang="en-US" baseline="0" dirty="0" smtClean="0"/>
              <a:t>Namely we are interested in how she might postulate the </a:t>
            </a:r>
            <a:r>
              <a:rPr lang="en-US" i="1" baseline="0" dirty="0" smtClean="0"/>
              <a:t>throw-ball</a:t>
            </a:r>
            <a:r>
              <a:rPr lang="en-US" i="0" baseline="0" dirty="0" smtClean="0"/>
              <a:t> construction and its links.</a:t>
            </a:r>
          </a:p>
          <a:p>
            <a:r>
              <a:rPr lang="en-US" i="0" baseline="0" dirty="0" smtClean="0"/>
              <a:t>She might well guess (subconsciously) that the thing being thrown is specified in English by coming after the word “throw”</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Program</a:t>
            </a:r>
            <a:r>
              <a:rPr lang="en-US" baseline="0" dirty="0" smtClean="0"/>
              <a:t> chooses the best grammar rather than the fist one that fits the data. – overcoming </a:t>
            </a:r>
            <a:r>
              <a:rPr lang="en-US" baseline="0" smtClean="0"/>
              <a:t>of Gold’s </a:t>
            </a:r>
            <a:r>
              <a:rPr lang="en-US" baseline="0" dirty="0" smtClean="0"/>
              <a:t>theorem</a:t>
            </a:r>
            <a:endParaRPr lang="en-US" dirty="0" smtClean="0"/>
          </a:p>
        </p:txBody>
      </p:sp>
      <p:sp>
        <p:nvSpPr>
          <p:cNvPr id="4" name="Slide Number Placeholder 3"/>
          <p:cNvSpPr>
            <a:spLocks noGrp="1"/>
          </p:cNvSpPr>
          <p:nvPr>
            <p:ph type="sldNum" sz="quarter" idx="10"/>
          </p:nvPr>
        </p:nvSpPr>
        <p:spPr/>
        <p:txBody>
          <a:bodyPr/>
          <a:lstStyle/>
          <a:p>
            <a:fld id="{BC96351A-6230-449A-823B-AD456FB4B522}" type="slidenum">
              <a:rPr lang="en-US" smtClean="0"/>
              <a:pPr/>
              <a:t>53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Lifting – in learning </a:t>
            </a:r>
            <a:r>
              <a:rPr lang="en-US" dirty="0" err="1" smtClean="0"/>
              <a:t>superordinate</a:t>
            </a:r>
            <a:r>
              <a:rPr lang="en-US" dirty="0" smtClean="0"/>
              <a:t> categories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baseline="0" dirty="0" smtClean="0"/>
              <a:t>“Old King Cole was a merry old fiddler</a:t>
            </a:r>
            <a:r>
              <a:rPr lang="en-US" u="sng" baseline="0" dirty="0" smtClean="0"/>
              <a:t>s</a:t>
            </a:r>
            <a:r>
              <a:rPr lang="en-US" baseline="0" dirty="0" smtClean="0"/>
              <a:t>”</a:t>
            </a:r>
          </a:p>
          <a:p>
            <a:pPr>
              <a:buFontTx/>
              <a:buChar char="-"/>
            </a:pPr>
            <a:r>
              <a:rPr lang="en-US" baseline="0" dirty="0" smtClean="0"/>
              <a:t>Problem with only last letter – number agreement</a:t>
            </a:r>
          </a:p>
          <a:p>
            <a:pPr lvl="1">
              <a:buFontTx/>
              <a:buChar char="-"/>
            </a:pPr>
            <a:r>
              <a:rPr lang="en-US" baseline="0" dirty="0" smtClean="0"/>
              <a:t>We would need to split </a:t>
            </a:r>
            <a:r>
              <a:rPr lang="en-US" baseline="0" dirty="0" err="1" smtClean="0"/>
              <a:t>SgArticle</a:t>
            </a:r>
            <a:r>
              <a:rPr lang="en-US" baseline="0" dirty="0" smtClean="0"/>
              <a:t> and </a:t>
            </a:r>
            <a:r>
              <a:rPr lang="en-US" baseline="0" dirty="0" err="1" smtClean="0"/>
              <a:t>PlArticle</a:t>
            </a:r>
            <a:r>
              <a:rPr lang="en-US" baseline="0" dirty="0" smtClean="0"/>
              <a:t>, </a:t>
            </a:r>
            <a:r>
              <a:rPr lang="en-US" baseline="0" dirty="0" err="1" smtClean="0"/>
              <a:t>SgNP</a:t>
            </a:r>
            <a:r>
              <a:rPr lang="en-US" baseline="0" dirty="0" smtClean="0"/>
              <a:t> and </a:t>
            </a:r>
            <a:r>
              <a:rPr lang="en-US" baseline="0" dirty="0" err="1" smtClean="0"/>
              <a:t>PlNP</a:t>
            </a:r>
            <a:r>
              <a:rPr lang="en-US" baseline="0" dirty="0" smtClean="0"/>
              <a:t>, verb</a:t>
            </a:r>
          </a:p>
          <a:p>
            <a:pPr lvl="0">
              <a:buFontTx/>
              <a:buChar char="-"/>
            </a:pPr>
            <a:r>
              <a:rPr lang="en-US" baseline="0" dirty="0" smtClean="0"/>
              <a:t>Number agreement is not the only problem, also person, case, gender agreement etc.</a:t>
            </a:r>
          </a:p>
          <a:p>
            <a:pPr lvl="0">
              <a:buFontTx/>
              <a:buChar char="-"/>
            </a:pPr>
            <a:r>
              <a:rPr lang="en-US" baseline="0" dirty="0" smtClean="0"/>
              <a:t>CFG treats all the verbs identically</a:t>
            </a:r>
          </a:p>
          <a:p>
            <a:pPr lvl="1">
              <a:buFontTx/>
              <a:buChar char="-"/>
            </a:pPr>
            <a:r>
              <a:rPr lang="en-US" baseline="0" dirty="0" smtClean="0"/>
              <a:t>Transitive verbs – need an object (“she played the pipe”)</a:t>
            </a:r>
          </a:p>
          <a:p>
            <a:pPr lvl="1">
              <a:buFontTx/>
              <a:buChar char="-"/>
            </a:pPr>
            <a:r>
              <a:rPr lang="en-US" baseline="0" dirty="0" smtClean="0"/>
              <a:t>Intransitive verbs – don’t (“she sleeps)”</a:t>
            </a:r>
            <a:endParaRPr lang="en-US" dirty="0" smtClean="0"/>
          </a:p>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Stressed word</a:t>
            </a:r>
            <a:r>
              <a:rPr lang="en-US" baseline="0" dirty="0" smtClean="0"/>
              <a:t> suggests a contrast set… walked as opposed to ran or crawled…</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r>
              <a:rPr lang="en-US" dirty="0" smtClean="0"/>
              <a:t>Conceptual knowledge – includes universal schemas and cultural frames</a:t>
            </a:r>
          </a:p>
          <a:p>
            <a:r>
              <a:rPr lang="en-US" dirty="0" smtClean="0"/>
              <a:t>Situational</a:t>
            </a:r>
            <a:r>
              <a:rPr lang="en-US" baseline="0" dirty="0" smtClean="0"/>
              <a:t> knowledge - s</a:t>
            </a:r>
            <a:r>
              <a:rPr lang="en-US" dirty="0" smtClean="0"/>
              <a:t>ystem</a:t>
            </a:r>
            <a:r>
              <a:rPr lang="en-US" baseline="0" dirty="0" smtClean="0"/>
              <a:t> has to know something about the general situation</a:t>
            </a:r>
          </a:p>
          <a:p>
            <a:r>
              <a:rPr lang="en-US" b="1" baseline="0" dirty="0" smtClean="0"/>
              <a:t>Constructions!!!</a:t>
            </a:r>
          </a:p>
          <a:p>
            <a:r>
              <a:rPr lang="en-US" b="0" baseline="0" dirty="0" smtClean="0"/>
              <a:t>	focus on how meanings of words are combined in larger linguistic units such as phrases, clauses, and sentences.</a:t>
            </a:r>
          </a:p>
          <a:p>
            <a:r>
              <a:rPr lang="en-US" b="0" baseline="0" dirty="0" smtClean="0"/>
              <a:t>Still- meaning of an utterance can best be expressed as a linked set of embodied schemas.</a:t>
            </a:r>
          </a:p>
        </p:txBody>
      </p:sp>
      <p:sp>
        <p:nvSpPr>
          <p:cNvPr id="4" name="Slide Number Placeholder 3"/>
          <p:cNvSpPr>
            <a:spLocks noGrp="1"/>
          </p:cNvSpPr>
          <p:nvPr>
            <p:ph type="sldNum" sz="quarter" idx="10"/>
          </p:nvPr>
        </p:nvSpPr>
        <p:spPr/>
        <p:txBody>
          <a:bodyPr/>
          <a:lstStyle/>
          <a:p>
            <a:fld id="{BC96351A-6230-449A-823B-AD456FB4B52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Additional modifiers work this way for some objects,</a:t>
            </a:r>
          </a:p>
          <a:p>
            <a:r>
              <a:rPr lang="en-US" sz="1200" kern="1200" baseline="0" dirty="0" smtClean="0">
                <a:solidFill>
                  <a:schemeClr val="tx1"/>
                </a:solidFill>
                <a:latin typeface="+mn-lt"/>
                <a:ea typeface="+mn-ea"/>
                <a:cs typeface="+mn-cs"/>
              </a:rPr>
              <a:t>but not for others. So a </a:t>
            </a:r>
            <a:r>
              <a:rPr lang="en-US" sz="1200" i="1" kern="1200" baseline="0" dirty="0" smtClean="0">
                <a:solidFill>
                  <a:schemeClr val="tx1"/>
                </a:solidFill>
                <a:latin typeface="+mn-lt"/>
                <a:ea typeface="+mn-ea"/>
                <a:cs typeface="+mn-cs"/>
              </a:rPr>
              <a:t>stone lion is not a lion, but a stone bridge is still a</a:t>
            </a:r>
          </a:p>
          <a:p>
            <a:r>
              <a:rPr lang="en-US" sz="1200" kern="1200" baseline="0" dirty="0" smtClean="0">
                <a:solidFill>
                  <a:schemeClr val="tx1"/>
                </a:solidFill>
                <a:latin typeface="+mn-lt"/>
                <a:ea typeface="+mn-ea"/>
                <a:cs typeface="+mn-cs"/>
              </a:rPr>
              <a:t>Bridge.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main concern in this chapter is with how meanings are combined.</a:t>
            </a:r>
          </a:p>
          <a:p>
            <a:r>
              <a:rPr lang="en-US" sz="1200" kern="1200" baseline="0" dirty="0" smtClean="0">
                <a:solidFill>
                  <a:schemeClr val="tx1"/>
                </a:solidFill>
                <a:latin typeface="+mn-lt"/>
                <a:ea typeface="+mn-ea"/>
                <a:cs typeface="+mn-cs"/>
              </a:rPr>
              <a:t>The simplest and still most widely accepted theory is that each word has</a:t>
            </a:r>
          </a:p>
          <a:p>
            <a:r>
              <a:rPr lang="en-US" sz="1200" kern="1200" baseline="0" dirty="0" smtClean="0">
                <a:solidFill>
                  <a:schemeClr val="tx1"/>
                </a:solidFill>
                <a:latin typeface="+mn-lt"/>
                <a:ea typeface="+mn-ea"/>
                <a:cs typeface="+mn-cs"/>
              </a:rPr>
              <a:t>multiple fixed meanings, called </a:t>
            </a:r>
            <a:r>
              <a:rPr lang="en-US" sz="1200" i="1" kern="1200" baseline="0" dirty="0" smtClean="0">
                <a:solidFill>
                  <a:schemeClr val="tx1"/>
                </a:solidFill>
                <a:latin typeface="+mn-lt"/>
                <a:ea typeface="+mn-ea"/>
                <a:cs typeface="+mn-cs"/>
              </a:rPr>
              <a:t>word senses. In this theory, all meaning</a:t>
            </a:r>
          </a:p>
          <a:p>
            <a:r>
              <a:rPr lang="en-US" sz="1200" kern="1200" baseline="0" dirty="0" smtClean="0">
                <a:solidFill>
                  <a:schemeClr val="tx1"/>
                </a:solidFill>
                <a:latin typeface="+mn-lt"/>
                <a:ea typeface="+mn-ea"/>
                <a:cs typeface="+mn-cs"/>
              </a:rPr>
              <a:t>resides in words; the rules of grammar are devoid of meaning and only</a:t>
            </a:r>
          </a:p>
          <a:p>
            <a:r>
              <a:rPr lang="en-US" sz="1200" kern="1200" baseline="0" dirty="0" smtClean="0">
                <a:solidFill>
                  <a:schemeClr val="tx1"/>
                </a:solidFill>
                <a:latin typeface="+mn-lt"/>
                <a:ea typeface="+mn-ea"/>
                <a:cs typeface="+mn-cs"/>
              </a:rPr>
              <a:t>specify which combinations of words are allowed. Referring back to the</a:t>
            </a:r>
          </a:p>
          <a:p>
            <a:r>
              <a:rPr lang="en-US" sz="1200" kern="1200" baseline="0" dirty="0" smtClean="0">
                <a:solidFill>
                  <a:schemeClr val="tx1"/>
                </a:solidFill>
                <a:latin typeface="+mn-lt"/>
                <a:ea typeface="+mn-ea"/>
                <a:cs typeface="+mn-cs"/>
              </a:rPr>
              <a:t>language wars, this position is part of the stance of autonomous syntax.</a:t>
            </a:r>
          </a:p>
          <a:p>
            <a:r>
              <a:rPr lang="en-US" sz="1200" kern="1200" baseline="0" dirty="0" smtClean="0">
                <a:solidFill>
                  <a:schemeClr val="tx1"/>
                </a:solidFill>
                <a:latin typeface="+mn-lt"/>
                <a:ea typeface="+mn-ea"/>
                <a:cs typeface="+mn-cs"/>
              </a:rPr>
              <a:t>According to this view, the meaning of any combination of words can be</a:t>
            </a:r>
          </a:p>
          <a:p>
            <a:r>
              <a:rPr lang="en-US" sz="1200" kern="1200" baseline="0" dirty="0" smtClean="0">
                <a:solidFill>
                  <a:schemeClr val="tx1"/>
                </a:solidFill>
                <a:latin typeface="+mn-lt"/>
                <a:ea typeface="+mn-ea"/>
                <a:cs typeface="+mn-cs"/>
              </a:rPr>
              <a:t>determined by first detecting which sense of each word is involved, and</a:t>
            </a:r>
          </a:p>
          <a:p>
            <a:r>
              <a:rPr lang="en-US" sz="1200" kern="1200" baseline="0" dirty="0" smtClean="0">
                <a:solidFill>
                  <a:schemeClr val="tx1"/>
                </a:solidFill>
                <a:latin typeface="+mn-lt"/>
                <a:ea typeface="+mn-ea"/>
                <a:cs typeface="+mn-cs"/>
              </a:rPr>
              <a:t>then using the appropriate rule for each word sense. So, we understand</a:t>
            </a:r>
          </a:p>
          <a:p>
            <a:r>
              <a:rPr lang="en-US" sz="1200" i="1" kern="1200" baseline="0" dirty="0" smtClean="0">
                <a:solidFill>
                  <a:schemeClr val="tx1"/>
                </a:solidFill>
                <a:latin typeface="+mn-lt"/>
                <a:ea typeface="+mn-ea"/>
                <a:cs typeface="+mn-cs"/>
              </a:rPr>
              <a:t>stone lion as referring to something made of stone that has the shape</a:t>
            </a:r>
          </a:p>
          <a:p>
            <a:r>
              <a:rPr lang="en-US" sz="1200" kern="1200" baseline="0" dirty="0" smtClean="0">
                <a:solidFill>
                  <a:schemeClr val="tx1"/>
                </a:solidFill>
                <a:latin typeface="+mn-lt"/>
                <a:ea typeface="+mn-ea"/>
                <a:cs typeface="+mn-cs"/>
              </a:rPr>
              <a:t>of a lion.</a:t>
            </a:r>
          </a:p>
          <a:p>
            <a:r>
              <a:rPr lang="en-US" sz="1200" kern="1200" baseline="0" dirty="0" smtClean="0">
                <a:solidFill>
                  <a:schemeClr val="tx1"/>
                </a:solidFill>
                <a:latin typeface="+mn-lt"/>
                <a:ea typeface="+mn-ea"/>
                <a:cs typeface="+mn-cs"/>
              </a:rPr>
              <a:t>There is a major problem in trying to define word sense meanings for</a:t>
            </a:r>
          </a:p>
          <a:p>
            <a:r>
              <a:rPr lang="en-US" sz="1200" kern="1200" baseline="0" dirty="0" smtClean="0">
                <a:solidFill>
                  <a:schemeClr val="tx1"/>
                </a:solidFill>
                <a:latin typeface="+mn-lt"/>
                <a:ea typeface="+mn-ea"/>
                <a:cs typeface="+mn-cs"/>
              </a:rPr>
              <a:t>individual words that will lead to any such simple rules for the meaning</a:t>
            </a:r>
          </a:p>
          <a:p>
            <a:r>
              <a:rPr lang="en-US" sz="1200" kern="1200" baseline="0" dirty="0" smtClean="0">
                <a:solidFill>
                  <a:schemeClr val="tx1"/>
                </a:solidFill>
                <a:latin typeface="+mn-lt"/>
                <a:ea typeface="+mn-ea"/>
                <a:cs typeface="+mn-cs"/>
              </a:rPr>
              <a:t>of word pairs. Should each animal name, like </a:t>
            </a:r>
            <a:r>
              <a:rPr lang="en-US" sz="1200" i="1" kern="1200" baseline="0" dirty="0" smtClean="0">
                <a:solidFill>
                  <a:schemeClr val="tx1"/>
                </a:solidFill>
                <a:latin typeface="+mn-lt"/>
                <a:ea typeface="+mn-ea"/>
                <a:cs typeface="+mn-cs"/>
              </a:rPr>
              <a:t>lion, have another word sense</a:t>
            </a:r>
          </a:p>
          <a:p>
            <a:r>
              <a:rPr lang="en-US" sz="1200" kern="1200" baseline="0" dirty="0" smtClean="0">
                <a:solidFill>
                  <a:schemeClr val="tx1"/>
                </a:solidFill>
                <a:latin typeface="+mn-lt"/>
                <a:ea typeface="+mn-ea"/>
                <a:cs typeface="+mn-cs"/>
              </a:rPr>
              <a:t>covering lion-shaped objects?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742950"/>
            <a:ext cx="4953000" cy="37147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6351A-6230-449A-823B-AD456FB4B52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CC609-00BA-4464-8DE9-8AFCD82B931E}" type="slidenum">
              <a:rPr lang="en-US"/>
              <a:pPr/>
              <a:t>14</a:t>
            </a:fld>
            <a:endParaRPr lang="en-US"/>
          </a:p>
        </p:txBody>
      </p:sp>
      <p:sp>
        <p:nvSpPr>
          <p:cNvPr id="273410" name="Rectangle 2"/>
          <p:cNvSpPr>
            <a:spLocks noGrp="1" noRot="1" noChangeAspect="1" noChangeArrowheads="1" noTextEdit="1"/>
          </p:cNvSpPr>
          <p:nvPr>
            <p:ph type="sldImg"/>
          </p:nvPr>
        </p:nvSpPr>
        <p:spPr bwMode="auto">
          <a:xfrm>
            <a:off x="917575" y="746125"/>
            <a:ext cx="4941888" cy="3706813"/>
          </a:xfrm>
          <a:prstGeom prst="rect">
            <a:avLst/>
          </a:prstGeom>
          <a:solidFill>
            <a:srgbClr val="FFFFFF"/>
          </a:solidFill>
          <a:ln w="12700" cap="flat">
            <a:solidFill>
              <a:srgbClr val="000000"/>
            </a:solidFill>
            <a:miter lim="800000"/>
            <a:headEnd/>
            <a:tailEnd/>
          </a:ln>
        </p:spPr>
      </p:sp>
      <p:sp>
        <p:nvSpPr>
          <p:cNvPr id="273411" name="Rectangle 3"/>
          <p:cNvSpPr>
            <a:spLocks noGrp="1" noChangeArrowheads="1"/>
          </p:cNvSpPr>
          <p:nvPr>
            <p:ph type="body" idx="1"/>
          </p:nvPr>
        </p:nvSpPr>
        <p:spPr bwMode="auto">
          <a:xfrm>
            <a:off x="900980" y="4707070"/>
            <a:ext cx="4967141" cy="4455979"/>
          </a:xfrm>
          <a:prstGeom prst="rect">
            <a:avLst/>
          </a:prstGeom>
          <a:noFill/>
          <a:ln>
            <a:miter lim="800000"/>
            <a:headEnd/>
            <a:tailEnd/>
          </a:ln>
        </p:spPr>
        <p:txBody>
          <a:bodyPr lIns="94082" tIns="46244" rIns="94082" bIns="46244"/>
          <a:lstStyle/>
          <a:p>
            <a:pPr>
              <a:spcBef>
                <a:spcPct val="0"/>
              </a:spcBef>
            </a:pPr>
            <a:r>
              <a:rPr lang="en-US" sz="2400" dirty="0"/>
              <a:t>Similar to what we’re doing today (not coincidentally). Utterances evoke a complex network of conceptual schemas that are simulated in context to produce a rich set of inferences.</a:t>
            </a:r>
          </a:p>
          <a:p>
            <a:pPr>
              <a:spcBef>
                <a:spcPct val="0"/>
              </a:spcBef>
            </a:pPr>
            <a:r>
              <a:rPr lang="en-US" sz="2400" dirty="0"/>
              <a:t>BUT: entire process draws on many different kinds of data: constructions (lexical and grammatical, etc.), ontology, context. (We’re focusing on just a part of it today.)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8B97225-6507-4B14-9EA1-C55BDAD9EC83}" type="datetimeFigureOut">
              <a:rPr lang="en-US" smtClean="0"/>
              <a:pPr/>
              <a:t>11/18/2010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D48978E-BD93-444F-847C-F38ED4AB46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B97225-6507-4B14-9EA1-C55BDAD9EC83}" type="datetimeFigureOut">
              <a:rPr lang="en-US" smtClean="0"/>
              <a:pPr/>
              <a:t>11/18/2010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B97225-6507-4B14-9EA1-C55BDAD9EC83}" type="datetimeFigureOut">
              <a:rPr lang="en-US" smtClean="0"/>
              <a:pPr/>
              <a:t>11/18/2010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B97225-6507-4B14-9EA1-C55BDAD9EC83}" type="datetimeFigureOut">
              <a:rPr lang="en-US" smtClean="0"/>
              <a:pPr/>
              <a:t>11/18/2010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48978E-BD93-444F-847C-F38ED4AB460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8B97225-6507-4B14-9EA1-C55BDAD9EC83}" type="datetimeFigureOut">
              <a:rPr lang="en-US" smtClean="0"/>
              <a:pPr/>
              <a:t>11/18/2010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48978E-BD93-444F-847C-F38ED4AB460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B97225-6507-4B14-9EA1-C55BDAD9EC83}" type="datetimeFigureOut">
              <a:rPr lang="en-US" smtClean="0"/>
              <a:pPr/>
              <a:t>11/18/2010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48978E-BD93-444F-847C-F38ED4AB460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8B97225-6507-4B14-9EA1-C55BDAD9EC83}" type="datetimeFigureOut">
              <a:rPr lang="en-US" smtClean="0"/>
              <a:pPr/>
              <a:t>11/18/2010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8B97225-6507-4B14-9EA1-C55BDAD9EC83}" type="datetimeFigureOut">
              <a:rPr lang="en-US" smtClean="0"/>
              <a:pPr/>
              <a:t>11/18/2010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D48978E-BD93-444F-847C-F38ED4AB460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8B97225-6507-4B14-9EA1-C55BDAD9EC83}" type="datetimeFigureOut">
              <a:rPr lang="en-US" smtClean="0"/>
              <a:pPr/>
              <a:t>11/18/2010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8B97225-6507-4B14-9EA1-C55BDAD9EC83}" type="datetimeFigureOut">
              <a:rPr lang="en-US" smtClean="0"/>
              <a:pPr/>
              <a:t>11/18/2010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48978E-BD93-444F-847C-F38ED4AB46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8B97225-6507-4B14-9EA1-C55BDAD9EC83}" type="datetimeFigureOut">
              <a:rPr lang="en-US" smtClean="0"/>
              <a:pPr/>
              <a:t>11/18/2010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D48978E-BD93-444F-847C-F38ED4AB460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8B97225-6507-4B14-9EA1-C55BDAD9EC83}" type="datetimeFigureOut">
              <a:rPr lang="en-US" smtClean="0"/>
              <a:pPr/>
              <a:t>11/18/2010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D48978E-BD93-444F-847C-F38ED4AB46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wm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Embodied construction grammar</a:t>
            </a:r>
            <a:endParaRPr lang="en-US" dirty="0"/>
          </a:p>
        </p:txBody>
      </p:sp>
      <p:sp>
        <p:nvSpPr>
          <p:cNvPr id="3" name="Subtitle 2"/>
          <p:cNvSpPr>
            <a:spLocks noGrp="1"/>
          </p:cNvSpPr>
          <p:nvPr>
            <p:ph type="subTitle" idx="1"/>
          </p:nvPr>
        </p:nvSpPr>
        <p:spPr/>
        <p:txBody>
          <a:bodyPr/>
          <a:lstStyle/>
          <a:p>
            <a:r>
              <a:rPr lang="en-US" dirty="0" smtClean="0"/>
              <a:t>CSCTR Session 8</a:t>
            </a:r>
          </a:p>
          <a:p>
            <a:r>
              <a:rPr lang="en-US" dirty="0" smtClean="0"/>
              <a:t>Dana </a:t>
            </a:r>
            <a:r>
              <a:rPr lang="en-US" dirty="0" err="1" smtClean="0"/>
              <a:t>Retov</a:t>
            </a:r>
            <a:r>
              <a:rPr lang="sk-SK" dirty="0" smtClean="0"/>
              <a:t>á</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Meanings reside in words</a:t>
            </a:r>
          </a:p>
          <a:p>
            <a:pPr lvl="1"/>
            <a:r>
              <a:rPr lang="en-US" dirty="0" smtClean="0"/>
              <a:t>Each word has multiple fixed meanings – </a:t>
            </a:r>
            <a:r>
              <a:rPr lang="en-US" b="1" i="1" dirty="0" smtClean="0"/>
              <a:t>word senses</a:t>
            </a:r>
          </a:p>
          <a:p>
            <a:pPr lvl="1"/>
            <a:r>
              <a:rPr lang="en-US" dirty="0" smtClean="0"/>
              <a:t>Rules of grammar are devoid of meaning and only specify which combinations of words are allowed</a:t>
            </a:r>
          </a:p>
          <a:p>
            <a:r>
              <a:rPr lang="en-US" dirty="0" smtClean="0"/>
              <a:t>Meaning of any combination of words can be determined by first detecting which sense of each word is involved and then using the appropriate rule for each word sense.</a:t>
            </a:r>
          </a:p>
          <a:p>
            <a:pPr lvl="1"/>
            <a:r>
              <a:rPr lang="en-US" dirty="0" smtClean="0"/>
              <a:t>“stone lion”</a:t>
            </a:r>
          </a:p>
          <a:p>
            <a:pPr lvl="1"/>
            <a:r>
              <a:rPr lang="en-US" dirty="0" smtClean="0"/>
              <a:t>Should each animal name like “lion” have another word sense covering animal-shaped objects</a:t>
            </a:r>
          </a:p>
        </p:txBody>
      </p:sp>
      <p:sp>
        <p:nvSpPr>
          <p:cNvPr id="3" name="Title 2"/>
          <p:cNvSpPr>
            <a:spLocks noGrp="1"/>
          </p:cNvSpPr>
          <p:nvPr>
            <p:ph type="title"/>
          </p:nvPr>
        </p:nvSpPr>
        <p:spPr/>
        <p:txBody>
          <a:bodyPr/>
          <a:lstStyle/>
          <a:p>
            <a:r>
              <a:rPr lang="en-US" dirty="0" smtClean="0"/>
              <a:t>Traditional theory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Each word activates alternative meaning </a:t>
            </a:r>
            <a:r>
              <a:rPr lang="en-US" dirty="0" err="1" smtClean="0"/>
              <a:t>subnetwork</a:t>
            </a:r>
            <a:endParaRPr lang="en-US" dirty="0" smtClean="0"/>
          </a:p>
          <a:p>
            <a:r>
              <a:rPr lang="en-US" dirty="0" smtClean="0"/>
              <a:t>These </a:t>
            </a:r>
            <a:r>
              <a:rPr lang="en-US" dirty="0" err="1" smtClean="0"/>
              <a:t>subnetworks</a:t>
            </a:r>
            <a:r>
              <a:rPr lang="en-US" dirty="0" smtClean="0"/>
              <a:t> themselves are linked to other circuits representing the semantics of words and frames that are active in the current context.</a:t>
            </a:r>
          </a:p>
          <a:p>
            <a:r>
              <a:rPr lang="en-US" dirty="0" smtClean="0"/>
              <a:t>The meaning of a word in context is captured by the joint activity of all of the relevant circuitry</a:t>
            </a:r>
          </a:p>
        </p:txBody>
      </p:sp>
      <p:sp>
        <p:nvSpPr>
          <p:cNvPr id="3" name="Title 2"/>
          <p:cNvSpPr>
            <a:spLocks noGrp="1"/>
          </p:cNvSpPr>
          <p:nvPr>
            <p:ph type="title"/>
          </p:nvPr>
        </p:nvSpPr>
        <p:spPr/>
        <p:txBody>
          <a:bodyPr/>
          <a:lstStyle/>
          <a:p>
            <a:r>
              <a:rPr lang="en-US" dirty="0" smtClean="0"/>
              <a:t>NTL – alternative theory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 write down rules of grammar that are understandable by people and computer programs and that also characterize the way our brains actually process language</a:t>
            </a:r>
          </a:p>
          <a:p>
            <a:r>
              <a:rPr lang="en-US" dirty="0" smtClean="0"/>
              <a:t>The job of grammar is to specify which semantic schemas are being evoked, how they are parameterized and how they are liked together in the semantic specification.</a:t>
            </a:r>
          </a:p>
          <a:p>
            <a:r>
              <a:rPr lang="en-US" b="1" dirty="0" smtClean="0"/>
              <a:t>To formalize cognitive linguistics</a:t>
            </a:r>
            <a:endParaRPr lang="en-US" dirty="0" smtClean="0"/>
          </a:p>
        </p:txBody>
      </p:sp>
      <p:sp>
        <p:nvSpPr>
          <p:cNvPr id="3" name="Title 2"/>
          <p:cNvSpPr>
            <a:spLocks noGrp="1"/>
          </p:cNvSpPr>
          <p:nvPr>
            <p:ph type="title"/>
          </p:nvPr>
        </p:nvSpPr>
        <p:spPr/>
        <p:txBody>
          <a:bodyPr>
            <a:normAutofit fontScale="90000"/>
          </a:bodyPr>
          <a:lstStyle/>
          <a:p>
            <a:r>
              <a:rPr lang="en-US" dirty="0" smtClean="0"/>
              <a:t>Goal of NTL’s embodied grammar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Construction = pairing of linguistic form and meaning</a:t>
            </a:r>
          </a:p>
          <a:p>
            <a:pPr lvl="1"/>
            <a:r>
              <a:rPr lang="en-US" dirty="0" smtClean="0"/>
              <a:t>All levels of linguistic form (prefixes, words, phrases, sentences, stories, etc.) can be represented as mapping from some regularities of form to some semantic relations in the semantic specification</a:t>
            </a:r>
          </a:p>
          <a:p>
            <a:r>
              <a:rPr lang="en-US" dirty="0" smtClean="0"/>
              <a:t>“embodied”</a:t>
            </a:r>
          </a:p>
          <a:p>
            <a:pPr lvl="1"/>
            <a:r>
              <a:rPr lang="en-US" dirty="0" smtClean="0"/>
              <a:t>Semantic part of a construction is composed of various kinds of embodied schemas</a:t>
            </a:r>
          </a:p>
          <a:p>
            <a:pPr lvl="2"/>
            <a:r>
              <a:rPr lang="en-US" dirty="0" smtClean="0"/>
              <a:t>Image</a:t>
            </a:r>
          </a:p>
          <a:p>
            <a:pPr lvl="2"/>
            <a:r>
              <a:rPr lang="en-US" dirty="0" smtClean="0"/>
              <a:t>Force dynamic</a:t>
            </a:r>
          </a:p>
          <a:p>
            <a:pPr lvl="2"/>
            <a:r>
              <a:rPr lang="en-US" dirty="0" smtClean="0"/>
              <a:t>action</a:t>
            </a:r>
            <a:endParaRPr lang="en-US" dirty="0"/>
          </a:p>
        </p:txBody>
      </p:sp>
      <p:sp>
        <p:nvSpPr>
          <p:cNvPr id="3" name="Title 2"/>
          <p:cNvSpPr>
            <a:spLocks noGrp="1"/>
          </p:cNvSpPr>
          <p:nvPr>
            <p:ph type="title"/>
          </p:nvPr>
        </p:nvSpPr>
        <p:spPr/>
        <p:txBody>
          <a:bodyPr>
            <a:normAutofit fontScale="90000"/>
          </a:bodyPr>
          <a:lstStyle/>
          <a:p>
            <a:r>
              <a:rPr lang="en-US" dirty="0" smtClean="0"/>
              <a:t>Embodied construction grammar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026"/>
          <p:cNvSpPr>
            <a:spLocks noGrp="1" noChangeArrowheads="1"/>
          </p:cNvSpPr>
          <p:nvPr>
            <p:ph type="title"/>
          </p:nvPr>
        </p:nvSpPr>
        <p:spPr>
          <a:xfrm>
            <a:off x="122238" y="200025"/>
            <a:ext cx="8869362" cy="685800"/>
          </a:xfrm>
          <a:noFill/>
          <a:ln/>
        </p:spPr>
        <p:txBody>
          <a:bodyPr lIns="92075" tIns="46038" rIns="92075" bIns="46038"/>
          <a:lstStyle/>
          <a:p>
            <a:r>
              <a:rPr lang="en-US" sz="2800"/>
              <a:t>Simulation-based language understanding</a:t>
            </a:r>
          </a:p>
        </p:txBody>
      </p:sp>
      <p:sp>
        <p:nvSpPr>
          <p:cNvPr id="272387" name="Rectangle 1027"/>
          <p:cNvSpPr>
            <a:spLocks noChangeArrowheads="1"/>
          </p:cNvSpPr>
          <p:nvPr/>
        </p:nvSpPr>
        <p:spPr bwMode="auto">
          <a:xfrm>
            <a:off x="296863" y="677863"/>
            <a:ext cx="8613775" cy="5910262"/>
          </a:xfrm>
          <a:prstGeom prst="rect">
            <a:avLst/>
          </a:prstGeom>
          <a:noFill/>
          <a:ln w="9525">
            <a:noFill/>
            <a:miter lim="800000"/>
            <a:headEnd/>
            <a:tailEnd/>
          </a:ln>
          <a:effectLst/>
        </p:spPr>
        <p:txBody>
          <a:bodyPr lIns="92075" tIns="46038" rIns="92075" bIns="46038"/>
          <a:lstStyle/>
          <a:p>
            <a:pPr marL="342900" indent="-342900">
              <a:spcBef>
                <a:spcPct val="20000"/>
              </a:spcBef>
            </a:pPr>
            <a:endParaRPr lang="cs-CZ">
              <a:latin typeface="Arial" pitchFamily="34" charset="0"/>
            </a:endParaRPr>
          </a:p>
        </p:txBody>
      </p:sp>
      <p:grpSp>
        <p:nvGrpSpPr>
          <p:cNvPr id="2" name="Group 1028"/>
          <p:cNvGrpSpPr>
            <a:grpSpLocks/>
          </p:cNvGrpSpPr>
          <p:nvPr/>
        </p:nvGrpSpPr>
        <p:grpSpPr bwMode="auto">
          <a:xfrm>
            <a:off x="4395788" y="1679575"/>
            <a:ext cx="4183062" cy="1511300"/>
            <a:chOff x="2769" y="1058"/>
            <a:chExt cx="2635" cy="952"/>
          </a:xfrm>
        </p:grpSpPr>
        <p:sp>
          <p:nvSpPr>
            <p:cNvPr id="272389" name="AutoShape 1029"/>
            <p:cNvSpPr>
              <a:spLocks noChangeArrowheads="1"/>
            </p:cNvSpPr>
            <p:nvPr/>
          </p:nvSpPr>
          <p:spPr bwMode="auto">
            <a:xfrm>
              <a:off x="2769" y="1058"/>
              <a:ext cx="458" cy="952"/>
            </a:xfrm>
            <a:prstGeom prst="downArrow">
              <a:avLst>
                <a:gd name="adj1" fmla="val 50000"/>
                <a:gd name="adj2" fmla="val 51984"/>
              </a:avLst>
            </a:prstGeom>
            <a:solidFill>
              <a:schemeClr val="accent2"/>
            </a:solidFill>
            <a:ln w="12700">
              <a:solidFill>
                <a:schemeClr val="tx1"/>
              </a:solidFill>
              <a:miter lim="800000"/>
              <a:headEnd/>
              <a:tailEnd/>
            </a:ln>
            <a:effectLst/>
          </p:spPr>
          <p:txBody>
            <a:bodyPr wrap="none" lIns="92075" tIns="46038" rIns="92075" bIns="46038" anchor="ctr"/>
            <a:lstStyle/>
            <a:p>
              <a:pPr algn="ctr"/>
              <a:endParaRPr lang="cs-CZ">
                <a:latin typeface="Arial" pitchFamily="34" charset="0"/>
              </a:endParaRPr>
            </a:p>
          </p:txBody>
        </p:sp>
        <p:sp>
          <p:nvSpPr>
            <p:cNvPr id="272390" name="Rectangle 1030"/>
            <p:cNvSpPr>
              <a:spLocks noChangeArrowheads="1"/>
            </p:cNvSpPr>
            <p:nvPr/>
          </p:nvSpPr>
          <p:spPr bwMode="auto">
            <a:xfrm>
              <a:off x="3198" y="1361"/>
              <a:ext cx="2206" cy="374"/>
            </a:xfrm>
            <a:prstGeom prst="rect">
              <a:avLst/>
            </a:prstGeom>
            <a:noFill/>
            <a:ln w="9525">
              <a:noFill/>
              <a:miter lim="800000"/>
              <a:headEnd/>
              <a:tailEnd/>
            </a:ln>
            <a:effectLst/>
          </p:spPr>
          <p:txBody>
            <a:bodyPr wrap="none" lIns="92075" tIns="46038" rIns="92075" bIns="46038">
              <a:spAutoFit/>
            </a:bodyPr>
            <a:lstStyle/>
            <a:p>
              <a:r>
                <a:rPr lang="en-US" sz="2800">
                  <a:latin typeface="Arial Black" pitchFamily="34" charset="0"/>
                </a:rPr>
                <a:t>Analysis Process</a:t>
              </a:r>
            </a:p>
          </p:txBody>
        </p:sp>
      </p:grpSp>
      <p:grpSp>
        <p:nvGrpSpPr>
          <p:cNvPr id="3" name="Group 1031"/>
          <p:cNvGrpSpPr>
            <a:grpSpLocks/>
          </p:cNvGrpSpPr>
          <p:nvPr/>
        </p:nvGrpSpPr>
        <p:grpSpPr bwMode="auto">
          <a:xfrm>
            <a:off x="2863850" y="3368675"/>
            <a:ext cx="6084888" cy="1320800"/>
            <a:chOff x="1804" y="2122"/>
            <a:chExt cx="3833" cy="832"/>
          </a:xfrm>
        </p:grpSpPr>
        <p:pic>
          <p:nvPicPr>
            <p:cNvPr id="272392" name="Picture 1032"/>
            <p:cNvPicPr>
              <a:picLocks noChangeArrowheads="1"/>
            </p:cNvPicPr>
            <p:nvPr/>
          </p:nvPicPr>
          <p:blipFill>
            <a:blip r:embed="rId3" cstate="print"/>
            <a:srcRect/>
            <a:stretch>
              <a:fillRect/>
            </a:stretch>
          </p:blipFill>
          <p:spPr bwMode="auto">
            <a:xfrm>
              <a:off x="2133" y="2226"/>
              <a:ext cx="1656" cy="642"/>
            </a:xfrm>
            <a:prstGeom prst="rect">
              <a:avLst/>
            </a:prstGeom>
            <a:noFill/>
            <a:ln w="9525">
              <a:noFill/>
              <a:miter lim="800000"/>
              <a:headEnd/>
              <a:tailEnd/>
            </a:ln>
            <a:effectLst/>
          </p:spPr>
        </p:pic>
        <p:sp>
          <p:nvSpPr>
            <p:cNvPr id="272393" name="Rectangle 1033"/>
            <p:cNvSpPr>
              <a:spLocks noChangeArrowheads="1"/>
            </p:cNvSpPr>
            <p:nvPr/>
          </p:nvSpPr>
          <p:spPr bwMode="auto">
            <a:xfrm>
              <a:off x="4096" y="2290"/>
              <a:ext cx="1541" cy="404"/>
            </a:xfrm>
            <a:prstGeom prst="rect">
              <a:avLst/>
            </a:prstGeom>
            <a:noFill/>
            <a:ln w="9525">
              <a:noFill/>
              <a:miter lim="800000"/>
              <a:headEnd/>
              <a:tailEnd/>
            </a:ln>
            <a:effectLst/>
          </p:spPr>
          <p:txBody>
            <a:bodyPr lIns="92075" tIns="46038" rIns="92075" bIns="46038">
              <a:spAutoFit/>
            </a:bodyPr>
            <a:lstStyle/>
            <a:p>
              <a:r>
                <a:rPr lang="en-US" sz="1800">
                  <a:latin typeface="Helvetica" charset="0"/>
                </a:rPr>
                <a:t>Semantic</a:t>
              </a:r>
            </a:p>
            <a:p>
              <a:r>
                <a:rPr lang="en-US" sz="1800">
                  <a:latin typeface="Helvetica" charset="0"/>
                </a:rPr>
                <a:t>Specification</a:t>
              </a:r>
            </a:p>
          </p:txBody>
        </p:sp>
        <p:sp>
          <p:nvSpPr>
            <p:cNvPr id="272394" name="Oval 1034"/>
            <p:cNvSpPr>
              <a:spLocks noChangeArrowheads="1"/>
            </p:cNvSpPr>
            <p:nvPr/>
          </p:nvSpPr>
          <p:spPr bwMode="auto">
            <a:xfrm>
              <a:off x="1804" y="2122"/>
              <a:ext cx="2278" cy="832"/>
            </a:xfrm>
            <a:prstGeom prst="ellipse">
              <a:avLst/>
            </a:prstGeom>
            <a:noFill/>
            <a:ln w="12700">
              <a:solidFill>
                <a:srgbClr val="FF0033"/>
              </a:solidFill>
              <a:round/>
              <a:headEnd/>
              <a:tailEnd/>
            </a:ln>
            <a:effectLst/>
          </p:spPr>
          <p:txBody>
            <a:bodyPr wrap="none" anchor="ctr"/>
            <a:lstStyle/>
            <a:p>
              <a:endParaRPr lang="en-US"/>
            </a:p>
          </p:txBody>
        </p:sp>
      </p:grpSp>
      <p:grpSp>
        <p:nvGrpSpPr>
          <p:cNvPr id="4" name="Group 1035"/>
          <p:cNvGrpSpPr>
            <a:grpSpLocks/>
          </p:cNvGrpSpPr>
          <p:nvPr/>
        </p:nvGrpSpPr>
        <p:grpSpPr bwMode="auto">
          <a:xfrm>
            <a:off x="2819400" y="1158875"/>
            <a:ext cx="5046663" cy="369888"/>
            <a:chOff x="1776" y="730"/>
            <a:chExt cx="3179" cy="233"/>
          </a:xfrm>
        </p:grpSpPr>
        <p:sp>
          <p:nvSpPr>
            <p:cNvPr id="272396" name="Rectangle 1036"/>
            <p:cNvSpPr>
              <a:spLocks noChangeArrowheads="1"/>
            </p:cNvSpPr>
            <p:nvPr/>
          </p:nvSpPr>
          <p:spPr bwMode="auto">
            <a:xfrm>
              <a:off x="1776" y="730"/>
              <a:ext cx="2400" cy="212"/>
            </a:xfrm>
            <a:prstGeom prst="rect">
              <a:avLst/>
            </a:prstGeom>
            <a:noFill/>
            <a:ln w="12700">
              <a:noFill/>
              <a:miter lim="800000"/>
              <a:headEnd/>
              <a:tailEnd/>
            </a:ln>
            <a:effectLst/>
          </p:spPr>
          <p:txBody>
            <a:bodyPr lIns="92075" tIns="46038" rIns="92075" bIns="46038">
              <a:spAutoFit/>
            </a:bodyPr>
            <a:lstStyle/>
            <a:p>
              <a:pPr algn="ctr"/>
              <a:r>
                <a:rPr lang="en-US" sz="1600" b="1">
                  <a:solidFill>
                    <a:srgbClr val="009900"/>
                  </a:solidFill>
                  <a:latin typeface="Courier New" pitchFamily="49" charset="0"/>
                </a:rPr>
                <a:t>“Harry walked into the cafe.”</a:t>
              </a:r>
              <a:endParaRPr lang="en-US" sz="1600">
                <a:solidFill>
                  <a:srgbClr val="009900"/>
                </a:solidFill>
                <a:latin typeface="Courier New" pitchFamily="49" charset="0"/>
              </a:endParaRPr>
            </a:p>
          </p:txBody>
        </p:sp>
        <p:sp>
          <p:nvSpPr>
            <p:cNvPr id="272397" name="Rectangle 1037"/>
            <p:cNvSpPr>
              <a:spLocks noChangeArrowheads="1"/>
            </p:cNvSpPr>
            <p:nvPr/>
          </p:nvSpPr>
          <p:spPr bwMode="auto">
            <a:xfrm>
              <a:off x="4215" y="732"/>
              <a:ext cx="740" cy="231"/>
            </a:xfrm>
            <a:prstGeom prst="rect">
              <a:avLst/>
            </a:prstGeom>
            <a:noFill/>
            <a:ln w="9525">
              <a:noFill/>
              <a:miter lim="800000"/>
              <a:headEnd/>
              <a:tailEnd/>
            </a:ln>
            <a:effectLst/>
          </p:spPr>
          <p:txBody>
            <a:bodyPr wrap="none" lIns="92075" tIns="46038" rIns="92075" bIns="46038">
              <a:spAutoFit/>
            </a:bodyPr>
            <a:lstStyle/>
            <a:p>
              <a:r>
                <a:rPr lang="en-US" sz="1800">
                  <a:latin typeface="Helvetica" charset="0"/>
                </a:rPr>
                <a:t>Utterance</a:t>
              </a:r>
            </a:p>
          </p:txBody>
        </p:sp>
      </p:grpSp>
      <p:grpSp>
        <p:nvGrpSpPr>
          <p:cNvPr id="5" name="Group 1038"/>
          <p:cNvGrpSpPr>
            <a:grpSpLocks/>
          </p:cNvGrpSpPr>
          <p:nvPr/>
        </p:nvGrpSpPr>
        <p:grpSpPr bwMode="auto">
          <a:xfrm>
            <a:off x="3351213" y="4729163"/>
            <a:ext cx="5032375" cy="1912937"/>
            <a:chOff x="2111" y="2979"/>
            <a:chExt cx="3170" cy="1205"/>
          </a:xfrm>
        </p:grpSpPr>
        <p:sp>
          <p:nvSpPr>
            <p:cNvPr id="272399" name="AutoShape 1039"/>
            <p:cNvSpPr>
              <a:spLocks noChangeArrowheads="1"/>
            </p:cNvSpPr>
            <p:nvPr/>
          </p:nvSpPr>
          <p:spPr bwMode="auto">
            <a:xfrm>
              <a:off x="2952" y="2979"/>
              <a:ext cx="76" cy="159"/>
            </a:xfrm>
            <a:prstGeom prst="downArrow">
              <a:avLst>
                <a:gd name="adj1" fmla="val 50000"/>
                <a:gd name="adj2" fmla="val 52322"/>
              </a:avLst>
            </a:prstGeom>
            <a:solidFill>
              <a:schemeClr val="accent2"/>
            </a:solidFill>
            <a:ln w="12700">
              <a:solidFill>
                <a:schemeClr val="tx1"/>
              </a:solidFill>
              <a:miter lim="800000"/>
              <a:headEnd/>
              <a:tailEnd/>
            </a:ln>
            <a:effectLst/>
          </p:spPr>
          <p:txBody>
            <a:bodyPr wrap="none" lIns="92075" tIns="46038" rIns="92075" bIns="46038" anchor="ctr"/>
            <a:lstStyle/>
            <a:p>
              <a:pPr algn="ctr"/>
              <a:endParaRPr lang="cs-CZ">
                <a:latin typeface="Arial" pitchFamily="34" charset="0"/>
              </a:endParaRPr>
            </a:p>
          </p:txBody>
        </p:sp>
        <p:grpSp>
          <p:nvGrpSpPr>
            <p:cNvPr id="6" name="Group 1040"/>
            <p:cNvGrpSpPr>
              <a:grpSpLocks/>
            </p:cNvGrpSpPr>
            <p:nvPr/>
          </p:nvGrpSpPr>
          <p:grpSpPr bwMode="auto">
            <a:xfrm>
              <a:off x="2111" y="3132"/>
              <a:ext cx="3170" cy="1052"/>
              <a:chOff x="2111" y="3132"/>
              <a:chExt cx="3170" cy="1052"/>
            </a:xfrm>
          </p:grpSpPr>
          <p:grpSp>
            <p:nvGrpSpPr>
              <p:cNvPr id="7" name="Group 1041"/>
              <p:cNvGrpSpPr>
                <a:grpSpLocks/>
              </p:cNvGrpSpPr>
              <p:nvPr/>
            </p:nvGrpSpPr>
            <p:grpSpPr bwMode="auto">
              <a:xfrm>
                <a:off x="2111" y="3132"/>
                <a:ext cx="1675" cy="1052"/>
                <a:chOff x="2111" y="3132"/>
                <a:chExt cx="1675" cy="1052"/>
              </a:xfrm>
            </p:grpSpPr>
            <p:pic>
              <p:nvPicPr>
                <p:cNvPr id="272402" name="Picture 1042"/>
                <p:cNvPicPr>
                  <a:picLocks noChangeArrowheads="1"/>
                </p:cNvPicPr>
                <p:nvPr/>
              </p:nvPicPr>
              <p:blipFill>
                <a:blip r:embed="rId4" cstate="print"/>
                <a:srcRect/>
                <a:stretch>
                  <a:fillRect/>
                </a:stretch>
              </p:blipFill>
              <p:spPr bwMode="auto">
                <a:xfrm>
                  <a:off x="2111" y="3132"/>
                  <a:ext cx="1675" cy="1052"/>
                </a:xfrm>
                <a:prstGeom prst="rect">
                  <a:avLst/>
                </a:prstGeom>
                <a:noFill/>
                <a:ln w="9525">
                  <a:noFill/>
                  <a:miter lim="800000"/>
                  <a:headEnd/>
                  <a:tailEnd/>
                </a:ln>
                <a:effectLst/>
              </p:spPr>
            </p:pic>
            <p:sp>
              <p:nvSpPr>
                <p:cNvPr id="272403" name="Rectangle 1043"/>
                <p:cNvSpPr>
                  <a:spLocks noChangeArrowheads="1"/>
                </p:cNvSpPr>
                <p:nvPr/>
              </p:nvSpPr>
              <p:spPr bwMode="auto">
                <a:xfrm>
                  <a:off x="2392" y="3306"/>
                  <a:ext cx="994" cy="567"/>
                </a:xfrm>
                <a:prstGeom prst="rect">
                  <a:avLst/>
                </a:prstGeom>
                <a:noFill/>
                <a:ln w="9525">
                  <a:noFill/>
                  <a:miter lim="800000"/>
                  <a:headEnd/>
                  <a:tailEnd/>
                </a:ln>
                <a:effectLst/>
              </p:spPr>
              <p:txBody>
                <a:bodyPr wrap="none" lIns="92075" tIns="46038" rIns="92075" bIns="46038" anchor="ctr"/>
                <a:lstStyle/>
                <a:p>
                  <a:pPr algn="ctr"/>
                  <a:endParaRPr lang="cs-CZ">
                    <a:latin typeface="Arial" pitchFamily="34" charset="0"/>
                  </a:endParaRPr>
                </a:p>
              </p:txBody>
            </p:sp>
          </p:grpSp>
          <p:grpSp>
            <p:nvGrpSpPr>
              <p:cNvPr id="8" name="Group 1044"/>
              <p:cNvGrpSpPr>
                <a:grpSpLocks/>
              </p:cNvGrpSpPr>
              <p:nvPr/>
            </p:nvGrpSpPr>
            <p:grpSpPr bwMode="auto">
              <a:xfrm>
                <a:off x="2605" y="3289"/>
                <a:ext cx="889" cy="529"/>
                <a:chOff x="2605" y="3289"/>
                <a:chExt cx="889" cy="529"/>
              </a:xfrm>
            </p:grpSpPr>
            <p:sp>
              <p:nvSpPr>
                <p:cNvPr id="272405" name="Rectangle 1045"/>
                <p:cNvSpPr>
                  <a:spLocks noChangeArrowheads="1"/>
                </p:cNvSpPr>
                <p:nvPr/>
              </p:nvSpPr>
              <p:spPr bwMode="auto">
                <a:xfrm>
                  <a:off x="2831" y="3504"/>
                  <a:ext cx="422" cy="314"/>
                </a:xfrm>
                <a:prstGeom prst="rect">
                  <a:avLst/>
                </a:prstGeom>
                <a:solidFill>
                  <a:srgbClr val="996633"/>
                </a:solidFill>
                <a:ln w="12700">
                  <a:solidFill>
                    <a:schemeClr val="tx1"/>
                  </a:solidFill>
                  <a:miter lim="800000"/>
                  <a:headEnd/>
                  <a:tailEnd/>
                </a:ln>
                <a:effectLst/>
              </p:spPr>
              <p:txBody>
                <a:bodyPr wrap="none" anchor="ctr"/>
                <a:lstStyle/>
                <a:p>
                  <a:endParaRPr lang="en-US"/>
                </a:p>
              </p:txBody>
            </p:sp>
            <p:sp>
              <p:nvSpPr>
                <p:cNvPr id="272406" name="Rectangle 1046"/>
                <p:cNvSpPr>
                  <a:spLocks noChangeArrowheads="1"/>
                </p:cNvSpPr>
                <p:nvPr/>
              </p:nvSpPr>
              <p:spPr bwMode="auto">
                <a:xfrm>
                  <a:off x="3010" y="3610"/>
                  <a:ext cx="103" cy="208"/>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72407" name="AutoShape 1047"/>
                <p:cNvSpPr>
                  <a:spLocks noChangeArrowheads="1"/>
                </p:cNvSpPr>
                <p:nvPr/>
              </p:nvSpPr>
              <p:spPr bwMode="auto">
                <a:xfrm>
                  <a:off x="2831" y="3289"/>
                  <a:ext cx="422" cy="245"/>
                </a:xfrm>
                <a:prstGeom prst="triangle">
                  <a:avLst>
                    <a:gd name="adj" fmla="val 47884"/>
                  </a:avLst>
                </a:prstGeom>
                <a:solidFill>
                  <a:schemeClr val="accent1"/>
                </a:solidFill>
                <a:ln w="12700">
                  <a:solidFill>
                    <a:schemeClr val="tx1"/>
                  </a:solidFill>
                  <a:miter lim="800000"/>
                  <a:headEnd/>
                  <a:tailEnd/>
                </a:ln>
                <a:effectLst/>
              </p:spPr>
              <p:txBody>
                <a:bodyPr wrap="none" anchor="ctr"/>
                <a:lstStyle/>
                <a:p>
                  <a:endParaRPr lang="en-US"/>
                </a:p>
              </p:txBody>
            </p:sp>
            <p:grpSp>
              <p:nvGrpSpPr>
                <p:cNvPr id="9" name="Group 1048"/>
                <p:cNvGrpSpPr>
                  <a:grpSpLocks/>
                </p:cNvGrpSpPr>
                <p:nvPr/>
              </p:nvGrpSpPr>
              <p:grpSpPr bwMode="auto">
                <a:xfrm>
                  <a:off x="2605" y="3377"/>
                  <a:ext cx="889" cy="183"/>
                  <a:chOff x="2605" y="3377"/>
                  <a:chExt cx="889" cy="183"/>
                </a:xfrm>
              </p:grpSpPr>
              <p:pic>
                <p:nvPicPr>
                  <p:cNvPr id="272409" name="Picture 1049"/>
                  <p:cNvPicPr>
                    <a:picLocks noChangeArrowheads="1"/>
                  </p:cNvPicPr>
                  <p:nvPr/>
                </p:nvPicPr>
                <p:blipFill>
                  <a:blip r:embed="rId5" cstate="print"/>
                  <a:srcRect/>
                  <a:stretch>
                    <a:fillRect/>
                  </a:stretch>
                </p:blipFill>
                <p:spPr bwMode="auto">
                  <a:xfrm>
                    <a:off x="2605" y="3377"/>
                    <a:ext cx="889" cy="183"/>
                  </a:xfrm>
                  <a:prstGeom prst="rect">
                    <a:avLst/>
                  </a:prstGeom>
                  <a:noFill/>
                  <a:ln w="9525">
                    <a:noFill/>
                    <a:miter lim="800000"/>
                    <a:headEnd/>
                    <a:tailEnd/>
                  </a:ln>
                  <a:effectLst/>
                </p:spPr>
              </p:pic>
              <p:sp>
                <p:nvSpPr>
                  <p:cNvPr id="272410" name="Rectangle 1050"/>
                  <p:cNvSpPr>
                    <a:spLocks noChangeArrowheads="1"/>
                  </p:cNvSpPr>
                  <p:nvPr/>
                </p:nvSpPr>
                <p:spPr bwMode="auto">
                  <a:xfrm>
                    <a:off x="2858" y="3443"/>
                    <a:ext cx="377" cy="66"/>
                  </a:xfrm>
                  <a:prstGeom prst="rect">
                    <a:avLst/>
                  </a:prstGeom>
                  <a:noFill/>
                  <a:ln w="9525">
                    <a:noFill/>
                    <a:miter lim="800000"/>
                    <a:headEnd/>
                    <a:tailEnd/>
                  </a:ln>
                  <a:effectLst/>
                </p:spPr>
                <p:txBody>
                  <a:bodyPr wrap="none" lIns="92075" tIns="46038" rIns="92075" bIns="46038" anchor="ctr"/>
                  <a:lstStyle/>
                  <a:p>
                    <a:pPr algn="ctr"/>
                    <a:r>
                      <a:rPr lang="en-US" sz="1400">
                        <a:latin typeface="Arial Narrow" pitchFamily="34" charset="0"/>
                      </a:rPr>
                      <a:t>CAFE</a:t>
                    </a:r>
                  </a:p>
                </p:txBody>
              </p:sp>
            </p:grpSp>
          </p:grpSp>
          <p:grpSp>
            <p:nvGrpSpPr>
              <p:cNvPr id="10" name="Group 1051"/>
              <p:cNvGrpSpPr>
                <a:grpSpLocks/>
              </p:cNvGrpSpPr>
              <p:nvPr/>
            </p:nvGrpSpPr>
            <p:grpSpPr bwMode="auto">
              <a:xfrm>
                <a:off x="2574" y="3732"/>
                <a:ext cx="144" cy="178"/>
                <a:chOff x="2574" y="3732"/>
                <a:chExt cx="144" cy="178"/>
              </a:xfrm>
            </p:grpSpPr>
            <p:sp>
              <p:nvSpPr>
                <p:cNvPr id="272412" name="Oval 1052"/>
                <p:cNvSpPr>
                  <a:spLocks noChangeArrowheads="1"/>
                </p:cNvSpPr>
                <p:nvPr/>
              </p:nvSpPr>
              <p:spPr bwMode="auto">
                <a:xfrm>
                  <a:off x="2611" y="3732"/>
                  <a:ext cx="33" cy="33"/>
                </a:xfrm>
                <a:prstGeom prst="ellipse">
                  <a:avLst/>
                </a:prstGeom>
                <a:solidFill>
                  <a:srgbClr val="FF66FF"/>
                </a:solidFill>
                <a:ln w="12700">
                  <a:solidFill>
                    <a:schemeClr val="bg2"/>
                  </a:solidFill>
                  <a:round/>
                  <a:headEnd/>
                  <a:tailEnd/>
                </a:ln>
                <a:effectLst/>
              </p:spPr>
              <p:txBody>
                <a:bodyPr wrap="none" anchor="ctr"/>
                <a:lstStyle/>
                <a:p>
                  <a:endParaRPr lang="en-US"/>
                </a:p>
              </p:txBody>
            </p:sp>
            <p:sp>
              <p:nvSpPr>
                <p:cNvPr id="272413" name="Rectangle 1053"/>
                <p:cNvSpPr>
                  <a:spLocks noChangeArrowheads="1"/>
                </p:cNvSpPr>
                <p:nvPr/>
              </p:nvSpPr>
              <p:spPr bwMode="auto">
                <a:xfrm>
                  <a:off x="2611" y="3768"/>
                  <a:ext cx="33" cy="69"/>
                </a:xfrm>
                <a:prstGeom prst="rect">
                  <a:avLst/>
                </a:prstGeom>
                <a:solidFill>
                  <a:srgbClr val="FF66FF"/>
                </a:solidFill>
                <a:ln w="12700">
                  <a:solidFill>
                    <a:schemeClr val="bg2"/>
                  </a:solidFill>
                  <a:miter lim="800000"/>
                  <a:headEnd/>
                  <a:tailEnd/>
                </a:ln>
                <a:effectLst/>
              </p:spPr>
              <p:txBody>
                <a:bodyPr wrap="none" anchor="ctr"/>
                <a:lstStyle/>
                <a:p>
                  <a:endParaRPr lang="en-US"/>
                </a:p>
              </p:txBody>
            </p:sp>
            <p:sp>
              <p:nvSpPr>
                <p:cNvPr id="272414" name="Line 1054"/>
                <p:cNvSpPr>
                  <a:spLocks noChangeShapeType="1"/>
                </p:cNvSpPr>
                <p:nvPr/>
              </p:nvSpPr>
              <p:spPr bwMode="auto">
                <a:xfrm flipH="1">
                  <a:off x="2575" y="3767"/>
                  <a:ext cx="35" cy="36"/>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272415" name="Line 1055"/>
                <p:cNvSpPr>
                  <a:spLocks noChangeShapeType="1"/>
                </p:cNvSpPr>
                <p:nvPr/>
              </p:nvSpPr>
              <p:spPr bwMode="auto">
                <a:xfrm>
                  <a:off x="2646" y="3767"/>
                  <a:ext cx="36" cy="36"/>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272416" name="Line 1056"/>
                <p:cNvSpPr>
                  <a:spLocks noChangeShapeType="1"/>
                </p:cNvSpPr>
                <p:nvPr/>
              </p:nvSpPr>
              <p:spPr bwMode="auto">
                <a:xfrm>
                  <a:off x="2646" y="3839"/>
                  <a:ext cx="36" cy="35"/>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272417" name="Line 1057"/>
                <p:cNvSpPr>
                  <a:spLocks noChangeShapeType="1"/>
                </p:cNvSpPr>
                <p:nvPr/>
              </p:nvSpPr>
              <p:spPr bwMode="auto">
                <a:xfrm>
                  <a:off x="2682" y="3875"/>
                  <a:ext cx="0" cy="35"/>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272418" name="Line 1058"/>
                <p:cNvSpPr>
                  <a:spLocks noChangeShapeType="1"/>
                </p:cNvSpPr>
                <p:nvPr/>
              </p:nvSpPr>
              <p:spPr bwMode="auto">
                <a:xfrm>
                  <a:off x="2610" y="3839"/>
                  <a:ext cx="0" cy="35"/>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272419" name="Line 1059"/>
                <p:cNvSpPr>
                  <a:spLocks noChangeShapeType="1"/>
                </p:cNvSpPr>
                <p:nvPr/>
              </p:nvSpPr>
              <p:spPr bwMode="auto">
                <a:xfrm flipH="1">
                  <a:off x="2575" y="3875"/>
                  <a:ext cx="35" cy="35"/>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272420" name="Line 1060"/>
                <p:cNvSpPr>
                  <a:spLocks noChangeShapeType="1"/>
                </p:cNvSpPr>
                <p:nvPr/>
              </p:nvSpPr>
              <p:spPr bwMode="auto">
                <a:xfrm flipH="1">
                  <a:off x="2574" y="3803"/>
                  <a:ext cx="1" cy="36"/>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272421" name="Line 1061"/>
                <p:cNvSpPr>
                  <a:spLocks noChangeShapeType="1"/>
                </p:cNvSpPr>
                <p:nvPr/>
              </p:nvSpPr>
              <p:spPr bwMode="auto">
                <a:xfrm>
                  <a:off x="2682" y="3803"/>
                  <a:ext cx="36" cy="36"/>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nvGrpSpPr>
              <p:cNvPr id="11" name="Group 1062"/>
              <p:cNvGrpSpPr>
                <a:grpSpLocks/>
              </p:cNvGrpSpPr>
              <p:nvPr/>
            </p:nvGrpSpPr>
            <p:grpSpPr bwMode="auto">
              <a:xfrm>
                <a:off x="2778" y="3622"/>
                <a:ext cx="337" cy="273"/>
                <a:chOff x="2778" y="3622"/>
                <a:chExt cx="337" cy="273"/>
              </a:xfrm>
            </p:grpSpPr>
            <p:sp>
              <p:nvSpPr>
                <p:cNvPr id="272423" name="AutoShape 1063"/>
                <p:cNvSpPr>
                  <a:spLocks noChangeArrowheads="1"/>
                </p:cNvSpPr>
                <p:nvPr/>
              </p:nvSpPr>
              <p:spPr bwMode="auto">
                <a:xfrm>
                  <a:off x="2778" y="3801"/>
                  <a:ext cx="246" cy="94"/>
                </a:xfrm>
                <a:prstGeom prst="rightArrow">
                  <a:avLst>
                    <a:gd name="adj1" fmla="val 50000"/>
                    <a:gd name="adj2" fmla="val 65450"/>
                  </a:avLst>
                </a:prstGeom>
                <a:solidFill>
                  <a:srgbClr val="FFFF00"/>
                </a:solidFill>
                <a:ln w="12700">
                  <a:solidFill>
                    <a:schemeClr val="tx1"/>
                  </a:solidFill>
                  <a:miter lim="800000"/>
                  <a:headEnd/>
                  <a:tailEnd/>
                </a:ln>
                <a:effectLst/>
              </p:spPr>
              <p:txBody>
                <a:bodyPr wrap="none" anchor="ctr"/>
                <a:lstStyle/>
                <a:p>
                  <a:endParaRPr lang="en-US"/>
                </a:p>
              </p:txBody>
            </p:sp>
            <p:sp>
              <p:nvSpPr>
                <p:cNvPr id="272424" name="Freeform 1064"/>
                <p:cNvSpPr>
                  <a:spLocks/>
                </p:cNvSpPr>
                <p:nvPr/>
              </p:nvSpPr>
              <p:spPr bwMode="auto">
                <a:xfrm>
                  <a:off x="3030" y="3679"/>
                  <a:ext cx="85" cy="207"/>
                </a:xfrm>
                <a:custGeom>
                  <a:avLst/>
                  <a:gdLst/>
                  <a:ahLst/>
                  <a:cxnLst>
                    <a:cxn ang="0">
                      <a:pos x="0" y="206"/>
                    </a:cxn>
                    <a:cxn ang="0">
                      <a:pos x="32" y="200"/>
                    </a:cxn>
                    <a:cxn ang="0">
                      <a:pos x="58" y="189"/>
                    </a:cxn>
                    <a:cxn ang="0">
                      <a:pos x="79" y="168"/>
                    </a:cxn>
                    <a:cxn ang="0">
                      <a:pos x="84" y="142"/>
                    </a:cxn>
                    <a:cxn ang="0">
                      <a:pos x="84" y="82"/>
                    </a:cxn>
                    <a:cxn ang="0">
                      <a:pos x="79" y="64"/>
                    </a:cxn>
                    <a:cxn ang="0">
                      <a:pos x="69" y="47"/>
                    </a:cxn>
                    <a:cxn ang="0">
                      <a:pos x="52" y="32"/>
                    </a:cxn>
                    <a:cxn ang="0">
                      <a:pos x="26" y="24"/>
                    </a:cxn>
                    <a:cxn ang="0">
                      <a:pos x="26" y="0"/>
                    </a:cxn>
                    <a:cxn ang="0">
                      <a:pos x="0" y="47"/>
                    </a:cxn>
                    <a:cxn ang="0">
                      <a:pos x="26" y="102"/>
                    </a:cxn>
                    <a:cxn ang="0">
                      <a:pos x="26" y="82"/>
                    </a:cxn>
                    <a:cxn ang="0">
                      <a:pos x="52" y="93"/>
                    </a:cxn>
                    <a:cxn ang="0">
                      <a:pos x="74" y="110"/>
                    </a:cxn>
                    <a:cxn ang="0">
                      <a:pos x="74" y="110"/>
                    </a:cxn>
                    <a:cxn ang="0">
                      <a:pos x="58" y="125"/>
                    </a:cxn>
                    <a:cxn ang="0">
                      <a:pos x="42" y="137"/>
                    </a:cxn>
                    <a:cxn ang="0">
                      <a:pos x="20" y="142"/>
                    </a:cxn>
                    <a:cxn ang="0">
                      <a:pos x="0" y="145"/>
                    </a:cxn>
                    <a:cxn ang="0">
                      <a:pos x="0" y="206"/>
                    </a:cxn>
                  </a:cxnLst>
                  <a:rect l="0" t="0" r="r" b="b"/>
                  <a:pathLst>
                    <a:path w="85" h="207">
                      <a:moveTo>
                        <a:pt x="0" y="206"/>
                      </a:moveTo>
                      <a:lnTo>
                        <a:pt x="32" y="200"/>
                      </a:lnTo>
                      <a:lnTo>
                        <a:pt x="58" y="189"/>
                      </a:lnTo>
                      <a:lnTo>
                        <a:pt x="79" y="168"/>
                      </a:lnTo>
                      <a:lnTo>
                        <a:pt x="84" y="142"/>
                      </a:lnTo>
                      <a:lnTo>
                        <a:pt x="84" y="82"/>
                      </a:lnTo>
                      <a:lnTo>
                        <a:pt x="79" y="64"/>
                      </a:lnTo>
                      <a:lnTo>
                        <a:pt x="69" y="47"/>
                      </a:lnTo>
                      <a:lnTo>
                        <a:pt x="52" y="32"/>
                      </a:lnTo>
                      <a:lnTo>
                        <a:pt x="26" y="24"/>
                      </a:lnTo>
                      <a:lnTo>
                        <a:pt x="26" y="0"/>
                      </a:lnTo>
                      <a:lnTo>
                        <a:pt x="0" y="47"/>
                      </a:lnTo>
                      <a:lnTo>
                        <a:pt x="26" y="102"/>
                      </a:lnTo>
                      <a:lnTo>
                        <a:pt x="26" y="82"/>
                      </a:lnTo>
                      <a:lnTo>
                        <a:pt x="52" y="93"/>
                      </a:lnTo>
                      <a:lnTo>
                        <a:pt x="74" y="110"/>
                      </a:lnTo>
                      <a:lnTo>
                        <a:pt x="74" y="110"/>
                      </a:lnTo>
                      <a:lnTo>
                        <a:pt x="58" y="125"/>
                      </a:lnTo>
                      <a:lnTo>
                        <a:pt x="42" y="137"/>
                      </a:lnTo>
                      <a:lnTo>
                        <a:pt x="20" y="142"/>
                      </a:lnTo>
                      <a:lnTo>
                        <a:pt x="0" y="145"/>
                      </a:lnTo>
                      <a:lnTo>
                        <a:pt x="0" y="206"/>
                      </a:lnTo>
                    </a:path>
                  </a:pathLst>
                </a:custGeom>
                <a:solidFill>
                  <a:srgbClr val="FFFF00"/>
                </a:solidFill>
                <a:ln w="12700" cap="rnd" cmpd="sng">
                  <a:solidFill>
                    <a:schemeClr val="tx1"/>
                  </a:solidFill>
                  <a:prstDash val="solid"/>
                  <a:round/>
                  <a:headEnd/>
                  <a:tailEnd/>
                </a:ln>
                <a:effectLst/>
              </p:spPr>
              <p:txBody>
                <a:bodyPr/>
                <a:lstStyle/>
                <a:p>
                  <a:endParaRPr lang="en-US"/>
                </a:p>
              </p:txBody>
            </p:sp>
            <p:grpSp>
              <p:nvGrpSpPr>
                <p:cNvPr id="12" name="Group 1065"/>
                <p:cNvGrpSpPr>
                  <a:grpSpLocks/>
                </p:cNvGrpSpPr>
                <p:nvPr/>
              </p:nvGrpSpPr>
              <p:grpSpPr bwMode="auto">
                <a:xfrm>
                  <a:off x="2885" y="3622"/>
                  <a:ext cx="143" cy="178"/>
                  <a:chOff x="2885" y="3622"/>
                  <a:chExt cx="143" cy="178"/>
                </a:xfrm>
              </p:grpSpPr>
              <p:sp>
                <p:nvSpPr>
                  <p:cNvPr id="272426" name="Oval 1066"/>
                  <p:cNvSpPr>
                    <a:spLocks noChangeArrowheads="1"/>
                  </p:cNvSpPr>
                  <p:nvPr/>
                </p:nvSpPr>
                <p:spPr bwMode="auto">
                  <a:xfrm>
                    <a:off x="2922" y="3622"/>
                    <a:ext cx="32" cy="32"/>
                  </a:xfrm>
                  <a:prstGeom prst="ellipse">
                    <a:avLst/>
                  </a:prstGeom>
                  <a:solidFill>
                    <a:srgbClr val="FF66FF"/>
                  </a:solidFill>
                  <a:ln w="12700">
                    <a:solidFill>
                      <a:schemeClr val="tx1"/>
                    </a:solidFill>
                    <a:round/>
                    <a:headEnd/>
                    <a:tailEnd/>
                  </a:ln>
                  <a:effectLst/>
                </p:spPr>
                <p:txBody>
                  <a:bodyPr wrap="none" anchor="ctr"/>
                  <a:lstStyle/>
                  <a:p>
                    <a:endParaRPr lang="en-US"/>
                  </a:p>
                </p:txBody>
              </p:sp>
              <p:sp>
                <p:nvSpPr>
                  <p:cNvPr id="272427" name="Rectangle 1067"/>
                  <p:cNvSpPr>
                    <a:spLocks noChangeArrowheads="1"/>
                  </p:cNvSpPr>
                  <p:nvPr/>
                </p:nvSpPr>
                <p:spPr bwMode="auto">
                  <a:xfrm>
                    <a:off x="2922" y="3658"/>
                    <a:ext cx="32" cy="68"/>
                  </a:xfrm>
                  <a:prstGeom prst="rect">
                    <a:avLst/>
                  </a:prstGeom>
                  <a:solidFill>
                    <a:srgbClr val="FF66FF"/>
                  </a:solidFill>
                  <a:ln w="12700">
                    <a:solidFill>
                      <a:schemeClr val="tx1"/>
                    </a:solidFill>
                    <a:miter lim="800000"/>
                    <a:headEnd/>
                    <a:tailEnd/>
                  </a:ln>
                  <a:effectLst/>
                </p:spPr>
                <p:txBody>
                  <a:bodyPr wrap="none" anchor="ctr"/>
                  <a:lstStyle/>
                  <a:p>
                    <a:endParaRPr lang="en-US"/>
                  </a:p>
                </p:txBody>
              </p:sp>
              <p:sp>
                <p:nvSpPr>
                  <p:cNvPr id="272428" name="Line 1068"/>
                  <p:cNvSpPr>
                    <a:spLocks noChangeShapeType="1"/>
                  </p:cNvSpPr>
                  <p:nvPr/>
                </p:nvSpPr>
                <p:spPr bwMode="auto">
                  <a:xfrm flipH="1">
                    <a:off x="2885" y="3657"/>
                    <a:ext cx="35" cy="3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2429" name="Line 1069"/>
                  <p:cNvSpPr>
                    <a:spLocks noChangeShapeType="1"/>
                  </p:cNvSpPr>
                  <p:nvPr/>
                </p:nvSpPr>
                <p:spPr bwMode="auto">
                  <a:xfrm>
                    <a:off x="2957" y="3657"/>
                    <a:ext cx="36" cy="3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2430" name="Line 1070"/>
                  <p:cNvSpPr>
                    <a:spLocks noChangeShapeType="1"/>
                  </p:cNvSpPr>
                  <p:nvPr/>
                </p:nvSpPr>
                <p:spPr bwMode="auto">
                  <a:xfrm>
                    <a:off x="2957" y="3728"/>
                    <a:ext cx="36" cy="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2431" name="Line 1071"/>
                  <p:cNvSpPr>
                    <a:spLocks noChangeShapeType="1"/>
                  </p:cNvSpPr>
                  <p:nvPr/>
                </p:nvSpPr>
                <p:spPr bwMode="auto">
                  <a:xfrm>
                    <a:off x="2993" y="3764"/>
                    <a:ext cx="0" cy="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2432" name="Line 1072"/>
                  <p:cNvSpPr>
                    <a:spLocks noChangeShapeType="1"/>
                  </p:cNvSpPr>
                  <p:nvPr/>
                </p:nvSpPr>
                <p:spPr bwMode="auto">
                  <a:xfrm>
                    <a:off x="2920" y="3728"/>
                    <a:ext cx="1" cy="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2433" name="Line 1073"/>
                  <p:cNvSpPr>
                    <a:spLocks noChangeShapeType="1"/>
                  </p:cNvSpPr>
                  <p:nvPr/>
                </p:nvSpPr>
                <p:spPr bwMode="auto">
                  <a:xfrm flipH="1">
                    <a:off x="2885" y="3764"/>
                    <a:ext cx="35" cy="3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2434" name="Line 1074"/>
                  <p:cNvSpPr>
                    <a:spLocks noChangeShapeType="1"/>
                  </p:cNvSpPr>
                  <p:nvPr/>
                </p:nvSpPr>
                <p:spPr bwMode="auto">
                  <a:xfrm>
                    <a:off x="2885" y="3693"/>
                    <a:ext cx="0" cy="3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2435" name="Line 1075"/>
                  <p:cNvSpPr>
                    <a:spLocks noChangeShapeType="1"/>
                  </p:cNvSpPr>
                  <p:nvPr/>
                </p:nvSpPr>
                <p:spPr bwMode="auto">
                  <a:xfrm>
                    <a:off x="2993" y="3693"/>
                    <a:ext cx="35" cy="34"/>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sp>
            <p:nvSpPr>
              <p:cNvPr id="272436" name="Rectangle 1076"/>
              <p:cNvSpPr>
                <a:spLocks noChangeArrowheads="1"/>
              </p:cNvSpPr>
              <p:nvPr/>
            </p:nvSpPr>
            <p:spPr bwMode="auto">
              <a:xfrm>
                <a:off x="3859" y="3383"/>
                <a:ext cx="1422" cy="374"/>
              </a:xfrm>
              <a:prstGeom prst="rect">
                <a:avLst/>
              </a:prstGeom>
              <a:noFill/>
              <a:ln w="9525">
                <a:noFill/>
                <a:miter lim="800000"/>
                <a:headEnd/>
                <a:tailEnd/>
              </a:ln>
              <a:effectLst/>
            </p:spPr>
            <p:txBody>
              <a:bodyPr wrap="none" lIns="92075" tIns="46038" rIns="92075" bIns="46038">
                <a:spAutoFit/>
              </a:bodyPr>
              <a:lstStyle/>
              <a:p>
                <a:r>
                  <a:rPr lang="en-US" sz="2800">
                    <a:latin typeface="Arial Black" pitchFamily="34" charset="0"/>
                  </a:rPr>
                  <a:t>Simulation</a:t>
                </a:r>
              </a:p>
            </p:txBody>
          </p:sp>
        </p:grpSp>
      </p:grpSp>
      <p:grpSp>
        <p:nvGrpSpPr>
          <p:cNvPr id="13" name="Group 1077"/>
          <p:cNvGrpSpPr>
            <a:grpSpLocks/>
          </p:cNvGrpSpPr>
          <p:nvPr/>
        </p:nvGrpSpPr>
        <p:grpSpPr bwMode="auto">
          <a:xfrm>
            <a:off x="277813" y="1066800"/>
            <a:ext cx="4041775" cy="4773613"/>
            <a:chOff x="175" y="672"/>
            <a:chExt cx="2546" cy="3007"/>
          </a:xfrm>
        </p:grpSpPr>
        <p:sp>
          <p:nvSpPr>
            <p:cNvPr id="272438" name="Freeform 1078"/>
            <p:cNvSpPr>
              <a:spLocks/>
            </p:cNvSpPr>
            <p:nvPr/>
          </p:nvSpPr>
          <p:spPr bwMode="auto">
            <a:xfrm>
              <a:off x="2280" y="1500"/>
              <a:ext cx="439" cy="48"/>
            </a:xfrm>
            <a:custGeom>
              <a:avLst/>
              <a:gdLst/>
              <a:ahLst/>
              <a:cxnLst>
                <a:cxn ang="0">
                  <a:pos x="0" y="3"/>
                </a:cxn>
                <a:cxn ang="0">
                  <a:pos x="70" y="0"/>
                </a:cxn>
                <a:cxn ang="0">
                  <a:pos x="140" y="0"/>
                </a:cxn>
                <a:cxn ang="0">
                  <a:pos x="200" y="0"/>
                </a:cxn>
                <a:cxn ang="0">
                  <a:pos x="263" y="3"/>
                </a:cxn>
                <a:cxn ang="0">
                  <a:pos x="312" y="10"/>
                </a:cxn>
                <a:cxn ang="0">
                  <a:pos x="359" y="20"/>
                </a:cxn>
                <a:cxn ang="0">
                  <a:pos x="398" y="33"/>
                </a:cxn>
                <a:cxn ang="0">
                  <a:pos x="438" y="47"/>
                </a:cxn>
              </a:cxnLst>
              <a:rect l="0" t="0" r="r" b="b"/>
              <a:pathLst>
                <a:path w="439" h="48">
                  <a:moveTo>
                    <a:pt x="0" y="3"/>
                  </a:moveTo>
                  <a:lnTo>
                    <a:pt x="70" y="0"/>
                  </a:lnTo>
                  <a:lnTo>
                    <a:pt x="140" y="0"/>
                  </a:lnTo>
                  <a:lnTo>
                    <a:pt x="200" y="0"/>
                  </a:lnTo>
                  <a:lnTo>
                    <a:pt x="263" y="3"/>
                  </a:lnTo>
                  <a:lnTo>
                    <a:pt x="312" y="10"/>
                  </a:lnTo>
                  <a:lnTo>
                    <a:pt x="359" y="20"/>
                  </a:lnTo>
                  <a:lnTo>
                    <a:pt x="398" y="33"/>
                  </a:lnTo>
                  <a:lnTo>
                    <a:pt x="438" y="47"/>
                  </a:lnTo>
                </a:path>
              </a:pathLst>
            </a:custGeom>
            <a:noFill/>
            <a:ln w="25400" cap="rnd" cmpd="sng">
              <a:solidFill>
                <a:schemeClr val="tx2"/>
              </a:solidFill>
              <a:prstDash val="solid"/>
              <a:round/>
              <a:headEnd type="none" w="sm" len="sm"/>
              <a:tailEnd type="stealth" w="med" len="med"/>
            </a:ln>
            <a:effectLst/>
          </p:spPr>
          <p:txBody>
            <a:bodyPr/>
            <a:lstStyle/>
            <a:p>
              <a:endParaRPr lang="en-US"/>
            </a:p>
          </p:txBody>
        </p:sp>
        <p:grpSp>
          <p:nvGrpSpPr>
            <p:cNvPr id="14" name="Group 1079"/>
            <p:cNvGrpSpPr>
              <a:grpSpLocks/>
            </p:cNvGrpSpPr>
            <p:nvPr/>
          </p:nvGrpSpPr>
          <p:grpSpPr bwMode="auto">
            <a:xfrm>
              <a:off x="175" y="672"/>
              <a:ext cx="2546" cy="3007"/>
              <a:chOff x="175" y="672"/>
              <a:chExt cx="2546" cy="3007"/>
            </a:xfrm>
          </p:grpSpPr>
          <p:grpSp>
            <p:nvGrpSpPr>
              <p:cNvPr id="15" name="Group 1080"/>
              <p:cNvGrpSpPr>
                <a:grpSpLocks/>
              </p:cNvGrpSpPr>
              <p:nvPr/>
            </p:nvGrpSpPr>
            <p:grpSpPr bwMode="auto">
              <a:xfrm>
                <a:off x="1086" y="1861"/>
                <a:ext cx="1635" cy="1528"/>
                <a:chOff x="1086" y="1861"/>
                <a:chExt cx="1635" cy="1528"/>
              </a:xfrm>
            </p:grpSpPr>
            <p:sp>
              <p:nvSpPr>
                <p:cNvPr id="272441" name="Rectangle 1081"/>
                <p:cNvSpPr>
                  <a:spLocks noChangeArrowheads="1"/>
                </p:cNvSpPr>
                <p:nvPr/>
              </p:nvSpPr>
              <p:spPr bwMode="auto">
                <a:xfrm>
                  <a:off x="1086" y="2809"/>
                  <a:ext cx="852" cy="231"/>
                </a:xfrm>
                <a:prstGeom prst="rect">
                  <a:avLst/>
                </a:prstGeom>
                <a:noFill/>
                <a:ln w="9525">
                  <a:noFill/>
                  <a:miter lim="800000"/>
                  <a:headEnd/>
                  <a:tailEnd/>
                </a:ln>
                <a:effectLst/>
              </p:spPr>
              <p:txBody>
                <a:bodyPr wrap="none" lIns="92075" tIns="46038" rIns="92075" bIns="46038">
                  <a:spAutoFit/>
                </a:bodyPr>
                <a:lstStyle/>
                <a:p>
                  <a:r>
                    <a:rPr lang="en-US" sz="1800">
                      <a:latin typeface="Helvetica" charset="0"/>
                    </a:rPr>
                    <a:t>Belief State</a:t>
                  </a:r>
                </a:p>
              </p:txBody>
            </p:sp>
            <p:sp>
              <p:nvSpPr>
                <p:cNvPr id="272442" name="Freeform 1082"/>
                <p:cNvSpPr>
                  <a:spLocks/>
                </p:cNvSpPr>
                <p:nvPr/>
              </p:nvSpPr>
              <p:spPr bwMode="auto">
                <a:xfrm>
                  <a:off x="1394" y="1861"/>
                  <a:ext cx="1327" cy="949"/>
                </a:xfrm>
                <a:custGeom>
                  <a:avLst/>
                  <a:gdLst/>
                  <a:ahLst/>
                  <a:cxnLst>
                    <a:cxn ang="0">
                      <a:pos x="0" y="948"/>
                    </a:cxn>
                    <a:cxn ang="0">
                      <a:pos x="50" y="693"/>
                    </a:cxn>
                    <a:cxn ang="0">
                      <a:pos x="69" y="568"/>
                    </a:cxn>
                    <a:cxn ang="0">
                      <a:pos x="111" y="453"/>
                    </a:cxn>
                    <a:cxn ang="0">
                      <a:pos x="151" y="343"/>
                    </a:cxn>
                    <a:cxn ang="0">
                      <a:pos x="191" y="250"/>
                    </a:cxn>
                    <a:cxn ang="0">
                      <a:pos x="261" y="167"/>
                    </a:cxn>
                    <a:cxn ang="0">
                      <a:pos x="331" y="99"/>
                    </a:cxn>
                    <a:cxn ang="0">
                      <a:pos x="380" y="73"/>
                    </a:cxn>
                    <a:cxn ang="0">
                      <a:pos x="432" y="52"/>
                    </a:cxn>
                    <a:cxn ang="0">
                      <a:pos x="551" y="21"/>
                    </a:cxn>
                    <a:cxn ang="0">
                      <a:pos x="703" y="5"/>
                    </a:cxn>
                    <a:cxn ang="0">
                      <a:pos x="844" y="0"/>
                    </a:cxn>
                    <a:cxn ang="0">
                      <a:pos x="994" y="5"/>
                    </a:cxn>
                    <a:cxn ang="0">
                      <a:pos x="1125" y="11"/>
                    </a:cxn>
                    <a:cxn ang="0">
                      <a:pos x="1246" y="11"/>
                    </a:cxn>
                    <a:cxn ang="0">
                      <a:pos x="1286" y="11"/>
                    </a:cxn>
                    <a:cxn ang="0">
                      <a:pos x="1326" y="11"/>
                    </a:cxn>
                  </a:cxnLst>
                  <a:rect l="0" t="0" r="r" b="b"/>
                  <a:pathLst>
                    <a:path w="1327" h="949">
                      <a:moveTo>
                        <a:pt x="0" y="948"/>
                      </a:moveTo>
                      <a:lnTo>
                        <a:pt x="50" y="693"/>
                      </a:lnTo>
                      <a:lnTo>
                        <a:pt x="69" y="568"/>
                      </a:lnTo>
                      <a:lnTo>
                        <a:pt x="111" y="453"/>
                      </a:lnTo>
                      <a:lnTo>
                        <a:pt x="151" y="343"/>
                      </a:lnTo>
                      <a:lnTo>
                        <a:pt x="191" y="250"/>
                      </a:lnTo>
                      <a:lnTo>
                        <a:pt x="261" y="167"/>
                      </a:lnTo>
                      <a:lnTo>
                        <a:pt x="331" y="99"/>
                      </a:lnTo>
                      <a:lnTo>
                        <a:pt x="380" y="73"/>
                      </a:lnTo>
                      <a:lnTo>
                        <a:pt x="432" y="52"/>
                      </a:lnTo>
                      <a:lnTo>
                        <a:pt x="551" y="21"/>
                      </a:lnTo>
                      <a:lnTo>
                        <a:pt x="703" y="5"/>
                      </a:lnTo>
                      <a:lnTo>
                        <a:pt x="844" y="0"/>
                      </a:lnTo>
                      <a:lnTo>
                        <a:pt x="994" y="5"/>
                      </a:lnTo>
                      <a:lnTo>
                        <a:pt x="1125" y="11"/>
                      </a:lnTo>
                      <a:lnTo>
                        <a:pt x="1246" y="11"/>
                      </a:lnTo>
                      <a:lnTo>
                        <a:pt x="1286" y="11"/>
                      </a:lnTo>
                      <a:lnTo>
                        <a:pt x="1326" y="11"/>
                      </a:lnTo>
                    </a:path>
                  </a:pathLst>
                </a:custGeom>
                <a:noFill/>
                <a:ln w="25400" cap="rnd" cmpd="sng">
                  <a:solidFill>
                    <a:schemeClr val="tx2"/>
                  </a:solidFill>
                  <a:prstDash val="solid"/>
                  <a:round/>
                  <a:headEnd type="stealth" w="sm" len="med"/>
                  <a:tailEnd type="stealth" w="med" len="med"/>
                </a:ln>
                <a:effectLst/>
              </p:spPr>
              <p:txBody>
                <a:bodyPr/>
                <a:lstStyle/>
                <a:p>
                  <a:endParaRPr lang="en-US"/>
                </a:p>
              </p:txBody>
            </p:sp>
            <p:sp>
              <p:nvSpPr>
                <p:cNvPr id="272443" name="Line 1083"/>
                <p:cNvSpPr>
                  <a:spLocks noChangeShapeType="1"/>
                </p:cNvSpPr>
                <p:nvPr/>
              </p:nvSpPr>
              <p:spPr bwMode="auto">
                <a:xfrm>
                  <a:off x="1374" y="3024"/>
                  <a:ext cx="858" cy="365"/>
                </a:xfrm>
                <a:prstGeom prst="line">
                  <a:avLst/>
                </a:prstGeom>
                <a:noFill/>
                <a:ln w="25400">
                  <a:solidFill>
                    <a:schemeClr val="tx2"/>
                  </a:solidFill>
                  <a:round/>
                  <a:headEnd type="stealth" w="med" len="med"/>
                  <a:tailEnd type="stealth" w="med" len="med"/>
                </a:ln>
                <a:effectLst/>
              </p:spPr>
              <p:txBody>
                <a:bodyPr wrap="none" anchor="ctr"/>
                <a:lstStyle/>
                <a:p>
                  <a:endParaRPr lang="en-US"/>
                </a:p>
              </p:txBody>
            </p:sp>
          </p:grpSp>
          <p:grpSp>
            <p:nvGrpSpPr>
              <p:cNvPr id="16" name="Group 1084"/>
              <p:cNvGrpSpPr>
                <a:grpSpLocks/>
              </p:cNvGrpSpPr>
              <p:nvPr/>
            </p:nvGrpSpPr>
            <p:grpSpPr bwMode="auto">
              <a:xfrm>
                <a:off x="347" y="1728"/>
                <a:ext cx="2308" cy="1951"/>
                <a:chOff x="347" y="1728"/>
                <a:chExt cx="2308" cy="1951"/>
              </a:xfrm>
            </p:grpSpPr>
            <p:sp>
              <p:nvSpPr>
                <p:cNvPr id="272445" name="Rectangle 1085"/>
                <p:cNvSpPr>
                  <a:spLocks noChangeArrowheads="1"/>
                </p:cNvSpPr>
                <p:nvPr/>
              </p:nvSpPr>
              <p:spPr bwMode="auto">
                <a:xfrm>
                  <a:off x="347" y="2285"/>
                  <a:ext cx="895" cy="404"/>
                </a:xfrm>
                <a:prstGeom prst="rect">
                  <a:avLst/>
                </a:prstGeom>
                <a:noFill/>
                <a:ln w="9525">
                  <a:noFill/>
                  <a:miter lim="800000"/>
                  <a:headEnd/>
                  <a:tailEnd/>
                </a:ln>
                <a:effectLst/>
              </p:spPr>
              <p:txBody>
                <a:bodyPr lIns="92075" tIns="46038" rIns="92075" bIns="46038">
                  <a:spAutoFit/>
                </a:bodyPr>
                <a:lstStyle/>
                <a:p>
                  <a:r>
                    <a:rPr lang="en-US" sz="1800">
                      <a:latin typeface="Helvetica" charset="0"/>
                    </a:rPr>
                    <a:t>General Knowledge</a:t>
                  </a:r>
                </a:p>
              </p:txBody>
            </p:sp>
            <p:sp>
              <p:nvSpPr>
                <p:cNvPr id="272446" name="Freeform 1086"/>
                <p:cNvSpPr>
                  <a:spLocks/>
                </p:cNvSpPr>
                <p:nvPr/>
              </p:nvSpPr>
              <p:spPr bwMode="auto">
                <a:xfrm>
                  <a:off x="668" y="1728"/>
                  <a:ext cx="1987" cy="578"/>
                </a:xfrm>
                <a:custGeom>
                  <a:avLst/>
                  <a:gdLst/>
                  <a:ahLst/>
                  <a:cxnLst>
                    <a:cxn ang="0">
                      <a:pos x="0" y="577"/>
                    </a:cxn>
                    <a:cxn ang="0">
                      <a:pos x="64" y="421"/>
                    </a:cxn>
                    <a:cxn ang="0">
                      <a:pos x="100" y="343"/>
                    </a:cxn>
                    <a:cxn ang="0">
                      <a:pos x="146" y="276"/>
                    </a:cxn>
                    <a:cxn ang="0">
                      <a:pos x="211" y="208"/>
                    </a:cxn>
                    <a:cxn ang="0">
                      <a:pos x="284" y="151"/>
                    </a:cxn>
                    <a:cxn ang="0">
                      <a:pos x="377" y="100"/>
                    </a:cxn>
                    <a:cxn ang="0">
                      <a:pos x="486" y="57"/>
                    </a:cxn>
                    <a:cxn ang="0">
                      <a:pos x="551" y="42"/>
                    </a:cxn>
                    <a:cxn ang="0">
                      <a:pos x="635" y="26"/>
                    </a:cxn>
                    <a:cxn ang="0">
                      <a:pos x="726" y="22"/>
                    </a:cxn>
                    <a:cxn ang="0">
                      <a:pos x="826" y="10"/>
                    </a:cxn>
                    <a:cxn ang="0">
                      <a:pos x="1039" y="0"/>
                    </a:cxn>
                    <a:cxn ang="0">
                      <a:pos x="1268" y="0"/>
                    </a:cxn>
                    <a:cxn ang="0">
                      <a:pos x="1488" y="0"/>
                    </a:cxn>
                    <a:cxn ang="0">
                      <a:pos x="1692" y="0"/>
                    </a:cxn>
                    <a:cxn ang="0">
                      <a:pos x="1784" y="6"/>
                    </a:cxn>
                    <a:cxn ang="0">
                      <a:pos x="1866" y="6"/>
                    </a:cxn>
                    <a:cxn ang="0">
                      <a:pos x="1930" y="6"/>
                    </a:cxn>
                    <a:cxn ang="0">
                      <a:pos x="1986" y="6"/>
                    </a:cxn>
                  </a:cxnLst>
                  <a:rect l="0" t="0" r="r" b="b"/>
                  <a:pathLst>
                    <a:path w="1987" h="578">
                      <a:moveTo>
                        <a:pt x="0" y="577"/>
                      </a:moveTo>
                      <a:lnTo>
                        <a:pt x="64" y="421"/>
                      </a:lnTo>
                      <a:lnTo>
                        <a:pt x="100" y="343"/>
                      </a:lnTo>
                      <a:lnTo>
                        <a:pt x="146" y="276"/>
                      </a:lnTo>
                      <a:lnTo>
                        <a:pt x="211" y="208"/>
                      </a:lnTo>
                      <a:lnTo>
                        <a:pt x="284" y="151"/>
                      </a:lnTo>
                      <a:lnTo>
                        <a:pt x="377" y="100"/>
                      </a:lnTo>
                      <a:lnTo>
                        <a:pt x="486" y="57"/>
                      </a:lnTo>
                      <a:lnTo>
                        <a:pt x="551" y="42"/>
                      </a:lnTo>
                      <a:lnTo>
                        <a:pt x="635" y="26"/>
                      </a:lnTo>
                      <a:lnTo>
                        <a:pt x="726" y="22"/>
                      </a:lnTo>
                      <a:lnTo>
                        <a:pt x="826" y="10"/>
                      </a:lnTo>
                      <a:lnTo>
                        <a:pt x="1039" y="0"/>
                      </a:lnTo>
                      <a:lnTo>
                        <a:pt x="1268" y="0"/>
                      </a:lnTo>
                      <a:lnTo>
                        <a:pt x="1488" y="0"/>
                      </a:lnTo>
                      <a:lnTo>
                        <a:pt x="1692" y="0"/>
                      </a:lnTo>
                      <a:lnTo>
                        <a:pt x="1784" y="6"/>
                      </a:lnTo>
                      <a:lnTo>
                        <a:pt x="1866" y="6"/>
                      </a:lnTo>
                      <a:lnTo>
                        <a:pt x="1930" y="6"/>
                      </a:lnTo>
                      <a:lnTo>
                        <a:pt x="1986" y="6"/>
                      </a:lnTo>
                    </a:path>
                  </a:pathLst>
                </a:custGeom>
                <a:noFill/>
                <a:ln w="25400" cap="rnd" cmpd="sng">
                  <a:solidFill>
                    <a:schemeClr val="tx2"/>
                  </a:solidFill>
                  <a:prstDash val="solid"/>
                  <a:round/>
                  <a:headEnd type="none" w="sm" len="sm"/>
                  <a:tailEnd type="stealth" w="med" len="med"/>
                </a:ln>
                <a:effectLst/>
              </p:spPr>
              <p:txBody>
                <a:bodyPr/>
                <a:lstStyle/>
                <a:p>
                  <a:endParaRPr lang="en-US"/>
                </a:p>
              </p:txBody>
            </p:sp>
            <p:sp>
              <p:nvSpPr>
                <p:cNvPr id="272447" name="Freeform 1087"/>
                <p:cNvSpPr>
                  <a:spLocks/>
                </p:cNvSpPr>
                <p:nvPr/>
              </p:nvSpPr>
              <p:spPr bwMode="auto">
                <a:xfrm>
                  <a:off x="608" y="2679"/>
                  <a:ext cx="1513" cy="1000"/>
                </a:xfrm>
                <a:custGeom>
                  <a:avLst/>
                  <a:gdLst/>
                  <a:ahLst/>
                  <a:cxnLst>
                    <a:cxn ang="0">
                      <a:pos x="0" y="0"/>
                    </a:cxn>
                    <a:cxn ang="0">
                      <a:pos x="49" y="270"/>
                    </a:cxn>
                    <a:cxn ang="0">
                      <a:pos x="72" y="403"/>
                    </a:cxn>
                    <a:cxn ang="0">
                      <a:pos x="112" y="524"/>
                    </a:cxn>
                    <a:cxn ang="0">
                      <a:pos x="159" y="638"/>
                    </a:cxn>
                    <a:cxn ang="0">
                      <a:pos x="215" y="740"/>
                    </a:cxn>
                    <a:cxn ang="0">
                      <a:pos x="278" y="825"/>
                    </a:cxn>
                    <a:cxn ang="0">
                      <a:pos x="364" y="896"/>
                    </a:cxn>
                    <a:cxn ang="0">
                      <a:pos x="420" y="927"/>
                    </a:cxn>
                    <a:cxn ang="0">
                      <a:pos x="476" y="945"/>
                    </a:cxn>
                    <a:cxn ang="0">
                      <a:pos x="625" y="975"/>
                    </a:cxn>
                    <a:cxn ang="0">
                      <a:pos x="791" y="993"/>
                    </a:cxn>
                    <a:cxn ang="0">
                      <a:pos x="966" y="999"/>
                    </a:cxn>
                    <a:cxn ang="0">
                      <a:pos x="1132" y="993"/>
                    </a:cxn>
                    <a:cxn ang="0">
                      <a:pos x="1290" y="987"/>
                    </a:cxn>
                    <a:cxn ang="0">
                      <a:pos x="1353" y="987"/>
                    </a:cxn>
                    <a:cxn ang="0">
                      <a:pos x="1416" y="987"/>
                    </a:cxn>
                    <a:cxn ang="0">
                      <a:pos x="1472" y="987"/>
                    </a:cxn>
                    <a:cxn ang="0">
                      <a:pos x="1512" y="987"/>
                    </a:cxn>
                  </a:cxnLst>
                  <a:rect l="0" t="0" r="r" b="b"/>
                  <a:pathLst>
                    <a:path w="1513" h="1000">
                      <a:moveTo>
                        <a:pt x="0" y="0"/>
                      </a:moveTo>
                      <a:lnTo>
                        <a:pt x="49" y="270"/>
                      </a:lnTo>
                      <a:lnTo>
                        <a:pt x="72" y="403"/>
                      </a:lnTo>
                      <a:lnTo>
                        <a:pt x="112" y="524"/>
                      </a:lnTo>
                      <a:lnTo>
                        <a:pt x="159" y="638"/>
                      </a:lnTo>
                      <a:lnTo>
                        <a:pt x="215" y="740"/>
                      </a:lnTo>
                      <a:lnTo>
                        <a:pt x="278" y="825"/>
                      </a:lnTo>
                      <a:lnTo>
                        <a:pt x="364" y="896"/>
                      </a:lnTo>
                      <a:lnTo>
                        <a:pt x="420" y="927"/>
                      </a:lnTo>
                      <a:lnTo>
                        <a:pt x="476" y="945"/>
                      </a:lnTo>
                      <a:lnTo>
                        <a:pt x="625" y="975"/>
                      </a:lnTo>
                      <a:lnTo>
                        <a:pt x="791" y="993"/>
                      </a:lnTo>
                      <a:lnTo>
                        <a:pt x="966" y="999"/>
                      </a:lnTo>
                      <a:lnTo>
                        <a:pt x="1132" y="993"/>
                      </a:lnTo>
                      <a:lnTo>
                        <a:pt x="1290" y="987"/>
                      </a:lnTo>
                      <a:lnTo>
                        <a:pt x="1353" y="987"/>
                      </a:lnTo>
                      <a:lnTo>
                        <a:pt x="1416" y="987"/>
                      </a:lnTo>
                      <a:lnTo>
                        <a:pt x="1472" y="987"/>
                      </a:lnTo>
                      <a:lnTo>
                        <a:pt x="1512" y="987"/>
                      </a:lnTo>
                    </a:path>
                  </a:pathLst>
                </a:custGeom>
                <a:noFill/>
                <a:ln w="25400" cap="rnd" cmpd="sng">
                  <a:solidFill>
                    <a:schemeClr val="tx2"/>
                  </a:solidFill>
                  <a:prstDash val="solid"/>
                  <a:round/>
                  <a:headEnd type="none" w="sm" len="sm"/>
                  <a:tailEnd type="stealth" w="med" len="med"/>
                </a:ln>
                <a:effectLst/>
              </p:spPr>
              <p:txBody>
                <a:bodyPr/>
                <a:lstStyle/>
                <a:p>
                  <a:endParaRPr lang="en-US"/>
                </a:p>
              </p:txBody>
            </p:sp>
          </p:grpSp>
          <p:grpSp>
            <p:nvGrpSpPr>
              <p:cNvPr id="17" name="Group 1088"/>
              <p:cNvGrpSpPr>
                <a:grpSpLocks/>
              </p:cNvGrpSpPr>
              <p:nvPr/>
            </p:nvGrpSpPr>
            <p:grpSpPr bwMode="auto">
              <a:xfrm>
                <a:off x="175" y="672"/>
                <a:ext cx="2147" cy="980"/>
                <a:chOff x="175" y="672"/>
                <a:chExt cx="2147" cy="980"/>
              </a:xfrm>
            </p:grpSpPr>
            <p:sp>
              <p:nvSpPr>
                <p:cNvPr id="272449" name="Rectangle 1089"/>
                <p:cNvSpPr>
                  <a:spLocks noChangeArrowheads="1"/>
                </p:cNvSpPr>
                <p:nvPr/>
              </p:nvSpPr>
              <p:spPr bwMode="auto">
                <a:xfrm>
                  <a:off x="1326" y="1421"/>
                  <a:ext cx="996" cy="231"/>
                </a:xfrm>
                <a:prstGeom prst="rect">
                  <a:avLst/>
                </a:prstGeom>
                <a:noFill/>
                <a:ln w="9525">
                  <a:noFill/>
                  <a:miter lim="800000"/>
                  <a:headEnd/>
                  <a:tailEnd/>
                </a:ln>
                <a:effectLst/>
              </p:spPr>
              <p:txBody>
                <a:bodyPr wrap="none" lIns="92075" tIns="46038" rIns="92075" bIns="46038">
                  <a:spAutoFit/>
                </a:bodyPr>
                <a:lstStyle/>
                <a:p>
                  <a:r>
                    <a:rPr lang="en-US" sz="1800">
                      <a:latin typeface="Helvetica" charset="0"/>
                    </a:rPr>
                    <a:t>Constructions</a:t>
                  </a:r>
                </a:p>
              </p:txBody>
            </p:sp>
            <p:sp>
              <p:nvSpPr>
                <p:cNvPr id="272450" name="Arc 1090"/>
                <p:cNvSpPr>
                  <a:spLocks/>
                </p:cNvSpPr>
                <p:nvPr/>
              </p:nvSpPr>
              <p:spPr bwMode="auto">
                <a:xfrm>
                  <a:off x="793" y="1398"/>
                  <a:ext cx="534" cy="150"/>
                </a:xfrm>
                <a:custGeom>
                  <a:avLst/>
                  <a:gdLst>
                    <a:gd name="G0" fmla="+- 21600 0 0"/>
                    <a:gd name="G1" fmla="+- 0 0 0"/>
                    <a:gd name="G2" fmla="+- 21600 0 0"/>
                    <a:gd name="T0" fmla="*/ 21973 w 21973"/>
                    <a:gd name="T1" fmla="*/ 21597 h 21600"/>
                    <a:gd name="T2" fmla="*/ 0 w 21973"/>
                    <a:gd name="T3" fmla="*/ 0 h 21600"/>
                    <a:gd name="T4" fmla="*/ 21600 w 21973"/>
                    <a:gd name="T5" fmla="*/ 0 h 21600"/>
                  </a:gdLst>
                  <a:ahLst/>
                  <a:cxnLst>
                    <a:cxn ang="0">
                      <a:pos x="T0" y="T1"/>
                    </a:cxn>
                    <a:cxn ang="0">
                      <a:pos x="T2" y="T3"/>
                    </a:cxn>
                    <a:cxn ang="0">
                      <a:pos x="T4" y="T5"/>
                    </a:cxn>
                  </a:cxnLst>
                  <a:rect l="0" t="0" r="r" b="b"/>
                  <a:pathLst>
                    <a:path w="21973" h="21600" fill="none" extrusionOk="0">
                      <a:moveTo>
                        <a:pt x="21972" y="21596"/>
                      </a:moveTo>
                      <a:cubicBezTo>
                        <a:pt x="21848" y="21598"/>
                        <a:pt x="21724" y="21599"/>
                        <a:pt x="21600" y="21600"/>
                      </a:cubicBezTo>
                      <a:cubicBezTo>
                        <a:pt x="9670" y="21600"/>
                        <a:pt x="0" y="11929"/>
                        <a:pt x="0" y="0"/>
                      </a:cubicBezTo>
                    </a:path>
                    <a:path w="21973" h="21600" stroke="0" extrusionOk="0">
                      <a:moveTo>
                        <a:pt x="21972" y="21596"/>
                      </a:moveTo>
                      <a:cubicBezTo>
                        <a:pt x="21848" y="21598"/>
                        <a:pt x="21724" y="21599"/>
                        <a:pt x="21600" y="21600"/>
                      </a:cubicBezTo>
                      <a:cubicBezTo>
                        <a:pt x="9670" y="21600"/>
                        <a:pt x="0" y="11929"/>
                        <a:pt x="0" y="0"/>
                      </a:cubicBezTo>
                      <a:lnTo>
                        <a:pt x="21600" y="0"/>
                      </a:lnTo>
                      <a:close/>
                    </a:path>
                  </a:pathLst>
                </a:custGeom>
                <a:noFill/>
                <a:ln w="12700" cap="rnd">
                  <a:solidFill>
                    <a:schemeClr val="tx1"/>
                  </a:solidFill>
                  <a:round/>
                  <a:headEnd type="oval" w="med" len="med"/>
                  <a:tailEnd type="oval" w="med" len="med"/>
                </a:ln>
                <a:effectLst/>
              </p:spPr>
              <p:txBody>
                <a:bodyPr wrap="none" anchor="ctr"/>
                <a:lstStyle/>
                <a:p>
                  <a:endParaRPr lang="en-US"/>
                </a:p>
              </p:txBody>
            </p:sp>
            <p:sp>
              <p:nvSpPr>
                <p:cNvPr id="272451" name="Rectangle 1091"/>
                <p:cNvSpPr>
                  <a:spLocks noChangeArrowheads="1"/>
                </p:cNvSpPr>
                <p:nvPr/>
              </p:nvSpPr>
              <p:spPr bwMode="auto">
                <a:xfrm>
                  <a:off x="175" y="672"/>
                  <a:ext cx="1361" cy="669"/>
                </a:xfrm>
                <a:prstGeom prst="rect">
                  <a:avLst/>
                </a:prstGeom>
                <a:noFill/>
                <a:ln w="12700">
                  <a:solidFill>
                    <a:schemeClr val="tx1"/>
                  </a:solidFill>
                  <a:miter lim="800000"/>
                  <a:headEnd/>
                  <a:tailEnd/>
                </a:ln>
                <a:effectLst/>
              </p:spPr>
              <p:txBody>
                <a:bodyPr wrap="none" lIns="92075" tIns="46038" rIns="92075" bIns="46038">
                  <a:spAutoFit/>
                </a:bodyPr>
                <a:lstStyle/>
                <a:p>
                  <a:pPr>
                    <a:tabLst>
                      <a:tab pos="177800" algn="l"/>
                      <a:tab pos="342900" algn="l"/>
                    </a:tabLst>
                  </a:pPr>
                  <a:r>
                    <a:rPr lang="en-US" sz="900" b="1">
                      <a:latin typeface="Arial Narrow" pitchFamily="34" charset="0"/>
                    </a:rPr>
                    <a:t>construction</a:t>
                  </a:r>
                  <a:r>
                    <a:rPr lang="en-US" sz="900">
                      <a:latin typeface="Arial Narrow" pitchFamily="34" charset="0"/>
                    </a:rPr>
                    <a:t> </a:t>
                  </a:r>
                  <a:r>
                    <a:rPr lang="en-US" sz="900">
                      <a:latin typeface="Times New Roman" pitchFamily="18" charset="0"/>
                    </a:rPr>
                    <a:t>W</a:t>
                  </a:r>
                  <a:r>
                    <a:rPr lang="en-US" sz="800">
                      <a:latin typeface="Times New Roman" pitchFamily="18" charset="0"/>
                    </a:rPr>
                    <a:t>ALKED</a:t>
                  </a:r>
                  <a:endParaRPr lang="en-US" sz="900" i="1">
                    <a:latin typeface="Arial Narrow" pitchFamily="34" charset="0"/>
                  </a:endParaRPr>
                </a:p>
                <a:p>
                  <a:pPr>
                    <a:tabLst>
                      <a:tab pos="177800" algn="l"/>
                      <a:tab pos="342900" algn="l"/>
                    </a:tabLst>
                  </a:pPr>
                  <a:r>
                    <a:rPr lang="en-US" sz="900">
                      <a:latin typeface="Arial Narrow" pitchFamily="34" charset="0"/>
                    </a:rPr>
                    <a:t>	</a:t>
                  </a:r>
                  <a:r>
                    <a:rPr lang="en-US" sz="900" b="1">
                      <a:latin typeface="Arial Narrow" pitchFamily="34" charset="0"/>
                    </a:rPr>
                    <a:t>form</a:t>
                  </a:r>
                </a:p>
                <a:p>
                  <a:pPr>
                    <a:lnSpc>
                      <a:spcPct val="90000"/>
                    </a:lnSpc>
                    <a:tabLst>
                      <a:tab pos="177800" algn="l"/>
                      <a:tab pos="342900" algn="l"/>
                    </a:tabLst>
                  </a:pPr>
                  <a:r>
                    <a:rPr lang="en-US" sz="900" b="1">
                      <a:latin typeface="Arial Narrow" pitchFamily="34" charset="0"/>
                    </a:rPr>
                    <a:t>		 self</a:t>
                  </a:r>
                  <a:r>
                    <a:rPr lang="en-US" sz="900" i="1" baseline="-25000">
                      <a:latin typeface="Arial Narrow" pitchFamily="34" charset="0"/>
                    </a:rPr>
                    <a:t>f</a:t>
                  </a:r>
                  <a:r>
                    <a:rPr lang="en-US" sz="900">
                      <a:latin typeface="Arial Narrow" pitchFamily="34" charset="0"/>
                    </a:rPr>
                    <a:t>.phon</a:t>
                  </a:r>
                  <a:r>
                    <a:rPr lang="en-US" sz="900" b="1">
                      <a:latin typeface="Arial Narrow" pitchFamily="34" charset="0"/>
                    </a:rPr>
                    <a:t> </a:t>
                  </a:r>
                  <a:r>
                    <a:rPr lang="en-US" sz="1000">
                      <a:latin typeface="Symbol" pitchFamily="18" charset="2"/>
                      <a:sym typeface="Symbol" pitchFamily="18" charset="2"/>
                    </a:rPr>
                    <a:t></a:t>
                  </a:r>
                  <a:r>
                    <a:rPr lang="en-US" sz="900">
                      <a:latin typeface="Arial Narrow" pitchFamily="34" charset="0"/>
                    </a:rPr>
                    <a:t> [wakt]</a:t>
                  </a:r>
                  <a:endParaRPr lang="en-US" sz="900" b="1">
                    <a:latin typeface="Arial Narrow" pitchFamily="34" charset="0"/>
                  </a:endParaRPr>
                </a:p>
                <a:p>
                  <a:pPr>
                    <a:lnSpc>
                      <a:spcPct val="90000"/>
                    </a:lnSpc>
                    <a:tabLst>
                      <a:tab pos="177800" algn="l"/>
                      <a:tab pos="342900" algn="l"/>
                    </a:tabLst>
                  </a:pPr>
                  <a:r>
                    <a:rPr lang="en-US" sz="900" b="1">
                      <a:latin typeface="Arial Narrow" pitchFamily="34" charset="0"/>
                    </a:rPr>
                    <a:t>	meaning : </a:t>
                  </a:r>
                  <a:r>
                    <a:rPr lang="en-US" sz="900">
                      <a:latin typeface="Arial Narrow" pitchFamily="34" charset="0"/>
                    </a:rPr>
                    <a:t>Walk-Action</a:t>
                  </a:r>
                </a:p>
                <a:p>
                  <a:pPr>
                    <a:tabLst>
                      <a:tab pos="177800" algn="l"/>
                      <a:tab pos="342900" algn="l"/>
                    </a:tabLst>
                  </a:pPr>
                  <a:r>
                    <a:rPr lang="en-US" sz="900" b="1">
                      <a:latin typeface="Arial Narrow" pitchFamily="34" charset="0"/>
                    </a:rPr>
                    <a:t>	  constraints</a:t>
                  </a:r>
                </a:p>
                <a:p>
                  <a:pPr>
                    <a:tabLst>
                      <a:tab pos="177800" algn="l"/>
                      <a:tab pos="342900" algn="l"/>
                    </a:tabLst>
                  </a:pPr>
                  <a:r>
                    <a:rPr lang="en-US" sz="900" b="1">
                      <a:latin typeface="Arial Narrow" pitchFamily="34" charset="0"/>
                    </a:rPr>
                    <a:t>		 self</a:t>
                  </a:r>
                  <a:r>
                    <a:rPr lang="en-US" sz="900" i="1" baseline="-25000">
                      <a:latin typeface="Arial Narrow" pitchFamily="34" charset="0"/>
                    </a:rPr>
                    <a:t>m</a:t>
                  </a:r>
                  <a:r>
                    <a:rPr lang="en-US" sz="900">
                      <a:latin typeface="Arial Narrow" pitchFamily="34" charset="0"/>
                    </a:rPr>
                    <a:t>.time </a:t>
                  </a:r>
                  <a:r>
                    <a:rPr lang="en-US" sz="900" i="1">
                      <a:latin typeface="Arial Narrow" pitchFamily="34" charset="0"/>
                    </a:rPr>
                    <a:t>before</a:t>
                  </a:r>
                  <a:r>
                    <a:rPr lang="en-US" sz="900">
                      <a:latin typeface="Arial Narrow" pitchFamily="34" charset="0"/>
                    </a:rPr>
                    <a:t> Context.speech-time</a:t>
                  </a:r>
                </a:p>
                <a:p>
                  <a:pPr>
                    <a:tabLst>
                      <a:tab pos="177800" algn="l"/>
                      <a:tab pos="342900" algn="l"/>
                    </a:tabLst>
                  </a:pPr>
                  <a:r>
                    <a:rPr lang="en-US" sz="900">
                      <a:latin typeface="Arial Narrow" pitchFamily="34" charset="0"/>
                    </a:rPr>
                    <a:t>		 </a:t>
                  </a:r>
                  <a:r>
                    <a:rPr lang="en-US" sz="900" b="1">
                      <a:latin typeface="Arial Narrow" pitchFamily="34" charset="0"/>
                    </a:rPr>
                    <a:t>self</a:t>
                  </a:r>
                  <a:r>
                    <a:rPr lang="en-US" sz="900" i="1" baseline="-25000">
                      <a:latin typeface="Arial Narrow" pitchFamily="34" charset="0"/>
                    </a:rPr>
                    <a:t>m</a:t>
                  </a:r>
                  <a:r>
                    <a:rPr lang="en-US" sz="900">
                      <a:latin typeface="Arial Narrow" pitchFamily="34" charset="0"/>
                    </a:rPr>
                    <a:t>..aspect </a:t>
                  </a:r>
                  <a:r>
                    <a:rPr lang="en-US" sz="1000">
                      <a:latin typeface="Symbol" pitchFamily="18" charset="2"/>
                      <a:sym typeface="Symbol" pitchFamily="18" charset="2"/>
                    </a:rPr>
                    <a:t></a:t>
                  </a:r>
                  <a:r>
                    <a:rPr lang="en-US" sz="900">
                      <a:latin typeface="Arial Narrow" pitchFamily="34" charset="0"/>
                    </a:rPr>
                    <a:t> encapsulated</a:t>
                  </a:r>
                </a:p>
              </p:txBody>
            </p:sp>
          </p:grpSp>
        </p:grpSp>
      </p:grpSp>
      <p:sp>
        <p:nvSpPr>
          <p:cNvPr id="272452" name="Rectangle 1092"/>
          <p:cNvSpPr>
            <a:spLocks noChangeArrowheads="1"/>
          </p:cNvSpPr>
          <p:nvPr/>
        </p:nvSpPr>
        <p:spPr bwMode="auto">
          <a:xfrm>
            <a:off x="533400" y="6248400"/>
            <a:ext cx="304800" cy="76200"/>
          </a:xfrm>
          <a:prstGeom prst="rect">
            <a:avLst/>
          </a:prstGeom>
          <a:noFill/>
          <a:ln w="12700">
            <a:noFill/>
            <a:miter lim="800000"/>
            <a:headEnd/>
            <a:tailEnd/>
          </a:ln>
          <a:effectLst/>
        </p:spPr>
        <p:txBody>
          <a:bodyPr wrap="none" anchor="ctr"/>
          <a:lstStyle/>
          <a:p>
            <a:endParaRPr lang="en-US"/>
          </a:p>
        </p:txBody>
      </p:sp>
    </p:spTree>
  </p:cSld>
  <p:clrMapOvr>
    <a:masterClrMapping/>
  </p:clrMapOvr>
  <p:transition advTm="115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“Harry strolled to Berkeley”</a:t>
            </a:r>
          </a:p>
          <a:p>
            <a:r>
              <a:rPr lang="en-US" dirty="0" smtClean="0"/>
              <a:t>Individual word</a:t>
            </a:r>
          </a:p>
          <a:p>
            <a:pPr lvl="1"/>
            <a:r>
              <a:rPr lang="en-US" dirty="0" smtClean="0"/>
              <a:t>simplest construction (lexical)</a:t>
            </a:r>
          </a:p>
          <a:p>
            <a:pPr lvl="1"/>
            <a:endParaRPr lang="en-US" dirty="0" smtClean="0"/>
          </a:p>
          <a:p>
            <a:pPr lvl="1">
              <a:buNone/>
            </a:pPr>
            <a:r>
              <a:rPr lang="en-US" b="1" dirty="0" smtClean="0"/>
              <a:t>Lexical construction </a:t>
            </a:r>
            <a:r>
              <a:rPr lang="en-US" dirty="0" smtClean="0"/>
              <a:t>To		|From</a:t>
            </a:r>
          </a:p>
          <a:p>
            <a:pPr lvl="1">
              <a:buNone/>
            </a:pPr>
            <a:r>
              <a:rPr lang="en-US" b="1" dirty="0" smtClean="0"/>
              <a:t>	</a:t>
            </a:r>
            <a:r>
              <a:rPr lang="en-US" b="1" dirty="0" err="1" smtClean="0"/>
              <a:t>subcase</a:t>
            </a:r>
            <a:r>
              <a:rPr lang="en-US" b="1" dirty="0" smtClean="0"/>
              <a:t> of </a:t>
            </a:r>
            <a:r>
              <a:rPr lang="en-US" dirty="0" smtClean="0"/>
              <a:t>Spatial Preposition</a:t>
            </a:r>
          </a:p>
          <a:p>
            <a:pPr lvl="1">
              <a:buNone/>
            </a:pPr>
            <a:r>
              <a:rPr lang="en-US" b="1" dirty="0" smtClean="0"/>
              <a:t>	evokes </a:t>
            </a:r>
            <a:r>
              <a:rPr lang="en-US" dirty="0" smtClean="0"/>
              <a:t>SPG as s</a:t>
            </a:r>
          </a:p>
          <a:p>
            <a:pPr lvl="1">
              <a:buNone/>
            </a:pPr>
            <a:r>
              <a:rPr lang="en-US" b="1" dirty="0" smtClean="0"/>
              <a:t>	form</a:t>
            </a:r>
            <a:r>
              <a:rPr lang="en-US" dirty="0" smtClean="0"/>
              <a:t> “to”				|“from”</a:t>
            </a:r>
          </a:p>
          <a:p>
            <a:pPr lvl="1">
              <a:buNone/>
            </a:pPr>
            <a:r>
              <a:rPr lang="en-US" b="1" dirty="0" smtClean="0"/>
              <a:t>	meaning </a:t>
            </a:r>
            <a:r>
              <a:rPr lang="en-US" dirty="0" err="1" smtClean="0"/>
              <a:t>Trajector</a:t>
            </a:r>
            <a:r>
              <a:rPr lang="en-US" dirty="0" smtClean="0"/>
              <a:t>-Landmark</a:t>
            </a:r>
          </a:p>
          <a:p>
            <a:pPr lvl="1">
              <a:buNone/>
            </a:pPr>
            <a:r>
              <a:rPr lang="en-US" b="1" dirty="0" smtClean="0"/>
              <a:t>		</a:t>
            </a:r>
            <a:r>
              <a:rPr lang="en-US" dirty="0" smtClean="0"/>
              <a:t>lm &lt;-&gt; </a:t>
            </a:r>
            <a:r>
              <a:rPr lang="en-US" dirty="0" err="1" smtClean="0"/>
              <a:t>s.goal</a:t>
            </a:r>
            <a:r>
              <a:rPr lang="en-US" dirty="0" smtClean="0"/>
              <a:t>			|lm &lt;-&gt; </a:t>
            </a:r>
            <a:r>
              <a:rPr lang="en-US" dirty="0" err="1" smtClean="0"/>
              <a:t>s.source</a:t>
            </a:r>
            <a:endParaRPr lang="en-US" dirty="0" smtClean="0"/>
          </a:p>
          <a:p>
            <a:pPr lvl="1">
              <a:buNone/>
            </a:pPr>
            <a:r>
              <a:rPr lang="en-US" b="1" dirty="0" smtClean="0"/>
              <a:t>		</a:t>
            </a:r>
            <a:r>
              <a:rPr lang="en-US" dirty="0" err="1" smtClean="0"/>
              <a:t>traj</a:t>
            </a:r>
            <a:r>
              <a:rPr lang="en-US" dirty="0" smtClean="0"/>
              <a:t> &lt;-&gt; </a:t>
            </a:r>
            <a:r>
              <a:rPr lang="en-US" dirty="0" err="1" smtClean="0"/>
              <a:t>s.traj</a:t>
            </a:r>
            <a:endParaRPr lang="en-US" b="1" dirty="0" smtClean="0"/>
          </a:p>
        </p:txBody>
      </p:sp>
      <p:sp>
        <p:nvSpPr>
          <p:cNvPr id="3" name="Title 2"/>
          <p:cNvSpPr>
            <a:spLocks noGrp="1"/>
          </p:cNvSpPr>
          <p:nvPr>
            <p:ph type="title"/>
          </p:nvPr>
        </p:nvSpPr>
        <p:spPr/>
        <p:txBody>
          <a:bodyPr/>
          <a:lstStyle/>
          <a:p>
            <a:r>
              <a:rPr lang="en-US" dirty="0" smtClean="0"/>
              <a:t>Example</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5778500" y="0"/>
            <a:ext cx="3365500" cy="2524126"/>
          </a:xfrm>
          <a:prstGeom prst="rect">
            <a:avLst/>
          </a:prstGeom>
          <a:noFill/>
          <a:ln w="9525">
            <a:noFill/>
            <a:miter lim="800000"/>
            <a:headEnd/>
            <a:tailEnd/>
          </a:ln>
        </p:spPr>
      </p:pic>
      <p:sp>
        <p:nvSpPr>
          <p:cNvPr id="5" name="Freeform 4"/>
          <p:cNvSpPr/>
          <p:nvPr/>
        </p:nvSpPr>
        <p:spPr>
          <a:xfrm>
            <a:off x="3281680" y="1422400"/>
            <a:ext cx="533400" cy="558800"/>
          </a:xfrm>
          <a:custGeom>
            <a:avLst/>
            <a:gdLst>
              <a:gd name="connsiteX0" fmla="*/ 223520 w 533400"/>
              <a:gd name="connsiteY0" fmla="*/ 10160 h 558800"/>
              <a:gd name="connsiteX1" fmla="*/ 467360 w 533400"/>
              <a:gd name="connsiteY1" fmla="*/ 193040 h 558800"/>
              <a:gd name="connsiteX2" fmla="*/ 467360 w 533400"/>
              <a:gd name="connsiteY2" fmla="*/ 497840 h 558800"/>
              <a:gd name="connsiteX3" fmla="*/ 71120 w 533400"/>
              <a:gd name="connsiteY3" fmla="*/ 497840 h 558800"/>
              <a:gd name="connsiteX4" fmla="*/ 40640 w 533400"/>
              <a:gd name="connsiteY4" fmla="*/ 132080 h 558800"/>
              <a:gd name="connsiteX5" fmla="*/ 223520 w 533400"/>
              <a:gd name="connsiteY5" fmla="*/ 1016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558800">
                <a:moveTo>
                  <a:pt x="223520" y="10160"/>
                </a:moveTo>
                <a:cubicBezTo>
                  <a:pt x="294640" y="20320"/>
                  <a:pt x="426720" y="111760"/>
                  <a:pt x="467360" y="193040"/>
                </a:cubicBezTo>
                <a:cubicBezTo>
                  <a:pt x="508000" y="274320"/>
                  <a:pt x="533400" y="447040"/>
                  <a:pt x="467360" y="497840"/>
                </a:cubicBezTo>
                <a:cubicBezTo>
                  <a:pt x="401320" y="548640"/>
                  <a:pt x="142240" y="558800"/>
                  <a:pt x="71120" y="497840"/>
                </a:cubicBezTo>
                <a:cubicBezTo>
                  <a:pt x="0" y="436880"/>
                  <a:pt x="10160" y="208280"/>
                  <a:pt x="40640" y="132080"/>
                </a:cubicBezTo>
                <a:cubicBezTo>
                  <a:pt x="71120" y="55880"/>
                  <a:pt x="152400" y="0"/>
                  <a:pt x="223520" y="10160"/>
                </a:cubicBez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b="1" dirty="0" smtClean="0"/>
              <a:t>Construction </a:t>
            </a:r>
            <a:r>
              <a:rPr lang="en-US" dirty="0" smtClean="0"/>
              <a:t>Spatial PP</a:t>
            </a:r>
            <a:endParaRPr lang="en-US" b="1" dirty="0" smtClean="0"/>
          </a:p>
          <a:p>
            <a:pPr>
              <a:buNone/>
            </a:pPr>
            <a:r>
              <a:rPr lang="en-US" b="1" dirty="0" smtClean="0"/>
              <a:t>	</a:t>
            </a:r>
            <a:r>
              <a:rPr lang="en-US" b="1" dirty="0" err="1" smtClean="0"/>
              <a:t>subcase</a:t>
            </a:r>
            <a:r>
              <a:rPr lang="en-US" b="1" dirty="0" smtClean="0"/>
              <a:t> of </a:t>
            </a:r>
            <a:r>
              <a:rPr lang="en-US" dirty="0" smtClean="0"/>
              <a:t>Destination</a:t>
            </a:r>
            <a:endParaRPr lang="en-US" b="1" dirty="0" smtClean="0"/>
          </a:p>
          <a:p>
            <a:pPr>
              <a:buNone/>
            </a:pPr>
            <a:r>
              <a:rPr lang="en-US" b="1" dirty="0" smtClean="0"/>
              <a:t>	constituents</a:t>
            </a:r>
          </a:p>
          <a:p>
            <a:pPr>
              <a:buNone/>
            </a:pPr>
            <a:r>
              <a:rPr lang="en-US" b="1" dirty="0" smtClean="0"/>
              <a:t>		</a:t>
            </a:r>
            <a:r>
              <a:rPr lang="en-US" dirty="0" smtClean="0"/>
              <a:t>r: Spatial Preposition</a:t>
            </a:r>
          </a:p>
          <a:p>
            <a:pPr>
              <a:buNone/>
            </a:pPr>
            <a:r>
              <a:rPr lang="en-US" b="1" dirty="0" smtClean="0"/>
              <a:t>		</a:t>
            </a:r>
            <a:r>
              <a:rPr lang="en-US" dirty="0" smtClean="0"/>
              <a:t>base: NP</a:t>
            </a:r>
            <a:r>
              <a:rPr lang="en-US" b="1" dirty="0" smtClean="0"/>
              <a:t>	</a:t>
            </a:r>
          </a:p>
          <a:p>
            <a:pPr>
              <a:buNone/>
            </a:pPr>
            <a:r>
              <a:rPr lang="en-US" b="1" dirty="0" smtClean="0"/>
              <a:t>	form </a:t>
            </a:r>
            <a:r>
              <a:rPr lang="en-US" dirty="0" smtClean="0"/>
              <a:t>r &lt; base</a:t>
            </a:r>
            <a:endParaRPr lang="en-US" b="1" dirty="0" smtClean="0"/>
          </a:p>
          <a:p>
            <a:pPr>
              <a:buNone/>
            </a:pPr>
            <a:r>
              <a:rPr lang="en-US" b="1" dirty="0" smtClean="0"/>
              <a:t>	meaning</a:t>
            </a:r>
          </a:p>
          <a:p>
            <a:pPr>
              <a:buNone/>
            </a:pPr>
            <a:r>
              <a:rPr lang="en-US" b="1" dirty="0" smtClean="0"/>
              <a:t>		</a:t>
            </a:r>
            <a:r>
              <a:rPr lang="en-US" dirty="0" err="1" smtClean="0"/>
              <a:t>r.lm</a:t>
            </a:r>
            <a:r>
              <a:rPr lang="en-US" dirty="0" smtClean="0"/>
              <a:t> &lt;-&gt; base</a:t>
            </a:r>
          </a:p>
          <a:p>
            <a:pPr>
              <a:buNone/>
            </a:pPr>
            <a:endParaRPr lang="en-US" b="1" dirty="0" smtClean="0"/>
          </a:p>
          <a:p>
            <a:r>
              <a:rPr lang="en-US" dirty="0" smtClean="0"/>
              <a:t>In CFG: Spatial PP -&gt; Spatial Preposition NP</a:t>
            </a:r>
            <a:endParaRPr lang="en-US" dirty="0"/>
          </a:p>
        </p:txBody>
      </p:sp>
      <p:sp>
        <p:nvSpPr>
          <p:cNvPr id="3" name="Title 2"/>
          <p:cNvSpPr>
            <a:spLocks noGrp="1"/>
          </p:cNvSpPr>
          <p:nvPr>
            <p:ph type="title"/>
          </p:nvPr>
        </p:nvSpPr>
        <p:spPr/>
        <p:txBody>
          <a:bodyPr/>
          <a:lstStyle/>
          <a:p>
            <a:r>
              <a:rPr lang="en-US" dirty="0" smtClean="0"/>
              <a:t>Spatial Prepositional Phrases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err="1" smtClean="0"/>
              <a:t>SemSpec</a:t>
            </a:r>
            <a:r>
              <a:rPr lang="en-US" dirty="0" smtClean="0"/>
              <a:t> for “Harry strolled into Berkley”</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52400" y="1371600"/>
            <a:ext cx="8763000" cy="5392616"/>
          </a:xfrm>
          <a:prstGeom prst="rect">
            <a:avLst/>
          </a:prstGeom>
          <a:noFill/>
          <a:ln w="9525">
            <a:noFill/>
            <a:miter lim="800000"/>
            <a:headEnd/>
            <a:tailEnd/>
          </a:ln>
          <a:effectLst/>
        </p:spPr>
      </p:pic>
      <p:sp>
        <p:nvSpPr>
          <p:cNvPr id="6" name="Freeform 5"/>
          <p:cNvSpPr/>
          <p:nvPr/>
        </p:nvSpPr>
        <p:spPr>
          <a:xfrm>
            <a:off x="5630092" y="1950720"/>
            <a:ext cx="3309257" cy="4650377"/>
          </a:xfrm>
          <a:custGeom>
            <a:avLst/>
            <a:gdLst>
              <a:gd name="connsiteX0" fmla="*/ 378822 w 3309257"/>
              <a:gd name="connsiteY0" fmla="*/ 923109 h 4650377"/>
              <a:gd name="connsiteX1" fmla="*/ 1319348 w 3309257"/>
              <a:gd name="connsiteY1" fmla="*/ 87086 h 4650377"/>
              <a:gd name="connsiteX2" fmla="*/ 2782388 w 3309257"/>
              <a:gd name="connsiteY2" fmla="*/ 400594 h 4650377"/>
              <a:gd name="connsiteX3" fmla="*/ 3278777 w 3309257"/>
              <a:gd name="connsiteY3" fmla="*/ 1968137 h 4650377"/>
              <a:gd name="connsiteX4" fmla="*/ 2965268 w 3309257"/>
              <a:gd name="connsiteY4" fmla="*/ 3875314 h 4650377"/>
              <a:gd name="connsiteX5" fmla="*/ 1345474 w 3309257"/>
              <a:gd name="connsiteY5" fmla="*/ 4528457 h 4650377"/>
              <a:gd name="connsiteX6" fmla="*/ 169817 w 3309257"/>
              <a:gd name="connsiteY6" fmla="*/ 3143794 h 4650377"/>
              <a:gd name="connsiteX7" fmla="*/ 326571 w 3309257"/>
              <a:gd name="connsiteY7" fmla="*/ 661851 h 4650377"/>
              <a:gd name="connsiteX8" fmla="*/ 431074 w 3309257"/>
              <a:gd name="connsiteY8" fmla="*/ 557349 h 46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257" h="4650377">
                <a:moveTo>
                  <a:pt x="378822" y="923109"/>
                </a:moveTo>
                <a:cubicBezTo>
                  <a:pt x="648788" y="548640"/>
                  <a:pt x="918754" y="174172"/>
                  <a:pt x="1319348" y="87086"/>
                </a:cubicBezTo>
                <a:cubicBezTo>
                  <a:pt x="1719942" y="0"/>
                  <a:pt x="2455817" y="87086"/>
                  <a:pt x="2782388" y="400594"/>
                </a:cubicBezTo>
                <a:cubicBezTo>
                  <a:pt x="3108959" y="714102"/>
                  <a:pt x="3248297" y="1389017"/>
                  <a:pt x="3278777" y="1968137"/>
                </a:cubicBezTo>
                <a:cubicBezTo>
                  <a:pt x="3309257" y="2547257"/>
                  <a:pt x="3287485" y="3448594"/>
                  <a:pt x="2965268" y="3875314"/>
                </a:cubicBezTo>
                <a:cubicBezTo>
                  <a:pt x="2643051" y="4302034"/>
                  <a:pt x="1811383" y="4650377"/>
                  <a:pt x="1345474" y="4528457"/>
                </a:cubicBezTo>
                <a:cubicBezTo>
                  <a:pt x="879566" y="4406537"/>
                  <a:pt x="339634" y="3788228"/>
                  <a:pt x="169817" y="3143794"/>
                </a:cubicBezTo>
                <a:cubicBezTo>
                  <a:pt x="0" y="2499360"/>
                  <a:pt x="283028" y="1092925"/>
                  <a:pt x="326571" y="661851"/>
                </a:cubicBezTo>
                <a:cubicBezTo>
                  <a:pt x="370114" y="230777"/>
                  <a:pt x="400594" y="394063"/>
                  <a:pt x="431074" y="557349"/>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Lexical construction </a:t>
            </a:r>
            <a:r>
              <a:rPr lang="en-US" dirty="0" smtClean="0"/>
              <a:t>Harry</a:t>
            </a:r>
          </a:p>
          <a:p>
            <a:pPr>
              <a:buNone/>
            </a:pPr>
            <a:r>
              <a:rPr lang="en-US" b="1" dirty="0" smtClean="0"/>
              <a:t>	</a:t>
            </a:r>
            <a:r>
              <a:rPr lang="en-US" b="1" dirty="0" err="1" smtClean="0"/>
              <a:t>subcase</a:t>
            </a:r>
            <a:r>
              <a:rPr lang="en-US" b="1" dirty="0" smtClean="0"/>
              <a:t> of </a:t>
            </a:r>
            <a:r>
              <a:rPr lang="en-US" dirty="0" smtClean="0"/>
              <a:t>NP</a:t>
            </a:r>
          </a:p>
          <a:p>
            <a:pPr>
              <a:buNone/>
            </a:pPr>
            <a:r>
              <a:rPr lang="en-US" b="1" dirty="0" smtClean="0"/>
              <a:t>	form </a:t>
            </a:r>
            <a:r>
              <a:rPr lang="en-US" dirty="0" smtClean="0"/>
              <a:t>“Harry”</a:t>
            </a:r>
          </a:p>
          <a:p>
            <a:pPr>
              <a:buNone/>
            </a:pPr>
            <a:r>
              <a:rPr lang="en-US" b="1" dirty="0" smtClean="0"/>
              <a:t>	meaning </a:t>
            </a:r>
            <a:r>
              <a:rPr lang="en-US" dirty="0" smtClean="0"/>
              <a:t>Referent Schema</a:t>
            </a:r>
          </a:p>
          <a:p>
            <a:pPr>
              <a:buNone/>
            </a:pPr>
            <a:r>
              <a:rPr lang="en-US" b="1" dirty="0" smtClean="0"/>
              <a:t>		</a:t>
            </a:r>
            <a:r>
              <a:rPr lang="en-US" dirty="0" smtClean="0"/>
              <a:t>type &lt;-&gt; person</a:t>
            </a:r>
          </a:p>
          <a:p>
            <a:pPr>
              <a:buNone/>
            </a:pPr>
            <a:r>
              <a:rPr lang="en-US" b="1" dirty="0" smtClean="0"/>
              <a:t>		</a:t>
            </a:r>
            <a:r>
              <a:rPr lang="en-US" dirty="0" smtClean="0"/>
              <a:t>gender &lt;-&gt; male</a:t>
            </a:r>
          </a:p>
          <a:p>
            <a:pPr>
              <a:buNone/>
            </a:pPr>
            <a:r>
              <a:rPr lang="en-US" b="1" dirty="0" smtClean="0"/>
              <a:t>		</a:t>
            </a:r>
            <a:r>
              <a:rPr lang="en-US" dirty="0" smtClean="0"/>
              <a:t>count &lt;-&gt; one</a:t>
            </a:r>
          </a:p>
          <a:p>
            <a:pPr>
              <a:buNone/>
            </a:pPr>
            <a:r>
              <a:rPr lang="en-US" b="1" dirty="0" smtClean="0"/>
              <a:t>		</a:t>
            </a:r>
            <a:r>
              <a:rPr lang="en-US" dirty="0" smtClean="0"/>
              <a:t>specificity &lt;-&gt; known</a:t>
            </a:r>
          </a:p>
          <a:p>
            <a:pPr>
              <a:buNone/>
            </a:pPr>
            <a:r>
              <a:rPr lang="en-US" b="1" dirty="0" smtClean="0"/>
              <a:t>		</a:t>
            </a:r>
            <a:r>
              <a:rPr lang="en-US" dirty="0" smtClean="0"/>
              <a:t>resolved &lt;-&gt; harry2</a:t>
            </a:r>
            <a:endParaRPr lang="en-US" b="1" dirty="0"/>
          </a:p>
        </p:txBody>
      </p:sp>
      <p:sp>
        <p:nvSpPr>
          <p:cNvPr id="3" name="Title 2"/>
          <p:cNvSpPr>
            <a:spLocks noGrp="1"/>
          </p:cNvSpPr>
          <p:nvPr>
            <p:ph type="title"/>
          </p:nvPr>
        </p:nvSpPr>
        <p:spPr/>
        <p:txBody>
          <a:bodyPr/>
          <a:lstStyle/>
          <a:p>
            <a:r>
              <a:rPr lang="en-US" dirty="0" smtClean="0"/>
              <a:t>“Harry”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err="1" smtClean="0"/>
              <a:t>SemSpec</a:t>
            </a:r>
            <a:r>
              <a:rPr lang="en-US" dirty="0" smtClean="0"/>
              <a:t> for “Harry strolled into Berkeley”</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465384"/>
            <a:ext cx="8763000" cy="5392616"/>
          </a:xfrm>
          <a:prstGeom prst="rect">
            <a:avLst/>
          </a:prstGeom>
          <a:noFill/>
          <a:ln w="9525">
            <a:noFill/>
            <a:miter lim="800000"/>
            <a:headEnd/>
            <a:tailEnd/>
          </a:ln>
          <a:effectLst/>
        </p:spPr>
      </p:pic>
      <p:sp>
        <p:nvSpPr>
          <p:cNvPr id="6" name="Freeform 5"/>
          <p:cNvSpPr/>
          <p:nvPr/>
        </p:nvSpPr>
        <p:spPr>
          <a:xfrm>
            <a:off x="0" y="3733800"/>
            <a:ext cx="2438400" cy="3124201"/>
          </a:xfrm>
          <a:custGeom>
            <a:avLst/>
            <a:gdLst>
              <a:gd name="connsiteX0" fmla="*/ 378822 w 3309257"/>
              <a:gd name="connsiteY0" fmla="*/ 923109 h 4650377"/>
              <a:gd name="connsiteX1" fmla="*/ 1319348 w 3309257"/>
              <a:gd name="connsiteY1" fmla="*/ 87086 h 4650377"/>
              <a:gd name="connsiteX2" fmla="*/ 2782388 w 3309257"/>
              <a:gd name="connsiteY2" fmla="*/ 400594 h 4650377"/>
              <a:gd name="connsiteX3" fmla="*/ 3278777 w 3309257"/>
              <a:gd name="connsiteY3" fmla="*/ 1968137 h 4650377"/>
              <a:gd name="connsiteX4" fmla="*/ 2965268 w 3309257"/>
              <a:gd name="connsiteY4" fmla="*/ 3875314 h 4650377"/>
              <a:gd name="connsiteX5" fmla="*/ 1345474 w 3309257"/>
              <a:gd name="connsiteY5" fmla="*/ 4528457 h 4650377"/>
              <a:gd name="connsiteX6" fmla="*/ 169817 w 3309257"/>
              <a:gd name="connsiteY6" fmla="*/ 3143794 h 4650377"/>
              <a:gd name="connsiteX7" fmla="*/ 326571 w 3309257"/>
              <a:gd name="connsiteY7" fmla="*/ 661851 h 4650377"/>
              <a:gd name="connsiteX8" fmla="*/ 431074 w 3309257"/>
              <a:gd name="connsiteY8" fmla="*/ 557349 h 46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257" h="4650377">
                <a:moveTo>
                  <a:pt x="378822" y="923109"/>
                </a:moveTo>
                <a:cubicBezTo>
                  <a:pt x="648788" y="548640"/>
                  <a:pt x="918754" y="174172"/>
                  <a:pt x="1319348" y="87086"/>
                </a:cubicBezTo>
                <a:cubicBezTo>
                  <a:pt x="1719942" y="0"/>
                  <a:pt x="2455817" y="87086"/>
                  <a:pt x="2782388" y="400594"/>
                </a:cubicBezTo>
                <a:cubicBezTo>
                  <a:pt x="3108959" y="714102"/>
                  <a:pt x="3248297" y="1389017"/>
                  <a:pt x="3278777" y="1968137"/>
                </a:cubicBezTo>
                <a:cubicBezTo>
                  <a:pt x="3309257" y="2547257"/>
                  <a:pt x="3287485" y="3448594"/>
                  <a:pt x="2965268" y="3875314"/>
                </a:cubicBezTo>
                <a:cubicBezTo>
                  <a:pt x="2643051" y="4302034"/>
                  <a:pt x="1811383" y="4650377"/>
                  <a:pt x="1345474" y="4528457"/>
                </a:cubicBezTo>
                <a:cubicBezTo>
                  <a:pt x="879566" y="4406537"/>
                  <a:pt x="339634" y="3788228"/>
                  <a:pt x="169817" y="3143794"/>
                </a:cubicBezTo>
                <a:cubicBezTo>
                  <a:pt x="0" y="2499360"/>
                  <a:pt x="283028" y="1092925"/>
                  <a:pt x="326571" y="661851"/>
                </a:cubicBezTo>
                <a:cubicBezTo>
                  <a:pt x="370114" y="230777"/>
                  <a:pt x="400594" y="394063"/>
                  <a:pt x="431074" y="557349"/>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group at UC Berkeley </a:t>
            </a:r>
          </a:p>
          <a:p>
            <a:r>
              <a:rPr lang="en-US" dirty="0" smtClean="0"/>
              <a:t>&amp; </a:t>
            </a:r>
            <a:r>
              <a:rPr lang="en-US" dirty="0" err="1" smtClean="0"/>
              <a:t>Uni</a:t>
            </a:r>
            <a:r>
              <a:rPr lang="en-US" dirty="0" smtClean="0"/>
              <a:t> of Hawaii</a:t>
            </a:r>
          </a:p>
          <a:p>
            <a:pPr lvl="1"/>
            <a:r>
              <a:rPr lang="en-US" dirty="0" smtClean="0"/>
              <a:t>Nancy Chang</a:t>
            </a:r>
          </a:p>
          <a:p>
            <a:pPr lvl="1"/>
            <a:r>
              <a:rPr lang="en-US" dirty="0" smtClean="0"/>
              <a:t>Benjamin Bergen</a:t>
            </a:r>
          </a:p>
          <a:p>
            <a:pPr lvl="1"/>
            <a:r>
              <a:rPr lang="en-US" dirty="0" smtClean="0"/>
              <a:t>Jerome Feldman, …</a:t>
            </a:r>
          </a:p>
          <a:p>
            <a:r>
              <a:rPr lang="en-US" dirty="0" smtClean="0"/>
              <a:t>General assumption</a:t>
            </a:r>
          </a:p>
          <a:p>
            <a:pPr lvl="1"/>
            <a:r>
              <a:rPr lang="en-US" dirty="0" smtClean="0"/>
              <a:t>Semantic relations could be extracted from language input</a:t>
            </a:r>
          </a:p>
          <a:p>
            <a:endParaRPr lang="en-US" dirty="0" smtClean="0"/>
          </a:p>
          <a:p>
            <a:r>
              <a:rPr lang="en-US" dirty="0" smtClean="0"/>
              <a:t>“In its communicative function, language is a set of tools with which we attempt to guide another mind to create within itself a mental representation that approximates one we have.” (</a:t>
            </a:r>
            <a:r>
              <a:rPr lang="en-US" dirty="0" err="1" smtClean="0"/>
              <a:t>Delancey</a:t>
            </a:r>
            <a:r>
              <a:rPr lang="en-US" dirty="0" smtClean="0"/>
              <a:t> 1997)</a:t>
            </a:r>
          </a:p>
        </p:txBody>
      </p:sp>
      <p:sp>
        <p:nvSpPr>
          <p:cNvPr id="3" name="Title 2"/>
          <p:cNvSpPr>
            <a:spLocks noGrp="1"/>
          </p:cNvSpPr>
          <p:nvPr>
            <p:ph type="title"/>
          </p:nvPr>
        </p:nvSpPr>
        <p:spPr/>
        <p:txBody>
          <a:bodyPr/>
          <a:lstStyle/>
          <a:p>
            <a:r>
              <a:rPr lang="en-US" dirty="0" smtClean="0"/>
              <a:t>NTL</a:t>
            </a:r>
            <a:endParaRPr lang="en-US" dirty="0"/>
          </a:p>
        </p:txBody>
      </p:sp>
      <p:pic>
        <p:nvPicPr>
          <p:cNvPr id="9221" name="Picture 5"/>
          <p:cNvPicPr>
            <a:picLocks noChangeAspect="1" noChangeArrowheads="1"/>
          </p:cNvPicPr>
          <p:nvPr/>
        </p:nvPicPr>
        <p:blipFill>
          <a:blip r:embed="rId2" cstate="print"/>
          <a:srcRect/>
          <a:stretch>
            <a:fillRect/>
          </a:stretch>
        </p:blipFill>
        <p:spPr bwMode="auto">
          <a:xfrm>
            <a:off x="5943600" y="838200"/>
            <a:ext cx="1400175" cy="1590675"/>
          </a:xfrm>
          <a:prstGeom prst="rect">
            <a:avLst/>
          </a:prstGeom>
          <a:noFill/>
          <a:ln w="9525">
            <a:noFill/>
            <a:miter lim="800000"/>
            <a:headEnd/>
            <a:tailEnd/>
          </a:ln>
        </p:spPr>
      </p:pic>
      <p:pic>
        <p:nvPicPr>
          <p:cNvPr id="9223" name="Picture 7"/>
          <p:cNvPicPr>
            <a:picLocks noChangeAspect="1" noChangeArrowheads="1"/>
          </p:cNvPicPr>
          <p:nvPr/>
        </p:nvPicPr>
        <p:blipFill>
          <a:blip r:embed="rId3" cstate="print"/>
          <a:srcRect/>
          <a:stretch>
            <a:fillRect/>
          </a:stretch>
        </p:blipFill>
        <p:spPr bwMode="auto">
          <a:xfrm>
            <a:off x="8391525" y="0"/>
            <a:ext cx="752475" cy="971550"/>
          </a:xfrm>
          <a:prstGeom prst="rect">
            <a:avLst/>
          </a:prstGeom>
          <a:noFill/>
          <a:ln w="9525">
            <a:noFill/>
            <a:miter lim="800000"/>
            <a:headEnd/>
            <a:tailEnd/>
          </a:ln>
        </p:spPr>
      </p:pic>
      <p:pic>
        <p:nvPicPr>
          <p:cNvPr id="9224" name="Picture 8"/>
          <p:cNvPicPr>
            <a:picLocks noChangeAspect="1" noChangeArrowheads="1"/>
          </p:cNvPicPr>
          <p:nvPr/>
        </p:nvPicPr>
        <p:blipFill>
          <a:blip r:embed="rId4" cstate="print"/>
          <a:srcRect/>
          <a:stretch>
            <a:fillRect/>
          </a:stretch>
        </p:blipFill>
        <p:spPr bwMode="auto">
          <a:xfrm>
            <a:off x="7343775" y="304800"/>
            <a:ext cx="1038225" cy="1381125"/>
          </a:xfrm>
          <a:prstGeom prst="rect">
            <a:avLst/>
          </a:prstGeom>
          <a:noFill/>
          <a:ln w="9525">
            <a:noFill/>
            <a:miter lim="800000"/>
            <a:headEnd/>
            <a:tailEnd/>
          </a:ln>
        </p:spPr>
      </p:pic>
      <p:pic>
        <p:nvPicPr>
          <p:cNvPr id="9225" name="Picture 9"/>
          <p:cNvPicPr>
            <a:picLocks noChangeAspect="1" noChangeArrowheads="1"/>
          </p:cNvPicPr>
          <p:nvPr/>
        </p:nvPicPr>
        <p:blipFill>
          <a:blip r:embed="rId5" cstate="print"/>
          <a:srcRect/>
          <a:stretch>
            <a:fillRect/>
          </a:stretch>
        </p:blipFill>
        <p:spPr bwMode="auto">
          <a:xfrm>
            <a:off x="5267325" y="304800"/>
            <a:ext cx="752475" cy="952500"/>
          </a:xfrm>
          <a:prstGeom prst="rect">
            <a:avLst/>
          </a:prstGeom>
          <a:noFill/>
          <a:ln w="9525">
            <a:noFill/>
            <a:miter lim="800000"/>
            <a:headEnd/>
            <a:tailEnd/>
          </a:ln>
        </p:spPr>
      </p:pic>
      <p:pic>
        <p:nvPicPr>
          <p:cNvPr id="9226" name="Picture 10"/>
          <p:cNvPicPr>
            <a:picLocks noChangeAspect="1" noChangeArrowheads="1"/>
          </p:cNvPicPr>
          <p:nvPr/>
        </p:nvPicPr>
        <p:blipFill>
          <a:blip r:embed="rId6" cstate="print"/>
          <a:srcRect/>
          <a:stretch>
            <a:fillRect/>
          </a:stretch>
        </p:blipFill>
        <p:spPr bwMode="auto">
          <a:xfrm>
            <a:off x="4581525" y="0"/>
            <a:ext cx="752475" cy="904875"/>
          </a:xfrm>
          <a:prstGeom prst="rect">
            <a:avLst/>
          </a:prstGeom>
          <a:noFill/>
          <a:ln w="9525">
            <a:noFill/>
            <a:miter lim="800000"/>
            <a:headEnd/>
            <a:tailEnd/>
          </a:ln>
        </p:spPr>
      </p:pic>
      <p:pic>
        <p:nvPicPr>
          <p:cNvPr id="9227" name="Picture 11"/>
          <p:cNvPicPr>
            <a:picLocks noChangeAspect="1" noChangeArrowheads="1"/>
          </p:cNvPicPr>
          <p:nvPr/>
        </p:nvPicPr>
        <p:blipFill>
          <a:blip r:embed="rId7" cstate="print"/>
          <a:srcRect/>
          <a:stretch>
            <a:fillRect/>
          </a:stretch>
        </p:blipFill>
        <p:spPr bwMode="auto">
          <a:xfrm>
            <a:off x="5267325" y="1752600"/>
            <a:ext cx="75247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Lexical construction </a:t>
            </a:r>
            <a:r>
              <a:rPr lang="en-US" dirty="0" smtClean="0"/>
              <a:t>Strolled</a:t>
            </a:r>
          </a:p>
          <a:p>
            <a:pPr>
              <a:buNone/>
            </a:pPr>
            <a:r>
              <a:rPr lang="en-US" b="1" dirty="0" smtClean="0"/>
              <a:t>	</a:t>
            </a:r>
            <a:r>
              <a:rPr lang="en-US" b="1" dirty="0" err="1" smtClean="0"/>
              <a:t>subcase</a:t>
            </a:r>
            <a:r>
              <a:rPr lang="en-US" b="1" dirty="0" smtClean="0"/>
              <a:t> of </a:t>
            </a:r>
            <a:r>
              <a:rPr lang="en-US" dirty="0" smtClean="0"/>
              <a:t>Motion Verb, Regular Past</a:t>
            </a:r>
          </a:p>
          <a:p>
            <a:pPr>
              <a:buNone/>
            </a:pPr>
            <a:r>
              <a:rPr lang="en-US" b="1" dirty="0" smtClean="0"/>
              <a:t>	form </a:t>
            </a:r>
            <a:r>
              <a:rPr lang="en-US" dirty="0" smtClean="0"/>
              <a:t>“</a:t>
            </a:r>
            <a:r>
              <a:rPr lang="en-US" dirty="0" err="1" smtClean="0"/>
              <a:t>stroll+ed</a:t>
            </a:r>
            <a:r>
              <a:rPr lang="en-US" dirty="0" smtClean="0"/>
              <a:t>”</a:t>
            </a:r>
          </a:p>
          <a:p>
            <a:pPr>
              <a:buNone/>
            </a:pPr>
            <a:r>
              <a:rPr lang="en-US" b="1" dirty="0" smtClean="0"/>
              <a:t>	meaning </a:t>
            </a:r>
            <a:r>
              <a:rPr lang="en-US" dirty="0" err="1" smtClean="0"/>
              <a:t>WalkX</a:t>
            </a:r>
            <a:endParaRPr lang="en-US" dirty="0" smtClean="0"/>
          </a:p>
          <a:p>
            <a:pPr>
              <a:buNone/>
            </a:pPr>
            <a:r>
              <a:rPr lang="en-US" b="1" dirty="0" smtClean="0"/>
              <a:t>		</a:t>
            </a:r>
            <a:r>
              <a:rPr lang="en-US" dirty="0" smtClean="0"/>
              <a:t>speed &lt;-&gt; slow</a:t>
            </a:r>
          </a:p>
          <a:p>
            <a:pPr>
              <a:buNone/>
            </a:pPr>
            <a:r>
              <a:rPr lang="en-US" b="1" dirty="0" smtClean="0"/>
              <a:t>		</a:t>
            </a:r>
            <a:r>
              <a:rPr lang="en-US" dirty="0" smtClean="0"/>
              <a:t>tense &lt;-&gt; past</a:t>
            </a:r>
          </a:p>
          <a:p>
            <a:pPr>
              <a:buNone/>
            </a:pPr>
            <a:r>
              <a:rPr lang="en-US" b="1" dirty="0" smtClean="0"/>
              <a:t>		</a:t>
            </a:r>
            <a:r>
              <a:rPr lang="en-US" dirty="0" smtClean="0"/>
              <a:t>aspect &lt;-&gt; completed</a:t>
            </a:r>
            <a:r>
              <a:rPr lang="en-US" b="1" dirty="0" smtClean="0"/>
              <a:t> </a:t>
            </a:r>
            <a:endParaRPr lang="en-US" b="1" dirty="0"/>
          </a:p>
        </p:txBody>
      </p:sp>
      <p:sp>
        <p:nvSpPr>
          <p:cNvPr id="3" name="Title 2"/>
          <p:cNvSpPr>
            <a:spLocks noGrp="1"/>
          </p:cNvSpPr>
          <p:nvPr>
            <p:ph type="title"/>
          </p:nvPr>
        </p:nvSpPr>
        <p:spPr/>
        <p:txBody>
          <a:bodyPr/>
          <a:lstStyle/>
          <a:p>
            <a:r>
              <a:rPr lang="en-US" dirty="0" smtClean="0"/>
              <a:t>“Strolled”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Only single parameter controls the rate of moving one leg after the other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Leg moves only after the other is stable</a:t>
            </a:r>
          </a:p>
          <a:p>
            <a:pPr lvl="1"/>
            <a:r>
              <a:rPr lang="en-US" dirty="0" smtClean="0"/>
              <a:t>As opposed to running</a:t>
            </a:r>
            <a:endParaRPr lang="en-US" dirty="0"/>
          </a:p>
        </p:txBody>
      </p:sp>
      <p:sp>
        <p:nvSpPr>
          <p:cNvPr id="3" name="Title 2"/>
          <p:cNvSpPr>
            <a:spLocks noGrp="1"/>
          </p:cNvSpPr>
          <p:nvPr>
            <p:ph type="title"/>
          </p:nvPr>
        </p:nvSpPr>
        <p:spPr/>
        <p:txBody>
          <a:bodyPr/>
          <a:lstStyle/>
          <a:p>
            <a:r>
              <a:rPr lang="en-US" dirty="0" err="1" smtClean="0"/>
              <a:t>WalkX</a:t>
            </a:r>
            <a:r>
              <a:rPr lang="en-US" dirty="0" smtClean="0"/>
              <a:t> schema</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04800" y="2362200"/>
            <a:ext cx="8534400" cy="23418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err="1" smtClean="0"/>
              <a:t>SemSpec</a:t>
            </a:r>
            <a:r>
              <a:rPr lang="en-US" dirty="0" smtClean="0"/>
              <a:t> for “Harry strolled into Berkeley”</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465384"/>
            <a:ext cx="8763000" cy="5392616"/>
          </a:xfrm>
          <a:prstGeom prst="rect">
            <a:avLst/>
          </a:prstGeom>
          <a:noFill/>
          <a:ln w="9525">
            <a:noFill/>
            <a:miter lim="800000"/>
            <a:headEnd/>
            <a:tailEnd/>
          </a:ln>
          <a:effectLst/>
        </p:spPr>
      </p:pic>
      <p:sp>
        <p:nvSpPr>
          <p:cNvPr id="6" name="Freeform 5"/>
          <p:cNvSpPr/>
          <p:nvPr/>
        </p:nvSpPr>
        <p:spPr>
          <a:xfrm>
            <a:off x="2590800" y="3962400"/>
            <a:ext cx="3200400" cy="2895600"/>
          </a:xfrm>
          <a:custGeom>
            <a:avLst/>
            <a:gdLst>
              <a:gd name="connsiteX0" fmla="*/ 378822 w 3309257"/>
              <a:gd name="connsiteY0" fmla="*/ 923109 h 4650377"/>
              <a:gd name="connsiteX1" fmla="*/ 1319348 w 3309257"/>
              <a:gd name="connsiteY1" fmla="*/ 87086 h 4650377"/>
              <a:gd name="connsiteX2" fmla="*/ 2782388 w 3309257"/>
              <a:gd name="connsiteY2" fmla="*/ 400594 h 4650377"/>
              <a:gd name="connsiteX3" fmla="*/ 3278777 w 3309257"/>
              <a:gd name="connsiteY3" fmla="*/ 1968137 h 4650377"/>
              <a:gd name="connsiteX4" fmla="*/ 2965268 w 3309257"/>
              <a:gd name="connsiteY4" fmla="*/ 3875314 h 4650377"/>
              <a:gd name="connsiteX5" fmla="*/ 1345474 w 3309257"/>
              <a:gd name="connsiteY5" fmla="*/ 4528457 h 4650377"/>
              <a:gd name="connsiteX6" fmla="*/ 169817 w 3309257"/>
              <a:gd name="connsiteY6" fmla="*/ 3143794 h 4650377"/>
              <a:gd name="connsiteX7" fmla="*/ 326571 w 3309257"/>
              <a:gd name="connsiteY7" fmla="*/ 661851 h 4650377"/>
              <a:gd name="connsiteX8" fmla="*/ 431074 w 3309257"/>
              <a:gd name="connsiteY8" fmla="*/ 557349 h 46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257" h="4650377">
                <a:moveTo>
                  <a:pt x="378822" y="923109"/>
                </a:moveTo>
                <a:cubicBezTo>
                  <a:pt x="648788" y="548640"/>
                  <a:pt x="918754" y="174172"/>
                  <a:pt x="1319348" y="87086"/>
                </a:cubicBezTo>
                <a:cubicBezTo>
                  <a:pt x="1719942" y="0"/>
                  <a:pt x="2455817" y="87086"/>
                  <a:pt x="2782388" y="400594"/>
                </a:cubicBezTo>
                <a:cubicBezTo>
                  <a:pt x="3108959" y="714102"/>
                  <a:pt x="3248297" y="1389017"/>
                  <a:pt x="3278777" y="1968137"/>
                </a:cubicBezTo>
                <a:cubicBezTo>
                  <a:pt x="3309257" y="2547257"/>
                  <a:pt x="3287485" y="3448594"/>
                  <a:pt x="2965268" y="3875314"/>
                </a:cubicBezTo>
                <a:cubicBezTo>
                  <a:pt x="2643051" y="4302034"/>
                  <a:pt x="1811383" y="4650377"/>
                  <a:pt x="1345474" y="4528457"/>
                </a:cubicBezTo>
                <a:cubicBezTo>
                  <a:pt x="879566" y="4406537"/>
                  <a:pt x="339634" y="3788228"/>
                  <a:pt x="169817" y="3143794"/>
                </a:cubicBezTo>
                <a:cubicBezTo>
                  <a:pt x="0" y="2499360"/>
                  <a:pt x="283028" y="1092925"/>
                  <a:pt x="326571" y="661851"/>
                </a:cubicBezTo>
                <a:cubicBezTo>
                  <a:pt x="370114" y="230777"/>
                  <a:pt x="400594" y="394063"/>
                  <a:pt x="431074" y="557349"/>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smtClean="0"/>
              <a:t>Lexical construction </a:t>
            </a:r>
            <a:r>
              <a:rPr lang="en-US" dirty="0" smtClean="0"/>
              <a:t>Strolled</a:t>
            </a:r>
          </a:p>
          <a:p>
            <a:pPr>
              <a:buNone/>
            </a:pPr>
            <a:r>
              <a:rPr lang="en-US" b="1" dirty="0" smtClean="0"/>
              <a:t>	</a:t>
            </a:r>
            <a:r>
              <a:rPr lang="en-US" b="1" dirty="0" err="1" smtClean="0"/>
              <a:t>subcase</a:t>
            </a:r>
            <a:r>
              <a:rPr lang="en-US" b="1" dirty="0" smtClean="0"/>
              <a:t> of </a:t>
            </a:r>
            <a:r>
              <a:rPr lang="en-US" dirty="0" smtClean="0"/>
              <a:t>Motion Verb, Regular Past</a:t>
            </a:r>
          </a:p>
          <a:p>
            <a:pPr>
              <a:buNone/>
            </a:pPr>
            <a:r>
              <a:rPr lang="en-US" b="1" dirty="0" smtClean="0"/>
              <a:t>	form </a:t>
            </a:r>
            <a:r>
              <a:rPr lang="en-US" dirty="0" smtClean="0"/>
              <a:t>“</a:t>
            </a:r>
            <a:r>
              <a:rPr lang="en-US" dirty="0" err="1" smtClean="0"/>
              <a:t>stroll+ed</a:t>
            </a:r>
            <a:r>
              <a:rPr lang="en-US" dirty="0" smtClean="0"/>
              <a:t>”</a:t>
            </a:r>
          </a:p>
          <a:p>
            <a:pPr>
              <a:buNone/>
            </a:pPr>
            <a:r>
              <a:rPr lang="en-US" b="1" dirty="0" smtClean="0"/>
              <a:t>	meaning </a:t>
            </a:r>
            <a:r>
              <a:rPr lang="en-US" dirty="0" err="1" smtClean="0"/>
              <a:t>WalkX</a:t>
            </a:r>
            <a:endParaRPr lang="en-US" dirty="0" smtClean="0"/>
          </a:p>
          <a:p>
            <a:pPr>
              <a:buNone/>
            </a:pPr>
            <a:r>
              <a:rPr lang="en-US" b="1" dirty="0" smtClean="0"/>
              <a:t>		</a:t>
            </a:r>
            <a:r>
              <a:rPr lang="en-US" dirty="0" smtClean="0"/>
              <a:t>speed &lt;-&gt; slow</a:t>
            </a:r>
          </a:p>
          <a:p>
            <a:pPr>
              <a:buNone/>
            </a:pPr>
            <a:r>
              <a:rPr lang="en-US" b="1" dirty="0" smtClean="0"/>
              <a:t>		</a:t>
            </a:r>
            <a:r>
              <a:rPr lang="en-US" dirty="0" smtClean="0"/>
              <a:t>tense &lt;-&gt; past</a:t>
            </a:r>
          </a:p>
          <a:p>
            <a:pPr>
              <a:buNone/>
            </a:pPr>
            <a:r>
              <a:rPr lang="en-US" b="1" dirty="0" smtClean="0"/>
              <a:t>		</a:t>
            </a:r>
            <a:r>
              <a:rPr lang="en-US" dirty="0" smtClean="0"/>
              <a:t>aspect &lt;-&gt; completed</a:t>
            </a:r>
            <a:r>
              <a:rPr lang="en-US" b="1" dirty="0" smtClean="0"/>
              <a:t> </a:t>
            </a:r>
            <a:endParaRPr lang="en-US" b="1" dirty="0"/>
          </a:p>
        </p:txBody>
      </p:sp>
      <p:sp>
        <p:nvSpPr>
          <p:cNvPr id="3" name="Title 2"/>
          <p:cNvSpPr>
            <a:spLocks noGrp="1"/>
          </p:cNvSpPr>
          <p:nvPr>
            <p:ph type="title"/>
          </p:nvPr>
        </p:nvSpPr>
        <p:spPr/>
        <p:txBody>
          <a:bodyPr/>
          <a:lstStyle/>
          <a:p>
            <a:r>
              <a:rPr lang="en-US" dirty="0" smtClean="0"/>
              <a:t>“Strolled”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err="1" smtClean="0"/>
              <a:t>SemSpec</a:t>
            </a:r>
            <a:r>
              <a:rPr lang="en-US" dirty="0" smtClean="0"/>
              <a:t> for “Harry strolled into Berkley”</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465384"/>
            <a:ext cx="8763000" cy="5392616"/>
          </a:xfrm>
          <a:prstGeom prst="rect">
            <a:avLst/>
          </a:prstGeom>
          <a:noFill/>
          <a:ln w="9525">
            <a:noFill/>
            <a:miter lim="800000"/>
            <a:headEnd/>
            <a:tailEnd/>
          </a:ln>
          <a:effectLst/>
        </p:spPr>
      </p:pic>
      <p:sp>
        <p:nvSpPr>
          <p:cNvPr id="6" name="Freeform 5"/>
          <p:cNvSpPr/>
          <p:nvPr/>
        </p:nvSpPr>
        <p:spPr>
          <a:xfrm>
            <a:off x="2667000" y="1143000"/>
            <a:ext cx="3200400" cy="2895600"/>
          </a:xfrm>
          <a:custGeom>
            <a:avLst/>
            <a:gdLst>
              <a:gd name="connsiteX0" fmla="*/ 378822 w 3309257"/>
              <a:gd name="connsiteY0" fmla="*/ 923109 h 4650377"/>
              <a:gd name="connsiteX1" fmla="*/ 1319348 w 3309257"/>
              <a:gd name="connsiteY1" fmla="*/ 87086 h 4650377"/>
              <a:gd name="connsiteX2" fmla="*/ 2782388 w 3309257"/>
              <a:gd name="connsiteY2" fmla="*/ 400594 h 4650377"/>
              <a:gd name="connsiteX3" fmla="*/ 3278777 w 3309257"/>
              <a:gd name="connsiteY3" fmla="*/ 1968137 h 4650377"/>
              <a:gd name="connsiteX4" fmla="*/ 2965268 w 3309257"/>
              <a:gd name="connsiteY4" fmla="*/ 3875314 h 4650377"/>
              <a:gd name="connsiteX5" fmla="*/ 1345474 w 3309257"/>
              <a:gd name="connsiteY5" fmla="*/ 4528457 h 4650377"/>
              <a:gd name="connsiteX6" fmla="*/ 169817 w 3309257"/>
              <a:gd name="connsiteY6" fmla="*/ 3143794 h 4650377"/>
              <a:gd name="connsiteX7" fmla="*/ 326571 w 3309257"/>
              <a:gd name="connsiteY7" fmla="*/ 661851 h 4650377"/>
              <a:gd name="connsiteX8" fmla="*/ 431074 w 3309257"/>
              <a:gd name="connsiteY8" fmla="*/ 557349 h 465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9257" h="4650377">
                <a:moveTo>
                  <a:pt x="378822" y="923109"/>
                </a:moveTo>
                <a:cubicBezTo>
                  <a:pt x="648788" y="548640"/>
                  <a:pt x="918754" y="174172"/>
                  <a:pt x="1319348" y="87086"/>
                </a:cubicBezTo>
                <a:cubicBezTo>
                  <a:pt x="1719942" y="0"/>
                  <a:pt x="2455817" y="87086"/>
                  <a:pt x="2782388" y="400594"/>
                </a:cubicBezTo>
                <a:cubicBezTo>
                  <a:pt x="3108959" y="714102"/>
                  <a:pt x="3248297" y="1389017"/>
                  <a:pt x="3278777" y="1968137"/>
                </a:cubicBezTo>
                <a:cubicBezTo>
                  <a:pt x="3309257" y="2547257"/>
                  <a:pt x="3287485" y="3448594"/>
                  <a:pt x="2965268" y="3875314"/>
                </a:cubicBezTo>
                <a:cubicBezTo>
                  <a:pt x="2643051" y="4302034"/>
                  <a:pt x="1811383" y="4650377"/>
                  <a:pt x="1345474" y="4528457"/>
                </a:cubicBezTo>
                <a:cubicBezTo>
                  <a:pt x="879566" y="4406537"/>
                  <a:pt x="339634" y="3788228"/>
                  <a:pt x="169817" y="3143794"/>
                </a:cubicBezTo>
                <a:cubicBezTo>
                  <a:pt x="0" y="2499360"/>
                  <a:pt x="283028" y="1092925"/>
                  <a:pt x="326571" y="661851"/>
                </a:cubicBezTo>
                <a:cubicBezTo>
                  <a:pt x="370114" y="230777"/>
                  <a:pt x="400594" y="394063"/>
                  <a:pt x="431074" y="557349"/>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b="1" dirty="0" smtClean="0"/>
              <a:t>Construction </a:t>
            </a:r>
            <a:r>
              <a:rPr lang="en-US" dirty="0" smtClean="0"/>
              <a:t>Self-Directed Motion</a:t>
            </a:r>
          </a:p>
          <a:p>
            <a:pPr>
              <a:buNone/>
            </a:pPr>
            <a:r>
              <a:rPr lang="en-US" b="1" dirty="0" smtClean="0"/>
              <a:t>	</a:t>
            </a:r>
            <a:r>
              <a:rPr lang="en-US" b="1" dirty="0" err="1" smtClean="0"/>
              <a:t>subcase</a:t>
            </a:r>
            <a:r>
              <a:rPr lang="en-US" b="1" dirty="0" smtClean="0"/>
              <a:t> of </a:t>
            </a:r>
            <a:r>
              <a:rPr lang="en-US" dirty="0" smtClean="0"/>
              <a:t>Motion Clause</a:t>
            </a:r>
          </a:p>
          <a:p>
            <a:pPr>
              <a:buNone/>
            </a:pPr>
            <a:r>
              <a:rPr lang="en-US" b="1" dirty="0" smtClean="0"/>
              <a:t>	constituents</a:t>
            </a:r>
          </a:p>
          <a:p>
            <a:pPr>
              <a:buNone/>
            </a:pPr>
            <a:r>
              <a:rPr lang="en-US" b="1" dirty="0" smtClean="0"/>
              <a:t>		</a:t>
            </a:r>
            <a:r>
              <a:rPr lang="en-US" dirty="0" err="1" smtClean="0"/>
              <a:t>movA</a:t>
            </a:r>
            <a:r>
              <a:rPr lang="en-US" dirty="0" smtClean="0"/>
              <a:t>: NP</a:t>
            </a:r>
          </a:p>
          <a:p>
            <a:pPr>
              <a:buNone/>
            </a:pPr>
            <a:r>
              <a:rPr lang="en-US" b="1" dirty="0" smtClean="0"/>
              <a:t>		</a:t>
            </a:r>
            <a:r>
              <a:rPr lang="en-US" dirty="0" err="1" smtClean="0"/>
              <a:t>actV</a:t>
            </a:r>
            <a:r>
              <a:rPr lang="en-US" dirty="0" smtClean="0"/>
              <a:t>: Motion Verb</a:t>
            </a:r>
          </a:p>
          <a:p>
            <a:pPr>
              <a:buNone/>
            </a:pPr>
            <a:r>
              <a:rPr lang="en-US" b="1" dirty="0" smtClean="0"/>
              <a:t>		</a:t>
            </a:r>
            <a:r>
              <a:rPr lang="en-US" dirty="0" err="1" smtClean="0"/>
              <a:t>locPP</a:t>
            </a:r>
            <a:r>
              <a:rPr lang="en-US" dirty="0" smtClean="0"/>
              <a:t>: Spatial PP</a:t>
            </a:r>
          </a:p>
          <a:p>
            <a:pPr>
              <a:buNone/>
            </a:pPr>
            <a:r>
              <a:rPr lang="en-US" b="1" dirty="0" smtClean="0"/>
              <a:t>	form </a:t>
            </a:r>
            <a:r>
              <a:rPr lang="en-US" dirty="0" smtClean="0"/>
              <a:t>mover &lt; action &lt; direction</a:t>
            </a:r>
          </a:p>
          <a:p>
            <a:pPr>
              <a:buNone/>
            </a:pPr>
            <a:r>
              <a:rPr lang="en-US" b="1" dirty="0" smtClean="0"/>
              <a:t>	meaning </a:t>
            </a:r>
            <a:r>
              <a:rPr lang="en-US" dirty="0" smtClean="0"/>
              <a:t>Self-Motion Schema</a:t>
            </a:r>
          </a:p>
          <a:p>
            <a:pPr>
              <a:buNone/>
            </a:pPr>
            <a:r>
              <a:rPr lang="en-US" b="1" dirty="0" smtClean="0"/>
              <a:t>		</a:t>
            </a:r>
            <a:r>
              <a:rPr lang="en-US" dirty="0" smtClean="0"/>
              <a:t>mover &lt;-&gt; </a:t>
            </a:r>
            <a:r>
              <a:rPr lang="en-US" dirty="0" err="1" smtClean="0"/>
              <a:t>movA</a:t>
            </a:r>
            <a:endParaRPr lang="en-US" dirty="0" smtClean="0"/>
          </a:p>
          <a:p>
            <a:pPr>
              <a:buNone/>
            </a:pPr>
            <a:r>
              <a:rPr lang="en-US" b="1" dirty="0" smtClean="0"/>
              <a:t>		</a:t>
            </a:r>
            <a:r>
              <a:rPr lang="en-US" dirty="0" smtClean="0"/>
              <a:t>action &lt;-&gt; </a:t>
            </a:r>
            <a:r>
              <a:rPr lang="en-US" dirty="0" err="1" smtClean="0"/>
              <a:t>actV</a:t>
            </a:r>
            <a:endParaRPr lang="en-US" dirty="0" smtClean="0"/>
          </a:p>
          <a:p>
            <a:pPr>
              <a:buNone/>
            </a:pPr>
            <a:r>
              <a:rPr lang="en-US" b="1" dirty="0" smtClean="0"/>
              <a:t>		</a:t>
            </a:r>
            <a:r>
              <a:rPr lang="en-US" dirty="0" smtClean="0"/>
              <a:t>direction &lt;-&gt; </a:t>
            </a:r>
            <a:r>
              <a:rPr lang="en-US" dirty="0" err="1" smtClean="0"/>
              <a:t>locPP</a:t>
            </a:r>
            <a:endParaRPr lang="en-US" b="1" dirty="0"/>
          </a:p>
        </p:txBody>
      </p:sp>
      <p:sp>
        <p:nvSpPr>
          <p:cNvPr id="3" name="Title 2"/>
          <p:cNvSpPr>
            <a:spLocks noGrp="1"/>
          </p:cNvSpPr>
          <p:nvPr>
            <p:ph type="title"/>
          </p:nvPr>
        </p:nvSpPr>
        <p:spPr/>
        <p:txBody>
          <a:bodyPr/>
          <a:lstStyle/>
          <a:p>
            <a:r>
              <a:rPr lang="en-US" dirty="0" smtClean="0"/>
              <a:t>Self-directed motion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err="1" smtClean="0"/>
              <a:t>SemSpec</a:t>
            </a:r>
            <a:r>
              <a:rPr lang="en-US" dirty="0" smtClean="0"/>
              <a:t> for “Harry strolled into Berkley”</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465384"/>
            <a:ext cx="8763000" cy="53926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797491"/>
          </a:xfrm>
        </p:spPr>
        <p:txBody>
          <a:bodyPr>
            <a:normAutofit lnSpcReduction="10000"/>
          </a:bodyPr>
          <a:lstStyle/>
          <a:p>
            <a:r>
              <a:rPr lang="en-US" dirty="0" smtClean="0"/>
              <a:t>ECG’s formalized schemas are just a way of writing down hypothesized neural connections and bindings.</a:t>
            </a:r>
          </a:p>
          <a:p>
            <a:r>
              <a:rPr lang="en-US" dirty="0" smtClean="0"/>
              <a:t>These schemas are connected to semantic specification (</a:t>
            </a:r>
            <a:r>
              <a:rPr lang="en-US" dirty="0" err="1" smtClean="0"/>
              <a:t>SemSpec</a:t>
            </a:r>
            <a:r>
              <a:rPr lang="en-US" dirty="0" smtClean="0"/>
              <a:t>).</a:t>
            </a:r>
          </a:p>
          <a:p>
            <a:r>
              <a:rPr lang="en-US" dirty="0" smtClean="0"/>
              <a:t>The simulation semantics process uses </a:t>
            </a:r>
            <a:r>
              <a:rPr lang="en-US" dirty="0" err="1" smtClean="0"/>
              <a:t>SemSpec</a:t>
            </a:r>
            <a:r>
              <a:rPr lang="en-US" dirty="0" smtClean="0"/>
              <a:t> and other activated knowledge to achieve conceptual integration and the resulting inferences</a:t>
            </a:r>
            <a:endParaRPr lang="en-US" dirty="0"/>
          </a:p>
        </p:txBody>
      </p:sp>
      <p:sp>
        <p:nvSpPr>
          <p:cNvPr id="3" name="Title 2"/>
          <p:cNvSpPr>
            <a:spLocks noGrp="1"/>
          </p:cNvSpPr>
          <p:nvPr>
            <p:ph type="title"/>
          </p:nvPr>
        </p:nvSpPr>
        <p:spPr>
          <a:xfrm>
            <a:off x="457200" y="274638"/>
            <a:ext cx="8229600" cy="1554162"/>
          </a:xfrm>
        </p:spPr>
        <p:txBody>
          <a:bodyPr>
            <a:normAutofit fontScale="90000"/>
          </a:bodyPr>
          <a:lstStyle/>
          <a:p>
            <a:r>
              <a:rPr lang="en-US" dirty="0" smtClean="0"/>
              <a:t>What is the difference between </a:t>
            </a:r>
            <a:br>
              <a:rPr lang="en-US" dirty="0" smtClean="0"/>
            </a:br>
            <a:r>
              <a:rPr lang="en-US" dirty="0" smtClean="0"/>
              <a:t>ECG and other formal notations of </a:t>
            </a:r>
            <a:r>
              <a:rPr lang="en-US" dirty="0" err="1" smtClean="0"/>
              <a:t>gramar</a:t>
            </a:r>
            <a:r>
              <a:rPr lang="en-US" dirty="0" smtClean="0"/>
              <a:t> rules?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rmAutofit fontScale="85000" lnSpcReduction="20000"/>
          </a:bodyPr>
          <a:lstStyle/>
          <a:p>
            <a:r>
              <a:rPr lang="en-US" dirty="0" smtClean="0"/>
              <a:t>Normally “sneeze” is intransitive</a:t>
            </a:r>
          </a:p>
          <a:p>
            <a:r>
              <a:rPr lang="en-US" dirty="0" smtClean="0"/>
              <a:t>Traditional grammar would suggest separate word sense for sneeze as a transitive verb</a:t>
            </a:r>
          </a:p>
          <a:p>
            <a:r>
              <a:rPr lang="en-US" dirty="0" smtClean="0"/>
              <a:t>ECG would need </a:t>
            </a:r>
            <a:r>
              <a:rPr lang="en-US" i="1" dirty="0" smtClean="0"/>
              <a:t>caused motion construction</a:t>
            </a:r>
          </a:p>
          <a:p>
            <a:pPr>
              <a:buNone/>
            </a:pPr>
            <a:endParaRPr lang="en-US" b="1" dirty="0" smtClean="0"/>
          </a:p>
          <a:p>
            <a:pPr>
              <a:buNone/>
            </a:pPr>
            <a:r>
              <a:rPr lang="en-US" b="1" dirty="0" smtClean="0"/>
              <a:t>Construction </a:t>
            </a:r>
            <a:r>
              <a:rPr lang="en-US" dirty="0" smtClean="0"/>
              <a:t>Caused Motion</a:t>
            </a:r>
          </a:p>
          <a:p>
            <a:pPr>
              <a:buNone/>
            </a:pPr>
            <a:r>
              <a:rPr lang="en-US" b="1" dirty="0" smtClean="0"/>
              <a:t>	</a:t>
            </a:r>
            <a:r>
              <a:rPr lang="en-US" b="1" dirty="0" err="1" smtClean="0"/>
              <a:t>subcase</a:t>
            </a:r>
            <a:r>
              <a:rPr lang="en-US" b="1" dirty="0" smtClean="0"/>
              <a:t> of </a:t>
            </a:r>
            <a:r>
              <a:rPr lang="en-US" dirty="0" smtClean="0"/>
              <a:t>Motion Clause</a:t>
            </a:r>
          </a:p>
          <a:p>
            <a:pPr>
              <a:buNone/>
            </a:pPr>
            <a:r>
              <a:rPr lang="en-US" b="1" dirty="0" smtClean="0"/>
              <a:t>	constituents</a:t>
            </a:r>
          </a:p>
          <a:p>
            <a:pPr>
              <a:buNone/>
            </a:pPr>
            <a:r>
              <a:rPr lang="en-US" b="1" dirty="0" smtClean="0"/>
              <a:t>		</a:t>
            </a:r>
            <a:r>
              <a:rPr lang="en-US" dirty="0" smtClean="0"/>
              <a:t>causer: Agent</a:t>
            </a:r>
          </a:p>
          <a:p>
            <a:pPr>
              <a:buNone/>
            </a:pPr>
            <a:r>
              <a:rPr lang="en-US" b="1" dirty="0" smtClean="0"/>
              <a:t>		</a:t>
            </a:r>
            <a:r>
              <a:rPr lang="en-US" dirty="0" smtClean="0"/>
              <a:t>action: Motion</a:t>
            </a:r>
          </a:p>
          <a:p>
            <a:pPr>
              <a:buNone/>
            </a:pPr>
            <a:r>
              <a:rPr lang="en-US" b="1" dirty="0" smtClean="0"/>
              <a:t>		</a:t>
            </a:r>
            <a:r>
              <a:rPr lang="en-US" dirty="0" err="1" smtClean="0"/>
              <a:t>trajector</a:t>
            </a:r>
            <a:r>
              <a:rPr lang="en-US" dirty="0" smtClean="0"/>
              <a:t>: Movable object</a:t>
            </a:r>
          </a:p>
          <a:p>
            <a:pPr>
              <a:buNone/>
            </a:pPr>
            <a:r>
              <a:rPr lang="en-US" b="1" dirty="0" smtClean="0"/>
              <a:t>		</a:t>
            </a:r>
            <a:r>
              <a:rPr lang="en-US" dirty="0" smtClean="0"/>
              <a:t>direction: </a:t>
            </a:r>
            <a:r>
              <a:rPr lang="en-US" dirty="0" err="1" smtClean="0"/>
              <a:t>SpatialSpec</a:t>
            </a:r>
            <a:endParaRPr lang="en-US" dirty="0" smtClean="0"/>
          </a:p>
          <a:p>
            <a:pPr>
              <a:buNone/>
            </a:pPr>
            <a:r>
              <a:rPr lang="en-US" b="1" dirty="0" smtClean="0"/>
              <a:t>	form </a:t>
            </a:r>
            <a:r>
              <a:rPr lang="en-US" dirty="0" smtClean="0"/>
              <a:t>causer &lt; action &lt; </a:t>
            </a:r>
            <a:r>
              <a:rPr lang="en-US" dirty="0" err="1" smtClean="0"/>
              <a:t>trajector</a:t>
            </a:r>
            <a:r>
              <a:rPr lang="en-US" dirty="0" smtClean="0"/>
              <a:t> &lt; direction</a:t>
            </a:r>
          </a:p>
          <a:p>
            <a:pPr>
              <a:buNone/>
            </a:pPr>
            <a:r>
              <a:rPr lang="en-US" b="1" dirty="0" smtClean="0"/>
              <a:t>	meaning </a:t>
            </a:r>
            <a:r>
              <a:rPr lang="en-US" dirty="0" smtClean="0"/>
              <a:t>Caused Motion Schema</a:t>
            </a:r>
          </a:p>
          <a:p>
            <a:pPr>
              <a:buNone/>
            </a:pPr>
            <a:r>
              <a:rPr lang="en-US" b="1" dirty="0" smtClean="0"/>
              <a:t>		</a:t>
            </a:r>
            <a:r>
              <a:rPr lang="en-US" dirty="0" smtClean="0"/>
              <a:t>causer &lt;-&gt; </a:t>
            </a:r>
            <a:r>
              <a:rPr lang="en-US" dirty="0" err="1" smtClean="0"/>
              <a:t>action.actor</a:t>
            </a:r>
            <a:endParaRPr lang="en-US" dirty="0" smtClean="0"/>
          </a:p>
          <a:p>
            <a:pPr>
              <a:buNone/>
            </a:pPr>
            <a:r>
              <a:rPr lang="en-US" b="1" dirty="0" smtClean="0"/>
              <a:t>		</a:t>
            </a:r>
            <a:r>
              <a:rPr lang="en-US" dirty="0" smtClean="0"/>
              <a:t>direction &lt;-&gt; </a:t>
            </a:r>
            <a:r>
              <a:rPr lang="en-US" dirty="0" err="1" smtClean="0"/>
              <a:t>action.location</a:t>
            </a:r>
            <a:endParaRPr lang="en-US" b="1" dirty="0" smtClean="0"/>
          </a:p>
        </p:txBody>
      </p:sp>
      <p:sp>
        <p:nvSpPr>
          <p:cNvPr id="3" name="Title 2"/>
          <p:cNvSpPr>
            <a:spLocks noGrp="1"/>
          </p:cNvSpPr>
          <p:nvPr>
            <p:ph type="title"/>
          </p:nvPr>
        </p:nvSpPr>
        <p:spPr/>
        <p:txBody>
          <a:bodyPr>
            <a:normAutofit fontScale="90000"/>
          </a:bodyPr>
          <a:lstStyle/>
          <a:p>
            <a:r>
              <a:rPr lang="en-US" dirty="0" smtClean="0"/>
              <a:t>“She sneezed the tissue off the table”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In traditional view “opened” refers to one sense of beer while “drank” to another</a:t>
            </a:r>
          </a:p>
          <a:p>
            <a:r>
              <a:rPr lang="en-US" dirty="0" smtClean="0"/>
              <a:t>“Beer” sometimes stands for a “container of beer”</a:t>
            </a:r>
          </a:p>
          <a:p>
            <a:r>
              <a:rPr lang="en-US" dirty="0" smtClean="0"/>
              <a:t>In ECG we use </a:t>
            </a:r>
            <a:r>
              <a:rPr lang="en-US" i="1" dirty="0" smtClean="0"/>
              <a:t>measure phrase construction</a:t>
            </a:r>
            <a:endParaRPr lang="en-US" dirty="0" smtClean="0"/>
          </a:p>
          <a:p>
            <a:pPr lvl="1">
              <a:buNone/>
            </a:pPr>
            <a:endParaRPr lang="en-US" b="1" dirty="0" smtClean="0"/>
          </a:p>
          <a:p>
            <a:pPr lvl="1">
              <a:buNone/>
            </a:pPr>
            <a:r>
              <a:rPr lang="en-US" b="1" dirty="0" smtClean="0"/>
              <a:t>Construction </a:t>
            </a:r>
            <a:r>
              <a:rPr lang="en-US" dirty="0" smtClean="0"/>
              <a:t>Measure NP</a:t>
            </a:r>
          </a:p>
          <a:p>
            <a:pPr lvl="1">
              <a:buNone/>
            </a:pPr>
            <a:r>
              <a:rPr lang="en-US" b="1" dirty="0" smtClean="0"/>
              <a:t>	</a:t>
            </a:r>
            <a:r>
              <a:rPr lang="en-US" b="1" dirty="0" err="1" smtClean="0"/>
              <a:t>subcase</a:t>
            </a:r>
            <a:r>
              <a:rPr lang="en-US" b="1" dirty="0" smtClean="0"/>
              <a:t> of </a:t>
            </a:r>
            <a:r>
              <a:rPr lang="en-US" dirty="0" smtClean="0"/>
              <a:t>NP</a:t>
            </a:r>
          </a:p>
          <a:p>
            <a:pPr lvl="1">
              <a:buNone/>
            </a:pPr>
            <a:r>
              <a:rPr lang="en-US" b="1" dirty="0" smtClean="0"/>
              <a:t>	constituents</a:t>
            </a:r>
          </a:p>
          <a:p>
            <a:pPr lvl="1">
              <a:buNone/>
            </a:pPr>
            <a:r>
              <a:rPr lang="en-US" b="1" dirty="0" smtClean="0"/>
              <a:t>		</a:t>
            </a:r>
            <a:r>
              <a:rPr lang="en-US" dirty="0" smtClean="0"/>
              <a:t>m: Measure NP</a:t>
            </a:r>
          </a:p>
          <a:p>
            <a:pPr lvl="1">
              <a:buNone/>
            </a:pPr>
            <a:r>
              <a:rPr lang="en-US" b="1" dirty="0" smtClean="0"/>
              <a:t>		</a:t>
            </a:r>
            <a:r>
              <a:rPr lang="en-US" dirty="0" smtClean="0"/>
              <a:t>“of”</a:t>
            </a:r>
          </a:p>
          <a:p>
            <a:pPr lvl="1">
              <a:buNone/>
            </a:pPr>
            <a:r>
              <a:rPr lang="en-US" b="1" dirty="0" smtClean="0"/>
              <a:t>		</a:t>
            </a:r>
            <a:r>
              <a:rPr lang="en-US" dirty="0" smtClean="0"/>
              <a:t>s: Substance NP</a:t>
            </a:r>
          </a:p>
          <a:p>
            <a:pPr lvl="1">
              <a:buNone/>
            </a:pPr>
            <a:r>
              <a:rPr lang="en-US" b="1" dirty="0" smtClean="0"/>
              <a:t>	form </a:t>
            </a:r>
            <a:r>
              <a:rPr lang="en-US" dirty="0" smtClean="0"/>
              <a:t>m &lt; “of” &lt; s</a:t>
            </a:r>
          </a:p>
          <a:p>
            <a:pPr lvl="1">
              <a:buNone/>
            </a:pPr>
            <a:r>
              <a:rPr lang="en-US" b="1" dirty="0" smtClean="0"/>
              <a:t>	meaning </a:t>
            </a:r>
            <a:r>
              <a:rPr lang="en-US" dirty="0" smtClean="0"/>
              <a:t>Containment Schema</a:t>
            </a:r>
          </a:p>
          <a:p>
            <a:pPr lvl="1">
              <a:buNone/>
            </a:pPr>
            <a:r>
              <a:rPr lang="en-US" b="1" dirty="0" smtClean="0"/>
              <a:t>		</a:t>
            </a:r>
            <a:r>
              <a:rPr lang="en-US" dirty="0" smtClean="0"/>
              <a:t>vessel &lt;-&gt; m</a:t>
            </a:r>
          </a:p>
          <a:p>
            <a:pPr lvl="1">
              <a:buNone/>
            </a:pPr>
            <a:r>
              <a:rPr lang="en-US" b="1" dirty="0" smtClean="0"/>
              <a:t>		</a:t>
            </a:r>
            <a:r>
              <a:rPr lang="en-US" dirty="0" smtClean="0"/>
              <a:t>contents &lt;-&gt; s</a:t>
            </a:r>
            <a:endParaRPr lang="en-US" dirty="0"/>
          </a:p>
        </p:txBody>
      </p:sp>
      <p:sp>
        <p:nvSpPr>
          <p:cNvPr id="3" name="Title 2"/>
          <p:cNvSpPr>
            <a:spLocks noGrp="1"/>
          </p:cNvSpPr>
          <p:nvPr>
            <p:ph type="title"/>
          </p:nvPr>
        </p:nvSpPr>
        <p:spPr/>
        <p:txBody>
          <a:bodyPr>
            <a:normAutofit fontScale="90000"/>
          </a:bodyPr>
          <a:lstStyle/>
          <a:p>
            <a:r>
              <a:rPr lang="en-US" dirty="0" smtClean="0"/>
              <a:t>“She opened and drank an expensive large beer”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Listener and speaker have to share enough experience</a:t>
            </a:r>
          </a:p>
          <a:p>
            <a:r>
              <a:rPr lang="en-US" dirty="0" smtClean="0"/>
              <a:t>Language can be expressed by a discrete set of parameters and by semantic relations among entities and actions.</a:t>
            </a:r>
          </a:p>
          <a:p>
            <a:pPr lvl="1"/>
            <a:r>
              <a:rPr lang="en-US" dirty="0" smtClean="0"/>
              <a:t>How these relations are encoded in the sequences of letters and sounds?</a:t>
            </a:r>
          </a:p>
          <a:p>
            <a:endParaRPr lang="en-US" dirty="0"/>
          </a:p>
        </p:txBody>
      </p:sp>
      <p:sp>
        <p:nvSpPr>
          <p:cNvPr id="3" name="Title 2"/>
          <p:cNvSpPr>
            <a:spLocks noGrp="1"/>
          </p:cNvSpPr>
          <p:nvPr>
            <p:ph type="title"/>
          </p:nvPr>
        </p:nvSpPr>
        <p:spPr/>
        <p:txBody>
          <a:bodyPr/>
          <a:lstStyle/>
          <a:p>
            <a:r>
              <a:rPr lang="en-US" dirty="0" smtClean="0"/>
              <a:t>Language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50392" lvl="1" indent="-457200">
              <a:buFont typeface="+mj-lt"/>
              <a:buAutoNum type="arabicPeriod"/>
            </a:pPr>
            <a:r>
              <a:rPr lang="en-US" dirty="0" smtClean="0"/>
              <a:t>Schema</a:t>
            </a:r>
          </a:p>
          <a:p>
            <a:pPr marL="850392" lvl="1" indent="-457200">
              <a:buFont typeface="+mj-lt"/>
              <a:buAutoNum type="arabicPeriod"/>
            </a:pPr>
            <a:r>
              <a:rPr lang="en-US" dirty="0" smtClean="0"/>
              <a:t>Construction</a:t>
            </a:r>
          </a:p>
          <a:p>
            <a:pPr marL="850392" lvl="1" indent="-457200">
              <a:buFont typeface="+mj-lt"/>
              <a:buAutoNum type="arabicPeriod"/>
            </a:pPr>
            <a:r>
              <a:rPr lang="en-US" dirty="0" smtClean="0"/>
              <a:t>Map</a:t>
            </a:r>
          </a:p>
          <a:p>
            <a:pPr marL="1088136" lvl="2" indent="-457200"/>
            <a:r>
              <a:rPr lang="en-US" dirty="0" smtClean="0"/>
              <a:t>metaphors</a:t>
            </a:r>
          </a:p>
          <a:p>
            <a:pPr marL="850392" lvl="1" indent="-457200">
              <a:buFont typeface="+mj-lt"/>
              <a:buAutoNum type="arabicPeriod"/>
            </a:pPr>
            <a:r>
              <a:rPr lang="en-US" dirty="0" smtClean="0"/>
              <a:t>Mental space</a:t>
            </a:r>
          </a:p>
          <a:p>
            <a:pPr marL="1088136" lvl="2" indent="-457200"/>
            <a:r>
              <a:rPr lang="en-US" dirty="0" smtClean="0"/>
              <a:t>Can formalize “Josh said that Harry strolled to Berkeley”</a:t>
            </a:r>
          </a:p>
          <a:p>
            <a:pPr marL="1088136" lvl="2" indent="-457200"/>
            <a:r>
              <a:rPr lang="en-US" dirty="0" smtClean="0"/>
              <a:t>Talking about other times, places, other people’s thoughts, etc.</a:t>
            </a:r>
            <a:endParaRPr lang="en-US" dirty="0"/>
          </a:p>
        </p:txBody>
      </p:sp>
      <p:sp>
        <p:nvSpPr>
          <p:cNvPr id="3" name="Title 2"/>
          <p:cNvSpPr>
            <a:spLocks noGrp="1"/>
          </p:cNvSpPr>
          <p:nvPr>
            <p:ph type="title"/>
          </p:nvPr>
        </p:nvSpPr>
        <p:spPr/>
        <p:txBody>
          <a:bodyPr>
            <a:normAutofit fontScale="90000"/>
          </a:bodyPr>
          <a:lstStyle/>
          <a:p>
            <a:r>
              <a:rPr lang="en-US" dirty="0" smtClean="0"/>
              <a:t>4 basic formal structures to formalize cognitive linguistics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Computer understanding systems</a:t>
            </a:r>
          </a:p>
          <a:p>
            <a:pPr lvl="1"/>
            <a:r>
              <a:rPr lang="en-US" dirty="0" smtClean="0"/>
              <a:t>Narayanan (1997)</a:t>
            </a:r>
          </a:p>
          <a:p>
            <a:pPr lvl="2"/>
            <a:r>
              <a:rPr lang="en-US" dirty="0" smtClean="0"/>
              <a:t>Analysis of metaphors in news articles</a:t>
            </a:r>
          </a:p>
          <a:p>
            <a:pPr lvl="2"/>
            <a:r>
              <a:rPr lang="en-US" dirty="0" smtClean="0"/>
              <a:t>Used pre-processed semantics</a:t>
            </a:r>
          </a:p>
          <a:p>
            <a:pPr lvl="1"/>
            <a:r>
              <a:rPr lang="en-US" dirty="0" smtClean="0"/>
              <a:t>Bryant (2004)</a:t>
            </a:r>
          </a:p>
          <a:p>
            <a:pPr lvl="2"/>
            <a:r>
              <a:rPr lang="en-US" dirty="0" smtClean="0"/>
              <a:t>Program that derives semantic relations that underlie English sentences</a:t>
            </a:r>
          </a:p>
          <a:p>
            <a:pPr lvl="2"/>
            <a:r>
              <a:rPr lang="en-US" dirty="0" smtClean="0"/>
              <a:t>Later Bryant, Narayanan and </a:t>
            </a:r>
            <a:r>
              <a:rPr lang="en-US" dirty="0" err="1" smtClean="0"/>
              <a:t>Sinha</a:t>
            </a:r>
            <a:r>
              <a:rPr lang="en-US" dirty="0" smtClean="0"/>
              <a:t> combined the two models</a:t>
            </a:r>
          </a:p>
        </p:txBody>
      </p:sp>
      <p:sp>
        <p:nvSpPr>
          <p:cNvPr id="3" name="Title 2"/>
          <p:cNvSpPr>
            <a:spLocks noGrp="1"/>
          </p:cNvSpPr>
          <p:nvPr>
            <p:ph type="title"/>
          </p:nvPr>
        </p:nvSpPr>
        <p:spPr/>
        <p:txBody>
          <a:bodyPr/>
          <a:lstStyle/>
          <a:p>
            <a:r>
              <a:rPr lang="en-US" dirty="0" smtClean="0"/>
              <a:t>Use of ECG</a:t>
            </a:r>
            <a:endParaRPr lang="en-US" dirty="0"/>
          </a:p>
        </p:txBody>
      </p:sp>
      <p:pic>
        <p:nvPicPr>
          <p:cNvPr id="12291" name="Picture 3"/>
          <p:cNvPicPr>
            <a:picLocks noChangeAspect="1" noChangeArrowheads="1"/>
          </p:cNvPicPr>
          <p:nvPr/>
        </p:nvPicPr>
        <p:blipFill>
          <a:blip r:embed="rId2" cstate="print"/>
          <a:srcRect/>
          <a:stretch>
            <a:fillRect/>
          </a:stretch>
        </p:blipFill>
        <p:spPr bwMode="auto">
          <a:xfrm>
            <a:off x="304800" y="5334000"/>
            <a:ext cx="923925" cy="1143000"/>
          </a:xfrm>
          <a:prstGeom prst="rect">
            <a:avLst/>
          </a:prstGeom>
          <a:noFill/>
          <a:ln w="9525">
            <a:noFill/>
            <a:miter lim="800000"/>
            <a:headEnd/>
            <a:tailEnd/>
          </a:ln>
        </p:spPr>
      </p:pic>
      <p:pic>
        <p:nvPicPr>
          <p:cNvPr id="12292" name="Picture 4"/>
          <p:cNvPicPr>
            <a:picLocks noChangeAspect="1" noChangeArrowheads="1"/>
          </p:cNvPicPr>
          <p:nvPr/>
        </p:nvPicPr>
        <p:blipFill>
          <a:blip r:embed="rId3" cstate="print"/>
          <a:srcRect/>
          <a:stretch>
            <a:fillRect/>
          </a:stretch>
        </p:blipFill>
        <p:spPr bwMode="auto">
          <a:xfrm>
            <a:off x="7315200" y="1600200"/>
            <a:ext cx="1400175"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Human processing:</a:t>
            </a:r>
          </a:p>
          <a:p>
            <a:pPr lvl="1"/>
            <a:r>
              <a:rPr lang="en-US" dirty="0" smtClean="0"/>
              <a:t>What can ECG tell us about natural intelligence?</a:t>
            </a:r>
          </a:p>
          <a:p>
            <a:pPr lvl="1"/>
            <a:endParaRPr lang="en-US" dirty="0" smtClean="0"/>
          </a:p>
          <a:p>
            <a:pPr lvl="1"/>
            <a:r>
              <a:rPr lang="en-US" dirty="0" smtClean="0"/>
              <a:t>Garden-path sentences</a:t>
            </a:r>
          </a:p>
          <a:p>
            <a:pPr lvl="2"/>
            <a:r>
              <a:rPr lang="en-US" dirty="0" smtClean="0"/>
              <a:t>“The horse raced past the barn fell”</a:t>
            </a:r>
          </a:p>
          <a:p>
            <a:pPr lvl="2"/>
            <a:r>
              <a:rPr lang="en-US" dirty="0" smtClean="0"/>
              <a:t>Narayanan et al. 1988 – computer model that gives detailed predictions of how various factors (frequency of individual words, likelihood that they appear in certain constructions, etc.) interact in determining the difficulty of a garden-path situation.</a:t>
            </a:r>
          </a:p>
          <a:p>
            <a:pPr lvl="2"/>
            <a:endParaRPr lang="en-US" dirty="0" smtClean="0"/>
          </a:p>
          <a:p>
            <a:pPr lvl="2"/>
            <a:r>
              <a:rPr lang="en-US" dirty="0" smtClean="0"/>
              <a:t>“The witness examined by the lawyer turned out to be unreliable”</a:t>
            </a:r>
            <a:endParaRPr lang="en-US" dirty="0" smtClean="0"/>
          </a:p>
          <a:p>
            <a:pPr lvl="2"/>
            <a:r>
              <a:rPr lang="en-US" dirty="0" smtClean="0"/>
              <a:t>“The evidence examined by the lawyer turned out to be unreliable”</a:t>
            </a:r>
          </a:p>
          <a:p>
            <a:pPr lvl="1"/>
            <a:endParaRPr lang="en-US" dirty="0" smtClean="0"/>
          </a:p>
          <a:p>
            <a:pPr lvl="1"/>
            <a:r>
              <a:rPr lang="en-US" dirty="0" smtClean="0"/>
              <a:t>Chang (2006)</a:t>
            </a:r>
          </a:p>
          <a:p>
            <a:pPr lvl="2"/>
            <a:r>
              <a:rPr lang="en-US" dirty="0" smtClean="0"/>
              <a:t>Model how children learn grammar</a:t>
            </a:r>
          </a:p>
          <a:p>
            <a:pPr lvl="1"/>
            <a:endParaRPr lang="en-US" dirty="0"/>
          </a:p>
        </p:txBody>
      </p:sp>
      <p:sp>
        <p:nvSpPr>
          <p:cNvPr id="3" name="Title 2"/>
          <p:cNvSpPr>
            <a:spLocks noGrp="1"/>
          </p:cNvSpPr>
          <p:nvPr>
            <p:ph type="title"/>
          </p:nvPr>
        </p:nvSpPr>
        <p:spPr/>
        <p:txBody>
          <a:bodyPr/>
          <a:lstStyle/>
          <a:p>
            <a:r>
              <a:rPr lang="en-US" dirty="0" smtClean="0"/>
              <a:t>Use of ECG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Learning constructions</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762000" y="1447800"/>
            <a:ext cx="7348004"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First words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95287" y="1600200"/>
            <a:ext cx="8443913" cy="376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Image schemas</a:t>
            </a:r>
          </a:p>
          <a:p>
            <a:pPr lvl="1"/>
            <a:r>
              <a:rPr lang="en-US" dirty="0" smtClean="0"/>
              <a:t>Topological</a:t>
            </a:r>
          </a:p>
          <a:p>
            <a:pPr lvl="2"/>
            <a:r>
              <a:rPr lang="en-US" dirty="0" smtClean="0"/>
              <a:t>E.g. a container</a:t>
            </a:r>
          </a:p>
          <a:p>
            <a:pPr lvl="1"/>
            <a:r>
              <a:rPr lang="en-US" dirty="0" err="1" smtClean="0"/>
              <a:t>Orientational</a:t>
            </a:r>
            <a:endParaRPr lang="en-US" dirty="0" smtClean="0"/>
          </a:p>
          <a:p>
            <a:pPr lvl="2"/>
            <a:r>
              <a:rPr lang="en-US" dirty="0" smtClean="0"/>
              <a:t>E.g. “in front of”</a:t>
            </a:r>
          </a:p>
          <a:p>
            <a:pPr lvl="1"/>
            <a:r>
              <a:rPr lang="en-US" dirty="0" smtClean="0"/>
              <a:t>Force-dynamic</a:t>
            </a:r>
          </a:p>
          <a:p>
            <a:pPr lvl="2"/>
            <a:r>
              <a:rPr lang="en-US" dirty="0" smtClean="0"/>
              <a:t>E.g. “against”</a:t>
            </a:r>
          </a:p>
          <a:p>
            <a:pPr lvl="2"/>
            <a:endParaRPr lang="en-US" dirty="0" smtClean="0"/>
          </a:p>
          <a:p>
            <a:r>
              <a:rPr lang="en-US" dirty="0" smtClean="0"/>
              <a:t>Reference object and smaller object</a:t>
            </a:r>
          </a:p>
          <a:p>
            <a:pPr lvl="1"/>
            <a:r>
              <a:rPr lang="en-US" dirty="0" smtClean="0"/>
              <a:t>Landmark and </a:t>
            </a:r>
            <a:r>
              <a:rPr lang="en-US" dirty="0" err="1" smtClean="0"/>
              <a:t>trajector</a:t>
            </a:r>
            <a:endParaRPr lang="en-US" dirty="0" smtClean="0"/>
          </a:p>
        </p:txBody>
      </p:sp>
      <p:sp>
        <p:nvSpPr>
          <p:cNvPr id="3" name="Title 2"/>
          <p:cNvSpPr>
            <a:spLocks noGrp="1"/>
          </p:cNvSpPr>
          <p:nvPr>
            <p:ph type="title"/>
          </p:nvPr>
        </p:nvSpPr>
        <p:spPr/>
        <p:txBody>
          <a:bodyPr/>
          <a:lstStyle/>
          <a:p>
            <a:r>
              <a:rPr lang="en-US" dirty="0" smtClean="0"/>
              <a:t>Understanding prepositions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English</a:t>
            </a:r>
          </a:p>
        </p:txBody>
      </p:sp>
      <p:pic>
        <p:nvPicPr>
          <p:cNvPr id="381955" name="Picture 3" descr="bowerman-pederson"/>
          <p:cNvPicPr>
            <a:picLocks noChangeAspect="1" noChangeArrowheads="1"/>
          </p:cNvPicPr>
          <p:nvPr/>
        </p:nvPicPr>
        <p:blipFill>
          <a:blip r:embed="rId3" cstate="print"/>
          <a:srcRect/>
          <a:stretch>
            <a:fillRect/>
          </a:stretch>
        </p:blipFill>
        <p:spPr bwMode="auto">
          <a:xfrm>
            <a:off x="1143000" y="1524000"/>
            <a:ext cx="6858000" cy="4989513"/>
          </a:xfrm>
          <a:prstGeom prst="rect">
            <a:avLst/>
          </a:prstGeom>
          <a:noFill/>
        </p:spPr>
      </p:pic>
      <p:grpSp>
        <p:nvGrpSpPr>
          <p:cNvPr id="2" name="Group 4"/>
          <p:cNvGrpSpPr>
            <a:grpSpLocks/>
          </p:cNvGrpSpPr>
          <p:nvPr/>
        </p:nvGrpSpPr>
        <p:grpSpPr bwMode="auto">
          <a:xfrm>
            <a:off x="1143000" y="1600200"/>
            <a:ext cx="6880225" cy="4876800"/>
            <a:chOff x="720" y="1008"/>
            <a:chExt cx="4334" cy="3072"/>
          </a:xfrm>
        </p:grpSpPr>
        <p:sp>
          <p:nvSpPr>
            <p:cNvPr id="381957" name="Oval 5"/>
            <p:cNvSpPr>
              <a:spLocks noChangeArrowheads="1"/>
            </p:cNvSpPr>
            <p:nvPr/>
          </p:nvSpPr>
          <p:spPr bwMode="auto">
            <a:xfrm>
              <a:off x="2832" y="1008"/>
              <a:ext cx="2208" cy="576"/>
            </a:xfrm>
            <a:prstGeom prst="ellipse">
              <a:avLst/>
            </a:prstGeom>
            <a:noFill/>
            <a:ln w="28575" algn="ctr">
              <a:solidFill>
                <a:srgbClr val="FF9900"/>
              </a:solidFill>
              <a:round/>
              <a:headEnd/>
              <a:tailEnd/>
            </a:ln>
            <a:effectLst/>
          </p:spPr>
          <p:txBody>
            <a:bodyPr wrap="none" anchor="ctr"/>
            <a:lstStyle/>
            <a:p>
              <a:endParaRPr lang="en-US"/>
            </a:p>
          </p:txBody>
        </p:sp>
        <p:sp>
          <p:nvSpPr>
            <p:cNvPr id="381958" name="Oval 6"/>
            <p:cNvSpPr>
              <a:spLocks noChangeArrowheads="1"/>
            </p:cNvSpPr>
            <p:nvPr/>
          </p:nvSpPr>
          <p:spPr bwMode="auto">
            <a:xfrm>
              <a:off x="864" y="1200"/>
              <a:ext cx="3216" cy="2256"/>
            </a:xfrm>
            <a:prstGeom prst="ellipse">
              <a:avLst/>
            </a:prstGeom>
            <a:noFill/>
            <a:ln w="28575" algn="ctr">
              <a:solidFill>
                <a:srgbClr val="FF9900"/>
              </a:solidFill>
              <a:round/>
              <a:headEnd/>
              <a:tailEnd/>
            </a:ln>
            <a:effectLst/>
          </p:spPr>
          <p:txBody>
            <a:bodyPr wrap="none" anchor="ctr"/>
            <a:lstStyle/>
            <a:p>
              <a:endParaRPr lang="en-US"/>
            </a:p>
          </p:txBody>
        </p:sp>
        <p:sp>
          <p:nvSpPr>
            <p:cNvPr id="381959" name="Oval 7"/>
            <p:cNvSpPr>
              <a:spLocks noChangeArrowheads="1"/>
            </p:cNvSpPr>
            <p:nvPr/>
          </p:nvSpPr>
          <p:spPr bwMode="auto">
            <a:xfrm>
              <a:off x="720" y="3408"/>
              <a:ext cx="960" cy="672"/>
            </a:xfrm>
            <a:prstGeom prst="ellipse">
              <a:avLst/>
            </a:prstGeom>
            <a:noFill/>
            <a:ln w="28575" algn="ctr">
              <a:solidFill>
                <a:srgbClr val="FF9900"/>
              </a:solidFill>
              <a:round/>
              <a:headEnd/>
              <a:tailEnd/>
            </a:ln>
            <a:effectLst/>
          </p:spPr>
          <p:txBody>
            <a:bodyPr wrap="none" anchor="ctr"/>
            <a:lstStyle/>
            <a:p>
              <a:endParaRPr lang="en-US"/>
            </a:p>
          </p:txBody>
        </p:sp>
        <p:sp>
          <p:nvSpPr>
            <p:cNvPr id="381960" name="Oval 8"/>
            <p:cNvSpPr>
              <a:spLocks noChangeArrowheads="1"/>
            </p:cNvSpPr>
            <p:nvPr/>
          </p:nvSpPr>
          <p:spPr bwMode="auto">
            <a:xfrm>
              <a:off x="3648" y="3024"/>
              <a:ext cx="1392" cy="1056"/>
            </a:xfrm>
            <a:prstGeom prst="ellipse">
              <a:avLst/>
            </a:prstGeom>
            <a:noFill/>
            <a:ln w="28575" algn="ctr">
              <a:solidFill>
                <a:srgbClr val="FF9900"/>
              </a:solidFill>
              <a:round/>
              <a:headEnd/>
              <a:tailEnd/>
            </a:ln>
            <a:effectLst/>
          </p:spPr>
          <p:txBody>
            <a:bodyPr wrap="none" anchor="ctr"/>
            <a:lstStyle/>
            <a:p>
              <a:endParaRPr lang="en-US"/>
            </a:p>
          </p:txBody>
        </p:sp>
        <p:sp>
          <p:nvSpPr>
            <p:cNvPr id="381961" name="Rectangle 9"/>
            <p:cNvSpPr>
              <a:spLocks noChangeArrowheads="1"/>
            </p:cNvSpPr>
            <p:nvPr/>
          </p:nvSpPr>
          <p:spPr bwMode="auto">
            <a:xfrm>
              <a:off x="4032" y="2463"/>
              <a:ext cx="380"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ON</a:t>
              </a:r>
            </a:p>
          </p:txBody>
        </p:sp>
        <p:sp>
          <p:nvSpPr>
            <p:cNvPr id="381962" name="Rectangle 10"/>
            <p:cNvSpPr>
              <a:spLocks noChangeArrowheads="1"/>
            </p:cNvSpPr>
            <p:nvPr/>
          </p:nvSpPr>
          <p:spPr bwMode="auto">
            <a:xfrm>
              <a:off x="4176" y="1584"/>
              <a:ext cx="878"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AROUND</a:t>
              </a:r>
            </a:p>
          </p:txBody>
        </p:sp>
        <p:sp>
          <p:nvSpPr>
            <p:cNvPr id="381963" name="Rectangle 11"/>
            <p:cNvSpPr>
              <a:spLocks noChangeArrowheads="1"/>
            </p:cNvSpPr>
            <p:nvPr/>
          </p:nvSpPr>
          <p:spPr bwMode="auto">
            <a:xfrm>
              <a:off x="1632" y="3807"/>
              <a:ext cx="614"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OVER</a:t>
              </a:r>
            </a:p>
          </p:txBody>
        </p:sp>
        <p:sp>
          <p:nvSpPr>
            <p:cNvPr id="381964" name="Rectangle 12"/>
            <p:cNvSpPr>
              <a:spLocks noChangeArrowheads="1"/>
            </p:cNvSpPr>
            <p:nvPr/>
          </p:nvSpPr>
          <p:spPr bwMode="auto">
            <a:xfrm>
              <a:off x="3408" y="3759"/>
              <a:ext cx="292"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IN</a:t>
              </a:r>
            </a:p>
          </p:txBody>
        </p:sp>
      </p:grpSp>
      <p:sp>
        <p:nvSpPr>
          <p:cNvPr id="381965" name="Rectangle 13"/>
          <p:cNvSpPr>
            <a:spLocks noChangeArrowheads="1"/>
          </p:cNvSpPr>
          <p:nvPr/>
        </p:nvSpPr>
        <p:spPr bwMode="auto">
          <a:xfrm>
            <a:off x="6348413" y="6461125"/>
            <a:ext cx="2795587" cy="396875"/>
          </a:xfrm>
          <a:prstGeom prst="rect">
            <a:avLst/>
          </a:prstGeom>
          <a:noFill/>
          <a:ln w="9525" algn="ctr">
            <a:noFill/>
            <a:miter lim="800000"/>
            <a:headEnd/>
            <a:tailEnd/>
          </a:ln>
          <a:effectLst/>
        </p:spPr>
        <p:txBody>
          <a:bodyPr wrap="none">
            <a:spAutoFit/>
          </a:bodyPr>
          <a:lstStyle/>
          <a:p>
            <a:pPr eaLnBrk="1" hangingPunct="1"/>
            <a:r>
              <a:rPr lang="en-US" sz="2000">
                <a:solidFill>
                  <a:srgbClr val="E9FFA3"/>
                </a:solidFill>
                <a:latin typeface="Arial" pitchFamily="34" charset="0"/>
              </a:rPr>
              <a:t>Bowerman &amp; Pederson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t>Dutch</a:t>
            </a:r>
          </a:p>
        </p:txBody>
      </p:sp>
      <p:pic>
        <p:nvPicPr>
          <p:cNvPr id="382979" name="Picture 3" descr="bowerman-pederson"/>
          <p:cNvPicPr>
            <a:picLocks noChangeAspect="1" noChangeArrowheads="1"/>
          </p:cNvPicPr>
          <p:nvPr/>
        </p:nvPicPr>
        <p:blipFill>
          <a:blip r:embed="rId3" cstate="print"/>
          <a:srcRect/>
          <a:stretch>
            <a:fillRect/>
          </a:stretch>
        </p:blipFill>
        <p:spPr bwMode="auto">
          <a:xfrm>
            <a:off x="1143000" y="1524000"/>
            <a:ext cx="6858000" cy="4989513"/>
          </a:xfrm>
          <a:prstGeom prst="rect">
            <a:avLst/>
          </a:prstGeom>
          <a:noFill/>
        </p:spPr>
      </p:pic>
      <p:sp>
        <p:nvSpPr>
          <p:cNvPr id="382980" name="Rectangle 4"/>
          <p:cNvSpPr>
            <a:spLocks noChangeArrowheads="1"/>
          </p:cNvSpPr>
          <p:nvPr/>
        </p:nvSpPr>
        <p:spPr bwMode="auto">
          <a:xfrm>
            <a:off x="6348413" y="6461125"/>
            <a:ext cx="2795587" cy="396875"/>
          </a:xfrm>
          <a:prstGeom prst="rect">
            <a:avLst/>
          </a:prstGeom>
          <a:noFill/>
          <a:ln w="9525" algn="ctr">
            <a:noFill/>
            <a:miter lim="800000"/>
            <a:headEnd/>
            <a:tailEnd/>
          </a:ln>
          <a:effectLst/>
        </p:spPr>
        <p:txBody>
          <a:bodyPr wrap="none">
            <a:spAutoFit/>
          </a:bodyPr>
          <a:lstStyle/>
          <a:p>
            <a:pPr eaLnBrk="1" hangingPunct="1"/>
            <a:r>
              <a:rPr lang="en-US" sz="2000">
                <a:solidFill>
                  <a:srgbClr val="E9FFA3"/>
                </a:solidFill>
                <a:latin typeface="Arial" pitchFamily="34" charset="0"/>
              </a:rPr>
              <a:t>Bowerman &amp; Pederson</a:t>
            </a:r>
          </a:p>
        </p:txBody>
      </p:sp>
      <p:grpSp>
        <p:nvGrpSpPr>
          <p:cNvPr id="2" name="Group 5"/>
          <p:cNvGrpSpPr>
            <a:grpSpLocks/>
          </p:cNvGrpSpPr>
          <p:nvPr/>
        </p:nvGrpSpPr>
        <p:grpSpPr bwMode="auto">
          <a:xfrm>
            <a:off x="1143000" y="1600200"/>
            <a:ext cx="6858000" cy="4876800"/>
            <a:chOff x="720" y="1008"/>
            <a:chExt cx="4320" cy="3072"/>
          </a:xfrm>
        </p:grpSpPr>
        <p:sp>
          <p:nvSpPr>
            <p:cNvPr id="382982" name="Oval 6"/>
            <p:cNvSpPr>
              <a:spLocks noChangeArrowheads="1"/>
            </p:cNvSpPr>
            <p:nvPr/>
          </p:nvSpPr>
          <p:spPr bwMode="auto">
            <a:xfrm>
              <a:off x="2832" y="1008"/>
              <a:ext cx="2208" cy="912"/>
            </a:xfrm>
            <a:prstGeom prst="ellipse">
              <a:avLst/>
            </a:prstGeom>
            <a:noFill/>
            <a:ln w="28575" algn="ctr">
              <a:solidFill>
                <a:srgbClr val="FF9900"/>
              </a:solidFill>
              <a:round/>
              <a:headEnd/>
              <a:tailEnd/>
            </a:ln>
            <a:effectLst/>
          </p:spPr>
          <p:txBody>
            <a:bodyPr wrap="none" anchor="ctr"/>
            <a:lstStyle/>
            <a:p>
              <a:endParaRPr lang="en-US"/>
            </a:p>
          </p:txBody>
        </p:sp>
        <p:sp>
          <p:nvSpPr>
            <p:cNvPr id="382983" name="Oval 7"/>
            <p:cNvSpPr>
              <a:spLocks noChangeArrowheads="1"/>
            </p:cNvSpPr>
            <p:nvPr/>
          </p:nvSpPr>
          <p:spPr bwMode="auto">
            <a:xfrm>
              <a:off x="720" y="3408"/>
              <a:ext cx="960" cy="672"/>
            </a:xfrm>
            <a:prstGeom prst="ellipse">
              <a:avLst/>
            </a:prstGeom>
            <a:noFill/>
            <a:ln w="28575" algn="ctr">
              <a:solidFill>
                <a:srgbClr val="FF9900"/>
              </a:solidFill>
              <a:round/>
              <a:headEnd/>
              <a:tailEnd/>
            </a:ln>
            <a:effectLst/>
          </p:spPr>
          <p:txBody>
            <a:bodyPr wrap="none" anchor="ctr"/>
            <a:lstStyle/>
            <a:p>
              <a:endParaRPr lang="en-US"/>
            </a:p>
          </p:txBody>
        </p:sp>
        <p:sp>
          <p:nvSpPr>
            <p:cNvPr id="382984" name="Oval 8"/>
            <p:cNvSpPr>
              <a:spLocks noChangeArrowheads="1"/>
            </p:cNvSpPr>
            <p:nvPr/>
          </p:nvSpPr>
          <p:spPr bwMode="auto">
            <a:xfrm>
              <a:off x="3648" y="3024"/>
              <a:ext cx="1392" cy="1056"/>
            </a:xfrm>
            <a:prstGeom prst="ellipse">
              <a:avLst/>
            </a:prstGeom>
            <a:noFill/>
            <a:ln w="28575" algn="ctr">
              <a:solidFill>
                <a:srgbClr val="FF9900"/>
              </a:solidFill>
              <a:round/>
              <a:headEnd/>
              <a:tailEnd/>
            </a:ln>
            <a:effectLst/>
          </p:spPr>
          <p:txBody>
            <a:bodyPr wrap="none" anchor="ctr"/>
            <a:lstStyle/>
            <a:p>
              <a:endParaRPr lang="en-US"/>
            </a:p>
          </p:txBody>
        </p:sp>
        <p:sp>
          <p:nvSpPr>
            <p:cNvPr id="382985" name="Rectangle 9"/>
            <p:cNvSpPr>
              <a:spLocks noChangeArrowheads="1"/>
            </p:cNvSpPr>
            <p:nvPr/>
          </p:nvSpPr>
          <p:spPr bwMode="auto">
            <a:xfrm>
              <a:off x="3936" y="2496"/>
              <a:ext cx="487"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ANN</a:t>
              </a:r>
            </a:p>
          </p:txBody>
        </p:sp>
        <p:sp>
          <p:nvSpPr>
            <p:cNvPr id="382986" name="Rectangle 10"/>
            <p:cNvSpPr>
              <a:spLocks noChangeArrowheads="1"/>
            </p:cNvSpPr>
            <p:nvPr/>
          </p:nvSpPr>
          <p:spPr bwMode="auto">
            <a:xfrm>
              <a:off x="4608" y="1824"/>
              <a:ext cx="400"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OM</a:t>
              </a:r>
            </a:p>
          </p:txBody>
        </p:sp>
        <p:sp>
          <p:nvSpPr>
            <p:cNvPr id="382987" name="Rectangle 11"/>
            <p:cNvSpPr>
              <a:spLocks noChangeArrowheads="1"/>
            </p:cNvSpPr>
            <p:nvPr/>
          </p:nvSpPr>
          <p:spPr bwMode="auto">
            <a:xfrm>
              <a:off x="1632" y="3807"/>
              <a:ext cx="731"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BOVEN</a:t>
              </a:r>
            </a:p>
          </p:txBody>
        </p:sp>
        <p:sp>
          <p:nvSpPr>
            <p:cNvPr id="382988" name="Rectangle 12"/>
            <p:cNvSpPr>
              <a:spLocks noChangeArrowheads="1"/>
            </p:cNvSpPr>
            <p:nvPr/>
          </p:nvSpPr>
          <p:spPr bwMode="auto">
            <a:xfrm>
              <a:off x="3408" y="3759"/>
              <a:ext cx="292"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IN</a:t>
              </a:r>
            </a:p>
          </p:txBody>
        </p:sp>
        <p:sp>
          <p:nvSpPr>
            <p:cNvPr id="382989" name="Rectangle 13"/>
            <p:cNvSpPr>
              <a:spLocks noChangeArrowheads="1"/>
            </p:cNvSpPr>
            <p:nvPr/>
          </p:nvSpPr>
          <p:spPr bwMode="auto">
            <a:xfrm>
              <a:off x="960" y="1296"/>
              <a:ext cx="370"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OP</a:t>
              </a:r>
            </a:p>
          </p:txBody>
        </p:sp>
        <p:sp>
          <p:nvSpPr>
            <p:cNvPr id="382990" name="AutoShape 14"/>
            <p:cNvSpPr>
              <a:spLocks noChangeArrowheads="1"/>
            </p:cNvSpPr>
            <p:nvPr/>
          </p:nvSpPr>
          <p:spPr bwMode="auto">
            <a:xfrm>
              <a:off x="768" y="1104"/>
              <a:ext cx="2016" cy="2256"/>
            </a:xfrm>
            <a:prstGeom prst="parallelogram">
              <a:avLst>
                <a:gd name="adj" fmla="val 40972"/>
              </a:avLst>
            </a:prstGeom>
            <a:noFill/>
            <a:ln w="28575" algn="ctr">
              <a:solidFill>
                <a:schemeClr val="accent2"/>
              </a:solidFill>
              <a:miter lim="800000"/>
              <a:headEnd/>
              <a:tailEnd/>
            </a:ln>
            <a:effectLst/>
          </p:spPr>
          <p:txBody>
            <a:bodyPr wrap="none" anchor="ctr"/>
            <a:lstStyle/>
            <a:p>
              <a:endParaRPr lang="en-US"/>
            </a:p>
          </p:txBody>
        </p:sp>
        <p:sp>
          <p:nvSpPr>
            <p:cNvPr id="382991" name="AutoShape 15"/>
            <p:cNvSpPr>
              <a:spLocks noChangeArrowheads="1"/>
            </p:cNvSpPr>
            <p:nvPr/>
          </p:nvSpPr>
          <p:spPr bwMode="auto">
            <a:xfrm>
              <a:off x="1968" y="1968"/>
              <a:ext cx="2208" cy="1392"/>
            </a:xfrm>
            <a:prstGeom prst="parallelogram">
              <a:avLst>
                <a:gd name="adj" fmla="val 37070"/>
              </a:avLst>
            </a:prstGeom>
            <a:noFill/>
            <a:ln w="28575" algn="ctr">
              <a:solidFill>
                <a:schemeClr val="accent2"/>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Chinese</a:t>
            </a:r>
          </a:p>
        </p:txBody>
      </p:sp>
      <p:pic>
        <p:nvPicPr>
          <p:cNvPr id="384003" name="Picture 3" descr="bowerman-pederson"/>
          <p:cNvPicPr>
            <a:picLocks noChangeAspect="1" noChangeArrowheads="1"/>
          </p:cNvPicPr>
          <p:nvPr/>
        </p:nvPicPr>
        <p:blipFill>
          <a:blip r:embed="rId3" cstate="print"/>
          <a:srcRect/>
          <a:stretch>
            <a:fillRect/>
          </a:stretch>
        </p:blipFill>
        <p:spPr bwMode="auto">
          <a:xfrm>
            <a:off x="1143000" y="1524000"/>
            <a:ext cx="6858000" cy="4989513"/>
          </a:xfrm>
          <a:prstGeom prst="rect">
            <a:avLst/>
          </a:prstGeom>
          <a:noFill/>
        </p:spPr>
      </p:pic>
      <p:sp>
        <p:nvSpPr>
          <p:cNvPr id="384004" name="Rectangle 4"/>
          <p:cNvSpPr>
            <a:spLocks noChangeArrowheads="1"/>
          </p:cNvSpPr>
          <p:nvPr/>
        </p:nvSpPr>
        <p:spPr bwMode="auto">
          <a:xfrm>
            <a:off x="6348413" y="6461125"/>
            <a:ext cx="2795587" cy="396875"/>
          </a:xfrm>
          <a:prstGeom prst="rect">
            <a:avLst/>
          </a:prstGeom>
          <a:noFill/>
          <a:ln w="9525" algn="ctr">
            <a:noFill/>
            <a:miter lim="800000"/>
            <a:headEnd/>
            <a:tailEnd/>
          </a:ln>
          <a:effectLst/>
        </p:spPr>
        <p:txBody>
          <a:bodyPr wrap="none">
            <a:spAutoFit/>
          </a:bodyPr>
          <a:lstStyle/>
          <a:p>
            <a:pPr eaLnBrk="1" hangingPunct="1"/>
            <a:r>
              <a:rPr lang="en-US" sz="2000">
                <a:solidFill>
                  <a:srgbClr val="E9FFA3"/>
                </a:solidFill>
                <a:latin typeface="Arial" pitchFamily="34" charset="0"/>
              </a:rPr>
              <a:t>Bowerman &amp; Pederson</a:t>
            </a:r>
          </a:p>
        </p:txBody>
      </p:sp>
      <p:grpSp>
        <p:nvGrpSpPr>
          <p:cNvPr id="2" name="Group 5"/>
          <p:cNvGrpSpPr>
            <a:grpSpLocks/>
          </p:cNvGrpSpPr>
          <p:nvPr/>
        </p:nvGrpSpPr>
        <p:grpSpPr bwMode="auto">
          <a:xfrm>
            <a:off x="1143000" y="1600200"/>
            <a:ext cx="6858000" cy="4876800"/>
            <a:chOff x="720" y="1008"/>
            <a:chExt cx="4320" cy="3072"/>
          </a:xfrm>
        </p:grpSpPr>
        <p:sp>
          <p:nvSpPr>
            <p:cNvPr id="384006" name="Oval 6"/>
            <p:cNvSpPr>
              <a:spLocks noChangeArrowheads="1"/>
            </p:cNvSpPr>
            <p:nvPr/>
          </p:nvSpPr>
          <p:spPr bwMode="auto">
            <a:xfrm>
              <a:off x="3936" y="1056"/>
              <a:ext cx="1104" cy="576"/>
            </a:xfrm>
            <a:prstGeom prst="ellipse">
              <a:avLst/>
            </a:prstGeom>
            <a:noFill/>
            <a:ln w="28575" algn="ctr">
              <a:solidFill>
                <a:srgbClr val="FF9900"/>
              </a:solidFill>
              <a:round/>
              <a:headEnd/>
              <a:tailEnd/>
            </a:ln>
            <a:effectLst/>
          </p:spPr>
          <p:txBody>
            <a:bodyPr wrap="none" anchor="ctr"/>
            <a:lstStyle/>
            <a:p>
              <a:endParaRPr lang="en-US"/>
            </a:p>
          </p:txBody>
        </p:sp>
        <p:sp>
          <p:nvSpPr>
            <p:cNvPr id="384007" name="Oval 7"/>
            <p:cNvSpPr>
              <a:spLocks noChangeArrowheads="1"/>
            </p:cNvSpPr>
            <p:nvPr/>
          </p:nvSpPr>
          <p:spPr bwMode="auto">
            <a:xfrm>
              <a:off x="3648" y="3024"/>
              <a:ext cx="1392" cy="1056"/>
            </a:xfrm>
            <a:prstGeom prst="ellipse">
              <a:avLst/>
            </a:prstGeom>
            <a:noFill/>
            <a:ln w="28575" algn="ctr">
              <a:solidFill>
                <a:srgbClr val="FF9900"/>
              </a:solidFill>
              <a:round/>
              <a:headEnd/>
              <a:tailEnd/>
            </a:ln>
            <a:effectLst/>
          </p:spPr>
          <p:txBody>
            <a:bodyPr wrap="none" anchor="ctr"/>
            <a:lstStyle/>
            <a:p>
              <a:endParaRPr lang="en-US"/>
            </a:p>
          </p:txBody>
        </p:sp>
        <p:sp>
          <p:nvSpPr>
            <p:cNvPr id="384008" name="Rectangle 8"/>
            <p:cNvSpPr>
              <a:spLocks noChangeArrowheads="1"/>
            </p:cNvSpPr>
            <p:nvPr/>
          </p:nvSpPr>
          <p:spPr bwMode="auto">
            <a:xfrm>
              <a:off x="2640" y="3744"/>
              <a:ext cx="741"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SHANG</a:t>
              </a:r>
            </a:p>
          </p:txBody>
        </p:sp>
        <p:sp>
          <p:nvSpPr>
            <p:cNvPr id="384009" name="Rectangle 9"/>
            <p:cNvSpPr>
              <a:spLocks noChangeArrowheads="1"/>
            </p:cNvSpPr>
            <p:nvPr/>
          </p:nvSpPr>
          <p:spPr bwMode="auto">
            <a:xfrm>
              <a:off x="4176" y="1584"/>
              <a:ext cx="615"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ZHOU</a:t>
              </a:r>
            </a:p>
          </p:txBody>
        </p:sp>
        <p:sp>
          <p:nvSpPr>
            <p:cNvPr id="384010" name="Rectangle 10"/>
            <p:cNvSpPr>
              <a:spLocks noChangeArrowheads="1"/>
            </p:cNvSpPr>
            <p:nvPr/>
          </p:nvSpPr>
          <p:spPr bwMode="auto">
            <a:xfrm>
              <a:off x="3888" y="3120"/>
              <a:ext cx="263" cy="269"/>
            </a:xfrm>
            <a:prstGeom prst="rect">
              <a:avLst/>
            </a:prstGeom>
            <a:noFill/>
            <a:ln w="9525" algn="ctr">
              <a:noFill/>
              <a:miter lim="800000"/>
              <a:headEnd/>
              <a:tailEnd/>
            </a:ln>
            <a:effectLst/>
          </p:spPr>
          <p:txBody>
            <a:bodyPr wrap="none">
              <a:spAutoFit/>
            </a:bodyPr>
            <a:lstStyle/>
            <a:p>
              <a:pPr eaLnBrk="1" hangingPunct="1"/>
              <a:r>
                <a:rPr lang="en-US" sz="2200">
                  <a:solidFill>
                    <a:srgbClr val="FF9933"/>
                  </a:solidFill>
                  <a:latin typeface="Arial" pitchFamily="34" charset="0"/>
                </a:rPr>
                <a:t>LI</a:t>
              </a:r>
            </a:p>
          </p:txBody>
        </p:sp>
        <p:sp>
          <p:nvSpPr>
            <p:cNvPr id="384011" name="AutoShape 11"/>
            <p:cNvSpPr>
              <a:spLocks noChangeArrowheads="1"/>
            </p:cNvSpPr>
            <p:nvPr/>
          </p:nvSpPr>
          <p:spPr bwMode="auto">
            <a:xfrm>
              <a:off x="720" y="1008"/>
              <a:ext cx="3216" cy="3072"/>
            </a:xfrm>
            <a:prstGeom prst="parallelogram">
              <a:avLst>
                <a:gd name="adj" fmla="val 14918"/>
              </a:avLst>
            </a:prstGeom>
            <a:noFill/>
            <a:ln w="28575" algn="ctr">
              <a:solidFill>
                <a:schemeClr val="accent2"/>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“Into” binds </a:t>
            </a:r>
            <a:r>
              <a:rPr lang="en-US" i="1" dirty="0" smtClean="0"/>
              <a:t>inside </a:t>
            </a:r>
            <a:r>
              <a:rPr lang="en-US" dirty="0" smtClean="0"/>
              <a:t>to a </a:t>
            </a:r>
            <a:r>
              <a:rPr lang="en-US" i="1" dirty="0" smtClean="0"/>
              <a:t>goal</a:t>
            </a:r>
            <a:endParaRPr lang="en-US" i="1" dirty="0"/>
          </a:p>
        </p:txBody>
      </p:sp>
      <p:pic>
        <p:nvPicPr>
          <p:cNvPr id="2050" name="Picture 2"/>
          <p:cNvPicPr>
            <a:picLocks noChangeAspect="1" noChangeArrowheads="1"/>
          </p:cNvPicPr>
          <p:nvPr/>
        </p:nvPicPr>
        <p:blipFill>
          <a:blip r:embed="rId3" cstate="print"/>
          <a:srcRect/>
          <a:stretch>
            <a:fillRect/>
          </a:stretch>
        </p:blipFill>
        <p:spPr bwMode="auto">
          <a:xfrm>
            <a:off x="685800" y="2362200"/>
            <a:ext cx="6145213" cy="338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smtClean="0"/>
              <a:t>A word that conveys some meaning</a:t>
            </a:r>
          </a:p>
          <a:p>
            <a:pPr marL="880110" lvl="1" indent="-514350"/>
            <a:r>
              <a:rPr lang="en-US" dirty="0" smtClean="0"/>
              <a:t>“in, on, through”</a:t>
            </a:r>
          </a:p>
          <a:p>
            <a:pPr marL="624078" indent="-514350">
              <a:buFont typeface="+mj-lt"/>
              <a:buAutoNum type="arabicPeriod"/>
            </a:pPr>
            <a:r>
              <a:rPr lang="en-US" dirty="0" smtClean="0"/>
              <a:t>Word order</a:t>
            </a:r>
          </a:p>
          <a:p>
            <a:pPr marL="850392" lvl="1" indent="-457200"/>
            <a:r>
              <a:rPr lang="en-US" dirty="0" smtClean="0"/>
              <a:t>“red fire engine” vs. “fire engine red”</a:t>
            </a:r>
          </a:p>
          <a:p>
            <a:pPr marL="624078" indent="-514350">
              <a:buFont typeface="+mj-lt"/>
              <a:buAutoNum type="arabicPeriod"/>
            </a:pPr>
            <a:r>
              <a:rPr lang="en-US" dirty="0" smtClean="0"/>
              <a:t>Some change in a base word </a:t>
            </a:r>
          </a:p>
          <a:p>
            <a:pPr marL="850392" lvl="1" indent="-457200"/>
            <a:r>
              <a:rPr lang="en-US" dirty="0" smtClean="0"/>
              <a:t>-”</a:t>
            </a:r>
            <a:r>
              <a:rPr lang="en-US" dirty="0" err="1" smtClean="0"/>
              <a:t>ed</a:t>
            </a:r>
            <a:r>
              <a:rPr lang="en-US" dirty="0" smtClean="0"/>
              <a:t>” ending for the past tense</a:t>
            </a:r>
          </a:p>
          <a:p>
            <a:pPr marL="850392" lvl="1" indent="-457200"/>
            <a:r>
              <a:rPr lang="en-US" dirty="0" smtClean="0"/>
              <a:t>Systematic change in spelling (“car”-&gt; “cars”)</a:t>
            </a:r>
          </a:p>
          <a:p>
            <a:pPr marL="850392" lvl="1" indent="-457200"/>
            <a:r>
              <a:rPr lang="en-US" dirty="0" smtClean="0"/>
              <a:t>Converting a verb to a noun (“evoke”-&gt;”evocation”)</a:t>
            </a:r>
            <a:endParaRPr lang="en-US" dirty="0"/>
          </a:p>
        </p:txBody>
      </p:sp>
      <p:sp>
        <p:nvSpPr>
          <p:cNvPr id="3" name="Title 2"/>
          <p:cNvSpPr>
            <a:spLocks noGrp="1"/>
          </p:cNvSpPr>
          <p:nvPr>
            <p:ph type="title"/>
          </p:nvPr>
        </p:nvSpPr>
        <p:spPr/>
        <p:txBody>
          <a:bodyPr>
            <a:normAutofit fontScale="90000"/>
          </a:bodyPr>
          <a:lstStyle/>
          <a:p>
            <a:r>
              <a:rPr lang="en-US" dirty="0" smtClean="0"/>
              <a:t>3 mechanisms for conveying a semantic relation</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7201908" y="2133600"/>
            <a:ext cx="171349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Language and thought  </a:t>
            </a:r>
            <a:endParaRPr lang="sk-SK" dirty="0" smtClean="0"/>
          </a:p>
          <a:p>
            <a:pPr lvl="1"/>
            <a:r>
              <a:rPr lang="en-US" dirty="0" smtClean="0"/>
              <a:t>“El jam</a:t>
            </a:r>
            <a:r>
              <a:rPr lang="sk-SK" dirty="0" smtClean="0"/>
              <a:t>ón prueba salado“ </a:t>
            </a:r>
            <a:endParaRPr lang="en-US" dirty="0" smtClean="0"/>
          </a:p>
          <a:p>
            <a:r>
              <a:rPr lang="en-US" dirty="0" smtClean="0"/>
              <a:t>Computational models</a:t>
            </a:r>
          </a:p>
          <a:p>
            <a:r>
              <a:rPr lang="en-US" dirty="0" smtClean="0"/>
              <a:t>Connectionist networks</a:t>
            </a:r>
          </a:p>
          <a:p>
            <a:r>
              <a:rPr lang="en-US" dirty="0" smtClean="0"/>
              <a:t>Neural systems</a:t>
            </a:r>
            <a:endParaRPr lang="en-US" dirty="0"/>
          </a:p>
        </p:txBody>
      </p:sp>
      <p:sp>
        <p:nvSpPr>
          <p:cNvPr id="3" name="Title 2"/>
          <p:cNvSpPr>
            <a:spLocks noGrp="1"/>
          </p:cNvSpPr>
          <p:nvPr>
            <p:ph type="title"/>
          </p:nvPr>
        </p:nvSpPr>
        <p:spPr/>
        <p:txBody>
          <a:bodyPr/>
          <a:lstStyle/>
          <a:p>
            <a:r>
              <a:rPr lang="en-US" dirty="0" smtClean="0"/>
              <a:t>Levels of description</a:t>
            </a:r>
            <a:endParaRPr lang="en-US" dirty="0"/>
          </a:p>
        </p:txBody>
      </p:sp>
      <p:pic>
        <p:nvPicPr>
          <p:cNvPr id="14340" name="Picture 4"/>
          <p:cNvPicPr>
            <a:picLocks noChangeAspect="1" noChangeArrowheads="1"/>
          </p:cNvPicPr>
          <p:nvPr/>
        </p:nvPicPr>
        <p:blipFill>
          <a:blip r:embed="rId2" cstate="print"/>
          <a:srcRect/>
          <a:stretch>
            <a:fillRect/>
          </a:stretch>
        </p:blipFill>
        <p:spPr bwMode="auto">
          <a:xfrm>
            <a:off x="3276600" y="4419600"/>
            <a:ext cx="4258857" cy="2362200"/>
          </a:xfrm>
          <a:prstGeom prst="rect">
            <a:avLst/>
          </a:prstGeom>
          <a:noFill/>
          <a:ln w="9525">
            <a:noFill/>
            <a:miter lim="800000"/>
            <a:headEnd/>
            <a:tailEnd/>
          </a:ln>
        </p:spPr>
      </p:pic>
      <p:pic>
        <p:nvPicPr>
          <p:cNvPr id="14341" name="Picture 5"/>
          <p:cNvPicPr>
            <a:picLocks noChangeAspect="1" noChangeArrowheads="1"/>
          </p:cNvPicPr>
          <p:nvPr/>
        </p:nvPicPr>
        <p:blipFill>
          <a:blip r:embed="rId3" cstate="print"/>
          <a:srcRect/>
          <a:stretch>
            <a:fillRect/>
          </a:stretch>
        </p:blipFill>
        <p:spPr bwMode="auto">
          <a:xfrm>
            <a:off x="5562600" y="1600200"/>
            <a:ext cx="3137586" cy="2514600"/>
          </a:xfrm>
          <a:prstGeom prst="rect">
            <a:avLst/>
          </a:prstGeom>
          <a:noFill/>
          <a:ln w="9525">
            <a:noFill/>
            <a:miter lim="800000"/>
            <a:headEnd/>
            <a:tailEnd/>
          </a:ln>
        </p:spPr>
      </p:pic>
      <p:pic>
        <p:nvPicPr>
          <p:cNvPr id="14342" name="Picture 6"/>
          <p:cNvPicPr>
            <a:picLocks noChangeAspect="1" noChangeArrowheads="1"/>
          </p:cNvPicPr>
          <p:nvPr/>
        </p:nvPicPr>
        <p:blipFill>
          <a:blip r:embed="rId4" cstate="print"/>
          <a:srcRect/>
          <a:stretch>
            <a:fillRect/>
          </a:stretch>
        </p:blipFill>
        <p:spPr bwMode="auto">
          <a:xfrm>
            <a:off x="304800" y="3962400"/>
            <a:ext cx="2133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r>
              <a:rPr lang="en-US" dirty="0" smtClean="0"/>
              <a:t>Emulates a child viewing a simple geometric scene and being told a word that describes something about that scene</a:t>
            </a:r>
          </a:p>
          <a:p>
            <a:r>
              <a:rPr lang="en-US" dirty="0" smtClean="0"/>
              <a:t>Has universal structure – visual system</a:t>
            </a:r>
          </a:p>
          <a:p>
            <a:pPr lvl="1"/>
            <a:r>
              <a:rPr lang="en-US" dirty="0" smtClean="0"/>
              <a:t>2 classes of visual features</a:t>
            </a:r>
          </a:p>
          <a:p>
            <a:pPr lvl="2"/>
            <a:r>
              <a:rPr lang="en-US" dirty="0" smtClean="0"/>
              <a:t>Quantitative geometric features (e.g. angles)</a:t>
            </a:r>
          </a:p>
          <a:p>
            <a:pPr lvl="2"/>
            <a:r>
              <a:rPr lang="en-US" dirty="0" smtClean="0"/>
              <a:t>Qualitative topological features (e.g. contact)</a:t>
            </a:r>
          </a:p>
          <a:p>
            <a:pPr lvl="1"/>
            <a:r>
              <a:rPr lang="en-US" dirty="0" smtClean="0"/>
              <a:t>Components</a:t>
            </a:r>
          </a:p>
          <a:p>
            <a:pPr lvl="2"/>
            <a:r>
              <a:rPr lang="en-US" dirty="0" smtClean="0"/>
              <a:t>Center-surround cells, edge-sensitive cells, etc.</a:t>
            </a:r>
          </a:p>
          <a:p>
            <a:r>
              <a:rPr lang="en-US" dirty="0" smtClean="0"/>
              <a:t>Trained with a series of word-image pairs</a:t>
            </a:r>
          </a:p>
          <a:p>
            <a:r>
              <a:rPr lang="en-US" dirty="0" smtClean="0"/>
              <a:t>Standard back-propagation learning</a:t>
            </a:r>
          </a:p>
          <a:p>
            <a:r>
              <a:rPr lang="en-US" dirty="0" smtClean="0"/>
              <a:t>Later extended with motion prepositions (into, through, around)</a:t>
            </a:r>
          </a:p>
        </p:txBody>
      </p:sp>
      <p:sp>
        <p:nvSpPr>
          <p:cNvPr id="3" name="Title 2"/>
          <p:cNvSpPr>
            <a:spLocks noGrp="1"/>
          </p:cNvSpPr>
          <p:nvPr>
            <p:ph type="title"/>
          </p:nvPr>
        </p:nvSpPr>
        <p:spPr/>
        <p:txBody>
          <a:bodyPr/>
          <a:lstStyle/>
          <a:p>
            <a:r>
              <a:rPr lang="en-US" dirty="0" err="1" smtClean="0"/>
              <a:t>Reiger</a:t>
            </a:r>
            <a:r>
              <a:rPr lang="en-US" dirty="0" smtClean="0"/>
              <a:t> (1996)</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4276725" y="89222"/>
            <a:ext cx="1133475" cy="1434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Model</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447800" y="1295400"/>
            <a:ext cx="6117771" cy="522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Children perform and plan actions long before they learn to describe them</a:t>
            </a:r>
          </a:p>
          <a:p>
            <a:r>
              <a:rPr lang="en-US" dirty="0" smtClean="0"/>
              <a:t>Idea of characterizing actions by </a:t>
            </a:r>
            <a:r>
              <a:rPr lang="en-US" u="sng" dirty="0" smtClean="0"/>
              <a:t>parameters</a:t>
            </a:r>
            <a:endParaRPr lang="en-US" dirty="0" smtClean="0"/>
          </a:p>
          <a:p>
            <a:pPr lvl="1"/>
            <a:r>
              <a:rPr lang="en-US" dirty="0" smtClean="0"/>
              <a:t>Motor control has its hierarchy</a:t>
            </a:r>
          </a:p>
          <a:p>
            <a:pPr lvl="2"/>
            <a:r>
              <a:rPr lang="en-US" dirty="0" smtClean="0"/>
              <a:t>Lower level</a:t>
            </a:r>
          </a:p>
          <a:p>
            <a:pPr lvl="3"/>
            <a:r>
              <a:rPr lang="en-US" dirty="0" smtClean="0"/>
              <a:t>Coordination, inhibition</a:t>
            </a:r>
          </a:p>
          <a:p>
            <a:pPr lvl="2"/>
            <a:r>
              <a:rPr lang="en-US" dirty="0" smtClean="0"/>
              <a:t>Higher level</a:t>
            </a:r>
          </a:p>
          <a:p>
            <a:pPr lvl="3"/>
            <a:r>
              <a:rPr lang="en-US" dirty="0" smtClean="0"/>
              <a:t>Desired speed</a:t>
            </a:r>
          </a:p>
          <a:p>
            <a:pPr lvl="1"/>
            <a:r>
              <a:rPr lang="en-US" dirty="0" smtClean="0"/>
              <a:t>We can create abstract neural</a:t>
            </a:r>
          </a:p>
          <a:p>
            <a:pPr lvl="1">
              <a:buNone/>
            </a:pPr>
            <a:r>
              <a:rPr lang="en-US" dirty="0" smtClean="0"/>
              <a:t>	models of motor control</a:t>
            </a:r>
          </a:p>
          <a:p>
            <a:pPr lvl="1">
              <a:buNone/>
            </a:pPr>
            <a:r>
              <a:rPr lang="en-US" dirty="0" smtClean="0"/>
              <a:t>	systems</a:t>
            </a:r>
          </a:p>
          <a:p>
            <a:pPr lvl="2"/>
            <a:r>
              <a:rPr lang="en-US" dirty="0" smtClean="0"/>
              <a:t>executing schemas</a:t>
            </a:r>
            <a:endParaRPr lang="en-US" dirty="0"/>
          </a:p>
        </p:txBody>
      </p:sp>
      <p:sp>
        <p:nvSpPr>
          <p:cNvPr id="3" name="Title 2"/>
          <p:cNvSpPr>
            <a:spLocks noGrp="1"/>
          </p:cNvSpPr>
          <p:nvPr>
            <p:ph type="title"/>
          </p:nvPr>
        </p:nvSpPr>
        <p:spPr/>
        <p:txBody>
          <a:bodyPr/>
          <a:lstStyle/>
          <a:p>
            <a:r>
              <a:rPr lang="en-US" dirty="0" smtClean="0"/>
              <a:t>Action words</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5410200" y="3276600"/>
            <a:ext cx="319087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“Push” and “walk” schemas</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371600" y="1676400"/>
            <a:ext cx="6362700" cy="4382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Child learning of action words</a:t>
            </a:r>
          </a:p>
          <a:p>
            <a:pPr lvl="1"/>
            <a:r>
              <a:rPr lang="en-US" dirty="0" smtClean="0"/>
              <a:t>Performing an action and hearing her parent’s label</a:t>
            </a:r>
          </a:p>
          <a:p>
            <a:r>
              <a:rPr lang="en-US" dirty="0" smtClean="0"/>
              <a:t>Restricted to actions that can be carried out by one hand on a table</a:t>
            </a:r>
            <a:endParaRPr lang="en-US" dirty="0"/>
          </a:p>
        </p:txBody>
      </p:sp>
      <p:sp>
        <p:nvSpPr>
          <p:cNvPr id="3" name="Title 2"/>
          <p:cNvSpPr>
            <a:spLocks noGrp="1"/>
          </p:cNvSpPr>
          <p:nvPr>
            <p:ph type="title"/>
          </p:nvPr>
        </p:nvSpPr>
        <p:spPr/>
        <p:txBody>
          <a:bodyPr/>
          <a:lstStyle/>
          <a:p>
            <a:r>
              <a:rPr lang="en-US" dirty="0" smtClean="0"/>
              <a:t>Bailey (1997)</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6710363" y="3505200"/>
            <a:ext cx="2128837" cy="2559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352800" cy="4525963"/>
          </a:xfrm>
        </p:spPr>
        <p:txBody>
          <a:bodyPr>
            <a:normAutofit lnSpcReduction="10000"/>
          </a:bodyPr>
          <a:lstStyle/>
          <a:p>
            <a:r>
              <a:rPr lang="en-US" dirty="0" smtClean="0"/>
              <a:t>Intermediate set of feature structures</a:t>
            </a:r>
          </a:p>
          <a:p>
            <a:pPr lvl="1"/>
            <a:r>
              <a:rPr lang="en-US" dirty="0" smtClean="0"/>
              <a:t>Parameterization of action</a:t>
            </a:r>
          </a:p>
          <a:p>
            <a:pPr lvl="1"/>
            <a:r>
              <a:rPr lang="en-US" dirty="0" smtClean="0"/>
              <a:t>Chosen to fit the basic X-schemas</a:t>
            </a:r>
          </a:p>
          <a:p>
            <a:r>
              <a:rPr lang="en-US" dirty="0" smtClean="0"/>
              <a:t>Bi-directional arrows</a:t>
            </a:r>
          </a:p>
          <a:p>
            <a:pPr lvl="1"/>
            <a:r>
              <a:rPr lang="en-US" dirty="0" smtClean="0"/>
              <a:t>Labeling pathway</a:t>
            </a:r>
          </a:p>
          <a:p>
            <a:pPr lvl="1"/>
            <a:r>
              <a:rPr lang="en-US" dirty="0" smtClean="0"/>
              <a:t>Command pathway</a:t>
            </a:r>
            <a:endParaRPr lang="en-US" dirty="0"/>
          </a:p>
        </p:txBody>
      </p:sp>
      <p:sp>
        <p:nvSpPr>
          <p:cNvPr id="3" name="Title 2"/>
          <p:cNvSpPr>
            <a:spLocks noGrp="1"/>
          </p:cNvSpPr>
          <p:nvPr>
            <p:ph type="title"/>
          </p:nvPr>
        </p:nvSpPr>
        <p:spPr/>
        <p:txBody>
          <a:bodyPr/>
          <a:lstStyle/>
          <a:p>
            <a:r>
              <a:rPr lang="en-US" dirty="0" smtClean="0"/>
              <a:t>Model</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3912943" y="54882"/>
            <a:ext cx="5002457" cy="61935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4 steps in learning “push”</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0" y="1975510"/>
            <a:ext cx="9144000" cy="40823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858000" cy="4525963"/>
          </a:xfrm>
        </p:spPr>
        <p:txBody>
          <a:bodyPr/>
          <a:lstStyle/>
          <a:p>
            <a:r>
              <a:rPr lang="en-US" dirty="0" smtClean="0"/>
              <a:t>Model how children learn their first rules of grammar and generalize them in more adult-like rules</a:t>
            </a:r>
            <a:endParaRPr lang="en-US" dirty="0"/>
          </a:p>
        </p:txBody>
      </p:sp>
      <p:sp>
        <p:nvSpPr>
          <p:cNvPr id="3" name="Title 2"/>
          <p:cNvSpPr>
            <a:spLocks noGrp="1"/>
          </p:cNvSpPr>
          <p:nvPr>
            <p:ph type="title"/>
          </p:nvPr>
        </p:nvSpPr>
        <p:spPr/>
        <p:txBody>
          <a:bodyPr/>
          <a:lstStyle/>
          <a:p>
            <a:r>
              <a:rPr lang="en-US" dirty="0" smtClean="0"/>
              <a:t>Chang (2006)</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066800" y="2895600"/>
            <a:ext cx="6947676" cy="3109912"/>
          </a:xfrm>
          <a:prstGeom prst="rect">
            <a:avLst/>
          </a:prstGeom>
          <a:noFill/>
          <a:ln w="9525">
            <a:noFill/>
            <a:miter lim="800000"/>
            <a:headEnd/>
            <a:tailEnd/>
          </a:ln>
          <a:effectLst/>
        </p:spPr>
      </p:pic>
      <p:pic>
        <p:nvPicPr>
          <p:cNvPr id="5" name="Picture 7"/>
          <p:cNvPicPr>
            <a:picLocks noChangeAspect="1" noChangeArrowheads="1"/>
          </p:cNvPicPr>
          <p:nvPr/>
        </p:nvPicPr>
        <p:blipFill>
          <a:blip r:embed="rId4" cstate="print"/>
          <a:srcRect/>
          <a:stretch>
            <a:fillRect/>
          </a:stretch>
        </p:blipFill>
        <p:spPr bwMode="auto">
          <a:xfrm>
            <a:off x="7162800" y="153363"/>
            <a:ext cx="1828801" cy="236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Suppose the child knows lexical construction for words “throw” and “ball”</a:t>
            </a:r>
          </a:p>
          <a:p>
            <a:r>
              <a:rPr lang="en-US" dirty="0" smtClean="0"/>
              <a:t>But does not know construction for the phrase “throw ball”</a:t>
            </a:r>
          </a:p>
          <a:p>
            <a:endParaRPr lang="en-US" dirty="0"/>
          </a:p>
        </p:txBody>
      </p:sp>
      <p:sp>
        <p:nvSpPr>
          <p:cNvPr id="3" name="Title 2"/>
          <p:cNvSpPr>
            <a:spLocks noGrp="1"/>
          </p:cNvSpPr>
          <p:nvPr>
            <p:ph type="title"/>
          </p:nvPr>
        </p:nvSpPr>
        <p:spPr/>
        <p:txBody>
          <a:bodyPr/>
          <a:lstStyle/>
          <a:p>
            <a:r>
              <a:rPr lang="en-US" dirty="0" smtClean="0"/>
              <a:t>“You throw the ball”</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1066800" y="3428999"/>
            <a:ext cx="2971800" cy="250952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4648200" y="3352800"/>
            <a:ext cx="3789848"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Context Free Grammar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04800" y="1524000"/>
            <a:ext cx="8407774"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609600" y="1524000"/>
            <a:ext cx="7924800" cy="5134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14800"/>
            <a:ext cx="8229600" cy="1892491"/>
          </a:xfrm>
        </p:spPr>
        <p:txBody>
          <a:bodyPr>
            <a:normAutofit fontScale="92500" lnSpcReduction="10000"/>
          </a:bodyPr>
          <a:lstStyle/>
          <a:p>
            <a:r>
              <a:rPr lang="en-US" dirty="0" smtClean="0"/>
              <a:t>She learned that the second word determines which object fills the thrown role of a throw action</a:t>
            </a:r>
          </a:p>
          <a:p>
            <a:r>
              <a:rPr lang="en-US" dirty="0" smtClean="0"/>
              <a:t>Only later learns generalization of this construction that works for any transitive verb</a:t>
            </a:r>
            <a:endParaRPr lang="en-US" dirty="0"/>
          </a:p>
        </p:txBody>
      </p:sp>
      <p:sp>
        <p:nvSpPr>
          <p:cNvPr id="3" name="Title 2"/>
          <p:cNvSpPr>
            <a:spLocks noGrp="1"/>
          </p:cNvSpPr>
          <p:nvPr>
            <p:ph type="title"/>
          </p:nvPr>
        </p:nvSpPr>
        <p:spPr/>
        <p:txBody>
          <a:bodyPr/>
          <a:lstStyle/>
          <a:p>
            <a:r>
              <a:rPr lang="en-US" dirty="0" smtClean="0"/>
              <a:t>New grammar rule</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685799" y="1600200"/>
            <a:ext cx="3368843" cy="2286000"/>
          </a:xfrm>
          <a:prstGeom prst="rect">
            <a:avLst/>
          </a:prstGeom>
          <a:noFill/>
          <a:ln w="9525">
            <a:noFill/>
            <a:miter lim="800000"/>
            <a:headEnd/>
            <a:tailEnd/>
          </a:ln>
          <a:effectLst/>
        </p:spPr>
      </p:pic>
      <p:sp>
        <p:nvSpPr>
          <p:cNvPr id="5" name="Freeform 4"/>
          <p:cNvSpPr/>
          <p:nvPr/>
        </p:nvSpPr>
        <p:spPr>
          <a:xfrm>
            <a:off x="523875" y="2806700"/>
            <a:ext cx="3038475" cy="460375"/>
          </a:xfrm>
          <a:custGeom>
            <a:avLst/>
            <a:gdLst>
              <a:gd name="connsiteX0" fmla="*/ 2009775 w 3038475"/>
              <a:gd name="connsiteY0" fmla="*/ 12700 h 460375"/>
              <a:gd name="connsiteX1" fmla="*/ 2886075 w 3038475"/>
              <a:gd name="connsiteY1" fmla="*/ 50800 h 460375"/>
              <a:gd name="connsiteX2" fmla="*/ 2924175 w 3038475"/>
              <a:gd name="connsiteY2" fmla="*/ 298450 h 460375"/>
              <a:gd name="connsiteX3" fmla="*/ 2562225 w 3038475"/>
              <a:gd name="connsiteY3" fmla="*/ 412750 h 460375"/>
              <a:gd name="connsiteX4" fmla="*/ 371475 w 3038475"/>
              <a:gd name="connsiteY4" fmla="*/ 412750 h 460375"/>
              <a:gd name="connsiteX5" fmla="*/ 333375 w 3038475"/>
              <a:gd name="connsiteY5" fmla="*/ 127000 h 460375"/>
              <a:gd name="connsiteX6" fmla="*/ 1209675 w 3038475"/>
              <a:gd name="connsiteY6" fmla="*/ 12700 h 460375"/>
              <a:gd name="connsiteX7" fmla="*/ 2085975 w 3038475"/>
              <a:gd name="connsiteY7" fmla="*/ 50800 h 46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8475" h="460375">
                <a:moveTo>
                  <a:pt x="2009775" y="12700"/>
                </a:moveTo>
                <a:cubicBezTo>
                  <a:pt x="2371725" y="7937"/>
                  <a:pt x="2733675" y="3175"/>
                  <a:pt x="2886075" y="50800"/>
                </a:cubicBezTo>
                <a:cubicBezTo>
                  <a:pt x="3038475" y="98425"/>
                  <a:pt x="2978150" y="238125"/>
                  <a:pt x="2924175" y="298450"/>
                </a:cubicBezTo>
                <a:cubicBezTo>
                  <a:pt x="2870200" y="358775"/>
                  <a:pt x="2987675" y="393700"/>
                  <a:pt x="2562225" y="412750"/>
                </a:cubicBezTo>
                <a:cubicBezTo>
                  <a:pt x="2136775" y="431800"/>
                  <a:pt x="742950" y="460375"/>
                  <a:pt x="371475" y="412750"/>
                </a:cubicBezTo>
                <a:cubicBezTo>
                  <a:pt x="0" y="365125"/>
                  <a:pt x="193675" y="193675"/>
                  <a:pt x="333375" y="127000"/>
                </a:cubicBezTo>
                <a:cubicBezTo>
                  <a:pt x="473075" y="60325"/>
                  <a:pt x="917575" y="25400"/>
                  <a:pt x="1209675" y="12700"/>
                </a:cubicBezTo>
                <a:cubicBezTo>
                  <a:pt x="1501775" y="0"/>
                  <a:pt x="1793875" y="25400"/>
                  <a:pt x="2085975" y="50800"/>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Key to understanding grammar acquisition is not the famous </a:t>
            </a:r>
            <a:r>
              <a:rPr lang="en-US" i="1" dirty="0" smtClean="0"/>
              <a:t>poverty of stimulus</a:t>
            </a:r>
            <a:r>
              <a:rPr lang="en-US" dirty="0" smtClean="0"/>
              <a:t> but rather the </a:t>
            </a:r>
            <a:r>
              <a:rPr lang="en-US" i="1" dirty="0" smtClean="0"/>
              <a:t>richness of the substrate</a:t>
            </a:r>
          </a:p>
          <a:p>
            <a:pPr lvl="1"/>
            <a:r>
              <a:rPr lang="en-US" dirty="0" smtClean="0"/>
              <a:t>Child already has rich base of conceptual and embodied experience</a:t>
            </a:r>
          </a:p>
          <a:p>
            <a:r>
              <a:rPr lang="en-US" dirty="0" smtClean="0"/>
              <a:t>The reason why understanding is ahead of production</a:t>
            </a:r>
          </a:p>
          <a:p>
            <a:pPr lvl="1"/>
            <a:r>
              <a:rPr lang="en-US" dirty="0" smtClean="0"/>
              <a:t>Child can understand complex sentences by matching constructions to only parts of the utterance</a:t>
            </a:r>
          </a:p>
          <a:p>
            <a:pPr lvl="1"/>
            <a:r>
              <a:rPr lang="en-US" dirty="0" smtClean="0"/>
              <a:t>Constructions are the same in both</a:t>
            </a:r>
            <a:endParaRPr lang="en-US" dirty="0"/>
          </a:p>
        </p:txBody>
      </p:sp>
      <p:sp>
        <p:nvSpPr>
          <p:cNvPr id="3" name="Title 2"/>
          <p:cNvSpPr>
            <a:spLocks noGrp="1"/>
          </p:cNvSpPr>
          <p:nvPr>
            <p:ph type="title"/>
          </p:nvPr>
        </p:nvSpPr>
        <p:spPr/>
        <p:txBody>
          <a:bodyPr/>
          <a:lstStyle/>
          <a:p>
            <a:r>
              <a:rPr lang="en-US" dirty="0" smtClean="0"/>
              <a:t>Grammar learning</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Decay of unused knowledge</a:t>
            </a:r>
          </a:p>
          <a:p>
            <a:pPr lvl="1"/>
            <a:r>
              <a:rPr lang="en-US" dirty="0" smtClean="0"/>
              <a:t>People always choose the set of constructions that best fits an input</a:t>
            </a:r>
          </a:p>
          <a:p>
            <a:pPr lvl="1"/>
            <a:r>
              <a:rPr lang="en-US" dirty="0" smtClean="0"/>
              <a:t>If you keep track of best matches and</a:t>
            </a:r>
          </a:p>
          <a:p>
            <a:pPr lvl="2"/>
            <a:r>
              <a:rPr lang="en-US" dirty="0" smtClean="0"/>
              <a:t>Increase the potential value of successful constructions</a:t>
            </a:r>
          </a:p>
          <a:p>
            <a:pPr lvl="2"/>
            <a:r>
              <a:rPr lang="en-US" dirty="0" smtClean="0"/>
              <a:t>Decrease probability of trying not-useful constructions</a:t>
            </a:r>
          </a:p>
          <a:p>
            <a:pPr lvl="1"/>
            <a:r>
              <a:rPr lang="en-US" dirty="0" smtClean="0"/>
              <a:t>There would always be a better choice</a:t>
            </a:r>
          </a:p>
          <a:p>
            <a:r>
              <a:rPr lang="en-US" dirty="0" smtClean="0"/>
              <a:t>Best-match</a:t>
            </a:r>
          </a:p>
          <a:p>
            <a:pPr lvl="1"/>
            <a:r>
              <a:rPr lang="en-US" dirty="0" smtClean="0"/>
              <a:t>Given a sentence S and a grammar G, the best analysis is the one that maximizes the probability of sentence S being generated by grammar G</a:t>
            </a:r>
            <a:endParaRPr lang="en-US" dirty="0"/>
          </a:p>
        </p:txBody>
      </p:sp>
      <p:sp>
        <p:nvSpPr>
          <p:cNvPr id="3" name="Title 2"/>
          <p:cNvSpPr>
            <a:spLocks noGrp="1"/>
          </p:cNvSpPr>
          <p:nvPr>
            <p:ph type="title"/>
          </p:nvPr>
        </p:nvSpPr>
        <p:spPr/>
        <p:txBody>
          <a:bodyPr/>
          <a:lstStyle/>
          <a:p>
            <a:r>
              <a:rPr lang="en-US" dirty="0" smtClean="0"/>
              <a:t>No need for negative evidence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Lifting </a:t>
            </a:r>
            <a:r>
              <a:rPr lang="en-US" dirty="0" smtClean="0"/>
              <a:t>(learning </a:t>
            </a:r>
            <a:r>
              <a:rPr lang="en-US" dirty="0" err="1" smtClean="0"/>
              <a:t>superordinate</a:t>
            </a:r>
            <a:r>
              <a:rPr lang="en-US" dirty="0" smtClean="0"/>
              <a:t> categories)</a:t>
            </a:r>
          </a:p>
          <a:p>
            <a:pPr lvl="1"/>
            <a:r>
              <a:rPr lang="en-US" dirty="0" smtClean="0"/>
              <a:t>Taking a collection of relations of similar form and replacing the common element with a parameter</a:t>
            </a:r>
          </a:p>
          <a:p>
            <a:pPr lvl="2"/>
            <a:r>
              <a:rPr lang="en-US" dirty="0" smtClean="0"/>
              <a:t>After learning that cows, dogs, horses and pigs all move and eat and make noises, a good learning system will postulate a category (animal) and just remember what goes in the category and what relations to apply to members</a:t>
            </a:r>
          </a:p>
          <a:p>
            <a:r>
              <a:rPr lang="en-US" dirty="0" smtClean="0"/>
              <a:t>Occurs also in grammar learning</a:t>
            </a:r>
          </a:p>
          <a:p>
            <a:pPr lvl="1"/>
            <a:r>
              <a:rPr lang="en-US" dirty="0" smtClean="0"/>
              <a:t>Very early child generalizes e.g. throw-ball to other small objects</a:t>
            </a:r>
            <a:endParaRPr lang="en-US" dirty="0"/>
          </a:p>
        </p:txBody>
      </p:sp>
      <p:sp>
        <p:nvSpPr>
          <p:cNvPr id="3" name="Title 2"/>
          <p:cNvSpPr>
            <a:spLocks noGrp="1"/>
          </p:cNvSpPr>
          <p:nvPr>
            <p:ph type="title"/>
          </p:nvPr>
        </p:nvSpPr>
        <p:spPr/>
        <p:txBody>
          <a:bodyPr/>
          <a:lstStyle/>
          <a:p>
            <a:r>
              <a:rPr lang="en-US" dirty="0" err="1" smtClean="0"/>
              <a:t>Generalisation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Analysis of simple sentence by CFG</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990600" y="1524000"/>
            <a:ext cx="6858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 -&gt; VP NP</a:t>
            </a:r>
          </a:p>
          <a:p>
            <a:pPr lvl="1"/>
            <a:r>
              <a:rPr lang="en-US" dirty="0" err="1" smtClean="0"/>
              <a:t>VP.person</a:t>
            </a:r>
            <a:r>
              <a:rPr lang="en-US" dirty="0" smtClean="0"/>
              <a:t> &lt;-&gt; </a:t>
            </a:r>
            <a:r>
              <a:rPr lang="en-US" dirty="0" err="1" smtClean="0"/>
              <a:t>NP.person</a:t>
            </a:r>
            <a:endParaRPr lang="en-US" dirty="0" smtClean="0"/>
          </a:p>
          <a:p>
            <a:pPr lvl="1"/>
            <a:r>
              <a:rPr lang="en-US" dirty="0" err="1" smtClean="0"/>
              <a:t>VP.gender</a:t>
            </a:r>
            <a:r>
              <a:rPr lang="en-US" dirty="0" smtClean="0"/>
              <a:t> &lt;-&gt; </a:t>
            </a:r>
            <a:r>
              <a:rPr lang="en-US" dirty="0" err="1" smtClean="0"/>
              <a:t>NP.gender</a:t>
            </a:r>
            <a:endParaRPr lang="en-US" dirty="0" smtClean="0"/>
          </a:p>
          <a:p>
            <a:pPr lvl="1"/>
            <a:r>
              <a:rPr lang="en-US" dirty="0" err="1" smtClean="0"/>
              <a:t>VP.number</a:t>
            </a:r>
            <a:r>
              <a:rPr lang="en-US" dirty="0" smtClean="0"/>
              <a:t> &lt;-&gt; </a:t>
            </a:r>
            <a:r>
              <a:rPr lang="en-US" dirty="0" err="1" smtClean="0"/>
              <a:t>NP.number</a:t>
            </a:r>
            <a:endParaRPr lang="en-US" dirty="0"/>
          </a:p>
        </p:txBody>
      </p:sp>
      <p:sp>
        <p:nvSpPr>
          <p:cNvPr id="3" name="Title 2"/>
          <p:cNvSpPr>
            <a:spLocks noGrp="1"/>
          </p:cNvSpPr>
          <p:nvPr>
            <p:ph type="title"/>
          </p:nvPr>
        </p:nvSpPr>
        <p:spPr/>
        <p:txBody>
          <a:bodyPr/>
          <a:lstStyle/>
          <a:p>
            <a:r>
              <a:rPr lang="en-US" dirty="0" smtClean="0"/>
              <a:t>Solution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Context</a:t>
            </a:r>
          </a:p>
          <a:p>
            <a:pPr lvl="1"/>
            <a:r>
              <a:rPr lang="en-US" dirty="0" smtClean="0"/>
              <a:t>The meaning of </a:t>
            </a:r>
            <a:r>
              <a:rPr lang="en-US" dirty="0" err="1" smtClean="0"/>
              <a:t>indexicals</a:t>
            </a:r>
            <a:endParaRPr lang="en-US" dirty="0" smtClean="0"/>
          </a:p>
          <a:p>
            <a:pPr lvl="2"/>
            <a:r>
              <a:rPr lang="en-US" dirty="0" smtClean="0"/>
              <a:t>“here”, “now”</a:t>
            </a:r>
          </a:p>
          <a:p>
            <a:pPr lvl="1"/>
            <a:r>
              <a:rPr lang="en-US" dirty="0" smtClean="0"/>
              <a:t>Referents of expressions</a:t>
            </a:r>
          </a:p>
          <a:p>
            <a:pPr lvl="2"/>
            <a:r>
              <a:rPr lang="en-US" dirty="0" smtClean="0"/>
              <a:t>“they”, “that question”</a:t>
            </a:r>
          </a:p>
          <a:p>
            <a:pPr lvl="1"/>
            <a:r>
              <a:rPr lang="en-US" dirty="0" smtClean="0"/>
              <a:t>Ambiguous sentences</a:t>
            </a:r>
          </a:p>
          <a:p>
            <a:pPr lvl="2"/>
            <a:r>
              <a:rPr lang="en-US" dirty="0" smtClean="0"/>
              <a:t>“Harry waked into the </a:t>
            </a:r>
            <a:r>
              <a:rPr lang="en-US" dirty="0" err="1" smtClean="0"/>
              <a:t>caf</a:t>
            </a:r>
            <a:r>
              <a:rPr lang="sk-SK" dirty="0" smtClean="0"/>
              <a:t>é</a:t>
            </a:r>
            <a:r>
              <a:rPr lang="en-US" dirty="0" smtClean="0"/>
              <a:t> with the singer”</a:t>
            </a:r>
          </a:p>
          <a:p>
            <a:pPr lvl="1"/>
            <a:r>
              <a:rPr lang="en-US" dirty="0" smtClean="0"/>
              <a:t>Metaphors</a:t>
            </a:r>
          </a:p>
          <a:p>
            <a:pPr lvl="1"/>
            <a:r>
              <a:rPr lang="en-US" dirty="0" smtClean="0"/>
              <a:t>Intonation (e.g. stress, irony,…)</a:t>
            </a:r>
          </a:p>
          <a:p>
            <a:pPr lvl="2"/>
            <a:r>
              <a:rPr lang="en-US" dirty="0" smtClean="0"/>
              <a:t>“HARRY walked into the café.”</a:t>
            </a:r>
          </a:p>
          <a:p>
            <a:pPr lvl="2"/>
            <a:r>
              <a:rPr lang="en-US" dirty="0" smtClean="0"/>
              <a:t>“Harry WALKED into the café.”</a:t>
            </a:r>
          </a:p>
          <a:p>
            <a:pPr lvl="1"/>
            <a:r>
              <a:rPr lang="en-US" dirty="0" smtClean="0"/>
              <a:t>Gestures</a:t>
            </a:r>
            <a:endParaRPr lang="en-US" dirty="0"/>
          </a:p>
        </p:txBody>
      </p:sp>
      <p:sp>
        <p:nvSpPr>
          <p:cNvPr id="3" name="Title 2"/>
          <p:cNvSpPr>
            <a:spLocks noGrp="1"/>
          </p:cNvSpPr>
          <p:nvPr>
            <p:ph type="title"/>
          </p:nvPr>
        </p:nvSpPr>
        <p:spPr/>
        <p:txBody>
          <a:bodyPr/>
          <a:lstStyle/>
          <a:p>
            <a:r>
              <a:rPr lang="en-US" dirty="0" smtClean="0"/>
              <a:t>What CFG cannot cover?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Language understanding</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371600" y="1524000"/>
            <a:ext cx="6239757"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3423</TotalTime>
  <Words>3430</Words>
  <Application>Microsoft Office PowerPoint</Application>
  <PresentationFormat>On-screen Show (4:3)</PresentationFormat>
  <Paragraphs>512</Paragraphs>
  <Slides>54</Slides>
  <Notes>36</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Concourse</vt:lpstr>
      <vt:lpstr>Embodied construction grammar</vt:lpstr>
      <vt:lpstr>NTL</vt:lpstr>
      <vt:lpstr>Language</vt:lpstr>
      <vt:lpstr>3 mechanisms for conveying a semantic relation</vt:lpstr>
      <vt:lpstr>Context Free Grammar</vt:lpstr>
      <vt:lpstr>Analysis of simple sentence by CFG</vt:lpstr>
      <vt:lpstr>Solution</vt:lpstr>
      <vt:lpstr>What CFG cannot cover?</vt:lpstr>
      <vt:lpstr>Language understanding</vt:lpstr>
      <vt:lpstr>Traditional theory</vt:lpstr>
      <vt:lpstr>NTL – alternative theory</vt:lpstr>
      <vt:lpstr>Goal of NTL’s embodied grammar</vt:lpstr>
      <vt:lpstr>Embodied construction grammar</vt:lpstr>
      <vt:lpstr>Simulation-based language understanding</vt:lpstr>
      <vt:lpstr>Example</vt:lpstr>
      <vt:lpstr>Spatial Prepositional Phrases</vt:lpstr>
      <vt:lpstr>SemSpec for “Harry strolled into Berkley”</vt:lpstr>
      <vt:lpstr>“Harry”</vt:lpstr>
      <vt:lpstr>SemSpec for “Harry strolled into Berkeley”</vt:lpstr>
      <vt:lpstr>“Strolled”</vt:lpstr>
      <vt:lpstr>WalkX schema</vt:lpstr>
      <vt:lpstr>SemSpec for “Harry strolled into Berkeley”</vt:lpstr>
      <vt:lpstr>“Strolled”</vt:lpstr>
      <vt:lpstr>SemSpec for “Harry strolled into Berkley”</vt:lpstr>
      <vt:lpstr>Self-directed motion</vt:lpstr>
      <vt:lpstr>SemSpec for “Harry strolled into Berkley”</vt:lpstr>
      <vt:lpstr>What is the difference between  ECG and other formal notations of gramar rules?</vt:lpstr>
      <vt:lpstr>“She sneezed the tissue off the table”</vt:lpstr>
      <vt:lpstr>“She opened and drank an expensive large beer”</vt:lpstr>
      <vt:lpstr>4 basic formal structures to formalize cognitive linguistics</vt:lpstr>
      <vt:lpstr>Use of ECG</vt:lpstr>
      <vt:lpstr>Use of ECG</vt:lpstr>
      <vt:lpstr>Learning constructions</vt:lpstr>
      <vt:lpstr>First words</vt:lpstr>
      <vt:lpstr>Understanding prepositions</vt:lpstr>
      <vt:lpstr>English</vt:lpstr>
      <vt:lpstr>Dutch</vt:lpstr>
      <vt:lpstr>Chinese</vt:lpstr>
      <vt:lpstr>“Into” binds inside to a goal</vt:lpstr>
      <vt:lpstr>Levels of description</vt:lpstr>
      <vt:lpstr>Reiger (1996)</vt:lpstr>
      <vt:lpstr>Model</vt:lpstr>
      <vt:lpstr>Action words</vt:lpstr>
      <vt:lpstr>“Push” and “walk” schemas</vt:lpstr>
      <vt:lpstr>Bailey (1997)</vt:lpstr>
      <vt:lpstr>Model</vt:lpstr>
      <vt:lpstr>4 steps in learning “push”</vt:lpstr>
      <vt:lpstr>Chang (2006)</vt:lpstr>
      <vt:lpstr>“You throw the ball”</vt:lpstr>
      <vt:lpstr>Slide 50</vt:lpstr>
      <vt:lpstr>New grammar rule</vt:lpstr>
      <vt:lpstr>Grammar learning</vt:lpstr>
      <vt:lpstr>No need for negative evidence</vt:lpstr>
      <vt:lpstr>Generalisation</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Semiotics and Enactment</dc:title>
  <dc:creator>Dana Retová</dc:creator>
  <cp:lastModifiedBy>Dana Retová</cp:lastModifiedBy>
  <cp:revision>216</cp:revision>
  <dcterms:created xsi:type="dcterms:W3CDTF">2009-09-28T14:56:45Z</dcterms:created>
  <dcterms:modified xsi:type="dcterms:W3CDTF">2010-11-18T14:44:25Z</dcterms:modified>
</cp:coreProperties>
</file>