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8"/>
  </p:notesMasterIdLst>
  <p:sldIdLst>
    <p:sldId id="256" r:id="rId2"/>
    <p:sldId id="257" r:id="rId3"/>
    <p:sldId id="258" r:id="rId4"/>
    <p:sldId id="259" r:id="rId5"/>
    <p:sldId id="260" r:id="rId6"/>
    <p:sldId id="261" r:id="rId7"/>
    <p:sldId id="263" r:id="rId8"/>
    <p:sldId id="262" r:id="rId9"/>
    <p:sldId id="281" r:id="rId10"/>
    <p:sldId id="266" r:id="rId11"/>
    <p:sldId id="264" r:id="rId12"/>
    <p:sldId id="265" r:id="rId13"/>
    <p:sldId id="267" r:id="rId14"/>
    <p:sldId id="268" r:id="rId15"/>
    <p:sldId id="269" r:id="rId16"/>
    <p:sldId id="270" r:id="rId17"/>
    <p:sldId id="271" r:id="rId18"/>
    <p:sldId id="273" r:id="rId19"/>
    <p:sldId id="277" r:id="rId20"/>
    <p:sldId id="272" r:id="rId21"/>
    <p:sldId id="274" r:id="rId22"/>
    <p:sldId id="275" r:id="rId23"/>
    <p:sldId id="276" r:id="rId24"/>
    <p:sldId id="278" r:id="rId25"/>
    <p:sldId id="279" r:id="rId26"/>
    <p:sldId id="280"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902" autoAdjust="0"/>
  </p:normalViewPr>
  <p:slideViewPr>
    <p:cSldViewPr>
      <p:cViewPr varScale="1">
        <p:scale>
          <a:sx n="29" d="100"/>
          <a:sy n="29" d="100"/>
        </p:scale>
        <p:origin x="-168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B4D36E42-E692-4666-B975-1E38287C4D21}" type="datetimeFigureOut">
              <a:rPr lang="en-US"/>
              <a:pPr>
                <a:defRPr/>
              </a:pPr>
              <a:t>11/10/2010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03CAF73-F150-42B0-8262-842229E68C2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Standard view: Semantic memory =</a:t>
            </a:r>
            <a:r>
              <a:rPr lang="en-US" baseline="0" dirty="0" smtClean="0"/>
              <a:t> some </a:t>
            </a:r>
            <a:r>
              <a:rPr lang="en-US" baseline="0" dirty="0" err="1" smtClean="0"/>
              <a:t>amodal</a:t>
            </a:r>
            <a:r>
              <a:rPr lang="en-US" baseline="0" dirty="0" smtClean="0"/>
              <a:t> propositions</a:t>
            </a:r>
            <a:endParaRPr lang="sk-SK" dirty="0"/>
          </a:p>
        </p:txBody>
      </p:sp>
      <p:sp>
        <p:nvSpPr>
          <p:cNvPr id="4" name="Slide Number Placeholder 3"/>
          <p:cNvSpPr>
            <a:spLocks noGrp="1"/>
          </p:cNvSpPr>
          <p:nvPr>
            <p:ph type="sldNum" sz="quarter" idx="10"/>
          </p:nvPr>
        </p:nvSpPr>
        <p:spPr/>
        <p:txBody>
          <a:bodyPr/>
          <a:lstStyle/>
          <a:p>
            <a:pPr>
              <a:defRPr/>
            </a:pPr>
            <a:fld id="{703CAF73-F150-42B0-8262-842229E68C22}" type="slidenum">
              <a:rPr lang="en-US" smtClean="0"/>
              <a:pPr>
                <a:defRPr/>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Evidence for…</a:t>
            </a:r>
            <a:endParaRPr lang="en-US" dirty="0"/>
          </a:p>
        </p:txBody>
      </p:sp>
      <p:sp>
        <p:nvSpPr>
          <p:cNvPr id="4" name="Slide Number Placeholder 3"/>
          <p:cNvSpPr>
            <a:spLocks noGrp="1"/>
          </p:cNvSpPr>
          <p:nvPr>
            <p:ph type="sldNum" sz="quarter" idx="10"/>
          </p:nvPr>
        </p:nvSpPr>
        <p:spPr/>
        <p:txBody>
          <a:bodyPr/>
          <a:lstStyle/>
          <a:p>
            <a:pPr>
              <a:defRPr/>
            </a:pPr>
            <a:fld id="{703CAF73-F150-42B0-8262-842229E68C22}" type="slidenum">
              <a:rPr lang="en-US" smtClean="0"/>
              <a:pPr>
                <a:defRPr/>
              </a:pPr>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raki</a:t>
            </a:r>
            <a:endParaRPr lang="sk-SK" dirty="0"/>
          </a:p>
        </p:txBody>
      </p:sp>
      <p:sp>
        <p:nvSpPr>
          <p:cNvPr id="4" name="Slide Number Placeholder 3"/>
          <p:cNvSpPr>
            <a:spLocks noGrp="1"/>
          </p:cNvSpPr>
          <p:nvPr>
            <p:ph type="sldNum" sz="quarter" idx="10"/>
          </p:nvPr>
        </p:nvSpPr>
        <p:spPr/>
        <p:txBody>
          <a:bodyPr/>
          <a:lstStyle/>
          <a:p>
            <a:pPr>
              <a:defRPr/>
            </a:pPr>
            <a:fld id="{703CAF73-F150-42B0-8262-842229E68C22}" type="slidenum">
              <a:rPr lang="en-US" smtClean="0"/>
              <a:pPr>
                <a:defRPr/>
              </a:pPr>
              <a:t>20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Subjects maintained irrelevant information in working memory</a:t>
            </a:r>
            <a:r>
              <a:rPr lang="en-US" baseline="0" dirty="0" smtClean="0"/>
              <a:t> while processing sentences about scenes. Drawing predictive spatial inferences about the described scenes was worse than working memory contained interfering visual information than when it contained non-interfering verbal information suggesting that readers represented the texts with simulations.</a:t>
            </a:r>
          </a:p>
          <a:p>
            <a:endParaRPr lang="en-US" baseline="0" dirty="0" smtClean="0"/>
          </a:p>
          <a:p>
            <a:endParaRPr lang="sk-SK" dirty="0"/>
          </a:p>
        </p:txBody>
      </p:sp>
      <p:sp>
        <p:nvSpPr>
          <p:cNvPr id="4" name="Slide Number Placeholder 3"/>
          <p:cNvSpPr>
            <a:spLocks noGrp="1"/>
          </p:cNvSpPr>
          <p:nvPr>
            <p:ph type="sldNum" sz="quarter" idx="10"/>
          </p:nvPr>
        </p:nvSpPr>
        <p:spPr/>
        <p:txBody>
          <a:bodyPr/>
          <a:lstStyle/>
          <a:p>
            <a:pPr>
              <a:defRPr/>
            </a:pPr>
            <a:fld id="{703CAF73-F150-42B0-8262-842229E68C22}" type="slidenum">
              <a:rPr lang="en-US" smtClean="0"/>
              <a:pPr>
                <a:defRPr/>
              </a:pPr>
              <a:t>21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96351A-6230-449A-823B-AD456FB4B522}" type="slidenum">
              <a:rPr lang="en-US" smtClean="0"/>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Cognitive</a:t>
            </a:r>
            <a:r>
              <a:rPr lang="en-US" baseline="0" dirty="0" smtClean="0"/>
              <a:t> linguistics: </a:t>
            </a:r>
            <a:r>
              <a:rPr lang="en-US" dirty="0" smtClean="0"/>
              <a:t>Grounded in components of experience</a:t>
            </a:r>
          </a:p>
          <a:p>
            <a:pPr lvl="2">
              <a:buFontTx/>
              <a:buChar char="-"/>
            </a:pPr>
            <a:r>
              <a:rPr lang="en-US" dirty="0" smtClean="0"/>
              <a:t>Paths, spatial relations, processes, and forces</a:t>
            </a:r>
          </a:p>
          <a:p>
            <a:pPr lvl="2">
              <a:buFontTx/>
              <a:buChar char="-"/>
            </a:pPr>
            <a:endParaRPr lang="en-US"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smtClean="0"/>
              <a:t>Cognition</a:t>
            </a:r>
            <a:r>
              <a:rPr lang="en-US" sz="1200" baseline="0" dirty="0" smtClean="0"/>
              <a:t> as dynamic system:</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smtClean="0"/>
              <a:t>Multiple systems implement perception, action and cognition. </a:t>
            </a:r>
            <a:endParaRPr lang="sk-SK" sz="1200" dirty="0" smtClean="0"/>
          </a:p>
          <a:p>
            <a:pPr lvl="0">
              <a:buFontTx/>
              <a:buNone/>
            </a:pPr>
            <a:r>
              <a:rPr lang="en-US" dirty="0" smtClean="0"/>
              <a:t>-</a:t>
            </a:r>
            <a:r>
              <a:rPr lang="en-US" baseline="0" dirty="0" smtClean="0"/>
              <a:t> Each system is capable of residing in one of infinitely many continuous states. Over learning, states of these systems become coupled to reflect patterns of interaction with each other and with the environment effective in achieving goals.</a:t>
            </a:r>
            <a:endParaRPr lang="en-US" dirty="0" smtClean="0"/>
          </a:p>
          <a:p>
            <a:pPr lvl="0"/>
            <a:endParaRPr lang="en-US" dirty="0" smtClean="0"/>
          </a:p>
          <a:p>
            <a:pPr lvl="0"/>
            <a:endParaRPr lang="en-US" dirty="0" smtClean="0"/>
          </a:p>
          <a:p>
            <a:endParaRPr lang="sk-SK" dirty="0"/>
          </a:p>
        </p:txBody>
      </p:sp>
      <p:sp>
        <p:nvSpPr>
          <p:cNvPr id="4" name="Slide Number Placeholder 3"/>
          <p:cNvSpPr>
            <a:spLocks noGrp="1"/>
          </p:cNvSpPr>
          <p:nvPr>
            <p:ph type="sldNum" sz="quarter" idx="10"/>
          </p:nvPr>
        </p:nvSpPr>
        <p:spPr/>
        <p:txBody>
          <a:bodyPr/>
          <a:lstStyle/>
          <a:p>
            <a:pPr>
              <a:defRPr/>
            </a:pPr>
            <a:fld id="{703CAF73-F150-42B0-8262-842229E68C22}" type="slidenum">
              <a:rPr lang="en-US" smtClean="0"/>
              <a:pPr>
                <a:defRPr/>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Importance of symbolic operations for interpreting experience</a:t>
            </a:r>
          </a:p>
          <a:p>
            <a:pPr lvl="0"/>
            <a:r>
              <a:rPr lang="en-US" dirty="0" smtClean="0"/>
              <a:t>Grounded theories can implement symbolic functions naturally</a:t>
            </a:r>
          </a:p>
          <a:p>
            <a:endParaRPr lang="en-US" dirty="0" smtClean="0"/>
          </a:p>
          <a:p>
            <a:r>
              <a:rPr lang="en-US" dirty="0" smtClean="0"/>
              <a:t>High-level perception – association</a:t>
            </a:r>
            <a:r>
              <a:rPr lang="en-US" baseline="0" dirty="0" smtClean="0"/>
              <a:t> areas in a modality capture representation and later trigger simulations that produce perceptual completion (one modality triggers activity in other modality to get rich representation)</a:t>
            </a:r>
          </a:p>
          <a:p>
            <a:r>
              <a:rPr lang="en-US" baseline="0" dirty="0" smtClean="0"/>
              <a:t>Working memory – uses frontal mechanisms to keep a modal representation active temporarily</a:t>
            </a:r>
          </a:p>
          <a:p>
            <a:r>
              <a:rPr lang="en-US" baseline="0" dirty="0" smtClean="0"/>
              <a:t>Long-term memory – simulates episodic events (control via medial temporal systems &amp; frontal areas)</a:t>
            </a:r>
          </a:p>
          <a:p>
            <a:r>
              <a:rPr lang="en-US" baseline="0" dirty="0" smtClean="0"/>
              <a:t>Conceptual knowledge – simulates knowledge (control via association areas in the temporal, parietal and frontal lobes</a:t>
            </a:r>
            <a:r>
              <a:rPr lang="en-US" baseline="0" dirty="0" smtClean="0"/>
              <a:t>)</a:t>
            </a:r>
          </a:p>
          <a:p>
            <a:endParaRPr lang="en-US" baseline="0" dirty="0" smtClean="0"/>
          </a:p>
          <a:p>
            <a:r>
              <a:rPr lang="en-US" baseline="0" dirty="0" smtClean="0"/>
              <a:t>Convergence zone – ensemble of neurons within which many </a:t>
            </a:r>
            <a:r>
              <a:rPr lang="en-US" baseline="0" dirty="0" err="1" smtClean="0"/>
              <a:t>feedforward</a:t>
            </a:r>
            <a:r>
              <a:rPr lang="en-US" baseline="0" dirty="0" smtClean="0"/>
              <a:t>/feedback loops make contact.</a:t>
            </a:r>
          </a:p>
          <a:p>
            <a:r>
              <a:rPr lang="en-US" baseline="0" dirty="0" smtClean="0"/>
              <a:t>It 1) receives forward projections from cortical regions located in the connectional level immediately below</a:t>
            </a:r>
          </a:p>
          <a:p>
            <a:r>
              <a:rPr lang="en-US" baseline="0" dirty="0" smtClean="0"/>
              <a:t>2) Sends reciprocal backward projections to the originating cortices</a:t>
            </a:r>
          </a:p>
          <a:p>
            <a:r>
              <a:rPr lang="en-US" baseline="0" dirty="0" smtClean="0"/>
              <a:t>3) Sends forward projections to cortical regions in the next connectional level; and</a:t>
            </a:r>
          </a:p>
          <a:p>
            <a:r>
              <a:rPr lang="en-US" baseline="0" dirty="0" smtClean="0"/>
              <a:t>4) Receives projections from </a:t>
            </a:r>
            <a:r>
              <a:rPr lang="en-US" baseline="0" dirty="0" err="1" smtClean="0"/>
              <a:t>heterarchically</a:t>
            </a:r>
            <a:r>
              <a:rPr lang="en-US" baseline="0" dirty="0" smtClean="0"/>
              <a:t> placed cortices and from </a:t>
            </a:r>
            <a:r>
              <a:rPr lang="en-US" baseline="0" dirty="0" err="1" smtClean="0"/>
              <a:t>subcortical</a:t>
            </a:r>
            <a:r>
              <a:rPr lang="en-US" baseline="0" dirty="0" smtClean="0"/>
              <a:t> nuclei in thalamus, basal forebrain, and brainstem.</a:t>
            </a:r>
            <a:endParaRPr lang="en-US" baseline="0" dirty="0" smtClean="0"/>
          </a:p>
          <a:p>
            <a:endParaRPr lang="en-US" dirty="0" smtClean="0"/>
          </a:p>
          <a:p>
            <a:r>
              <a:rPr lang="en-US" dirty="0" smtClean="0"/>
              <a:t>The level at which knowledge</a:t>
            </a:r>
            <a:r>
              <a:rPr lang="en-US" baseline="0" dirty="0" smtClean="0"/>
              <a:t> is retrieved depends on the scope of multiregional activation (level of convergence zone activated):</a:t>
            </a:r>
          </a:p>
          <a:p>
            <a:r>
              <a:rPr lang="en-US" baseline="0" dirty="0" smtClean="0"/>
              <a:t>Low-level convergence zones are bind signals relative to entity categories (shape, color, texture), higher-level convergence zones bind signals relative to more complex combinations</a:t>
            </a:r>
          </a:p>
          <a:p>
            <a:endParaRPr lang="en-US" baseline="0" dirty="0" smtClean="0"/>
          </a:p>
          <a:p>
            <a:r>
              <a:rPr lang="en-US" baseline="0" dirty="0" smtClean="0"/>
              <a:t>Each convergence zone handles a category of objects (faces, animals, trees,…). A convergence zone does not store permanent memories of words and concepts but helps reconstructing them. Convergence zones are “indexes” that draw information from other areas of the brain.</a:t>
            </a:r>
            <a:endParaRPr lang="en-US" dirty="0" smtClean="0"/>
          </a:p>
          <a:p>
            <a:endParaRPr lang="sk-SK" dirty="0"/>
          </a:p>
        </p:txBody>
      </p:sp>
      <p:sp>
        <p:nvSpPr>
          <p:cNvPr id="4" name="Slide Number Placeholder 3"/>
          <p:cNvSpPr>
            <a:spLocks noGrp="1"/>
          </p:cNvSpPr>
          <p:nvPr>
            <p:ph type="sldNum" sz="quarter" idx="10"/>
          </p:nvPr>
        </p:nvSpPr>
        <p:spPr/>
        <p:txBody>
          <a:bodyPr/>
          <a:lstStyle/>
          <a:p>
            <a:pPr>
              <a:defRPr/>
            </a:pPr>
            <a:fld id="{703CAF73-F150-42B0-8262-842229E68C22}" type="slidenum">
              <a:rPr lang="en-US" smtClean="0"/>
              <a:pPr>
                <a:defRPr/>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Goldstone</a:t>
            </a:r>
            <a:r>
              <a:rPr lang="en-US" baseline="0" dirty="0" smtClean="0"/>
              <a:t> 1995: After learning association when a colored shape was flashed and subject had to reproduce its color, they distorted the color towards the prototypical color associated with the shape seen earlier.</a:t>
            </a:r>
          </a:p>
          <a:p>
            <a:r>
              <a:rPr lang="en-US" baseline="0" dirty="0" smtClean="0"/>
              <a:t>Perceiving the </a:t>
            </a:r>
            <a:r>
              <a:rPr lang="en-US" baseline="0" dirty="0" err="1" smtClean="0"/>
              <a:t>objects’s</a:t>
            </a:r>
            <a:r>
              <a:rPr lang="en-US" baseline="0" dirty="0" smtClean="0"/>
              <a:t> shape activated a simulation of its prototypical color, which then distorted perception of the current color.</a:t>
            </a:r>
          </a:p>
          <a:p>
            <a:endParaRPr lang="en-US" baseline="0" dirty="0" smtClean="0"/>
          </a:p>
          <a:p>
            <a:r>
              <a:rPr lang="en-US" baseline="0" dirty="0" smtClean="0"/>
              <a:t>Martin </a:t>
            </a:r>
            <a:r>
              <a:rPr lang="en-US" baseline="0" dirty="0" err="1" smtClean="0"/>
              <a:t>Rakovsky</a:t>
            </a:r>
            <a:r>
              <a:rPr lang="en-US" baseline="0" dirty="0" smtClean="0"/>
              <a:t>: simulated “colored’ situation!!!!</a:t>
            </a:r>
            <a:endParaRPr lang="sk-SK" dirty="0"/>
          </a:p>
        </p:txBody>
      </p:sp>
      <p:sp>
        <p:nvSpPr>
          <p:cNvPr id="4" name="Slide Number Placeholder 3"/>
          <p:cNvSpPr>
            <a:spLocks noGrp="1"/>
          </p:cNvSpPr>
          <p:nvPr>
            <p:ph type="sldNum" sz="quarter" idx="10"/>
          </p:nvPr>
        </p:nvSpPr>
        <p:spPr/>
        <p:txBody>
          <a:bodyPr/>
          <a:lstStyle/>
          <a:p>
            <a:pPr>
              <a:defRPr/>
            </a:pPr>
            <a:fld id="{703CAF73-F150-42B0-8262-842229E68C22}" type="slidenum">
              <a:rPr lang="en-US" smtClean="0"/>
              <a:pPr>
                <a:defRPr/>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robot anticipating movement - following</a:t>
            </a:r>
            <a:endParaRPr lang="sk-SK" dirty="0"/>
          </a:p>
        </p:txBody>
      </p:sp>
      <p:sp>
        <p:nvSpPr>
          <p:cNvPr id="4" name="Slide Number Placeholder 3"/>
          <p:cNvSpPr>
            <a:spLocks noGrp="1"/>
          </p:cNvSpPr>
          <p:nvPr>
            <p:ph type="sldNum" sz="quarter" idx="10"/>
          </p:nvPr>
        </p:nvSpPr>
        <p:spPr/>
        <p:txBody>
          <a:bodyPr/>
          <a:lstStyle/>
          <a:p>
            <a:pPr>
              <a:defRPr/>
            </a:pPr>
            <a:fld id="{703CAF73-F150-42B0-8262-842229E68C22}" type="slidenum">
              <a:rPr lang="en-US" smtClean="0"/>
              <a:pPr>
                <a:defRPr/>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Participants with longer arms showed a more gradual</a:t>
            </a:r>
            <a:r>
              <a:rPr lang="en-US" baseline="0" dirty="0" smtClean="0"/>
              <a:t> shift in bias with increasing distance. Arm length – intrinsic metric for the representation of near space.</a:t>
            </a:r>
            <a:endParaRPr lang="en-US" dirty="0"/>
          </a:p>
        </p:txBody>
      </p:sp>
      <p:sp>
        <p:nvSpPr>
          <p:cNvPr id="4" name="Slide Number Placeholder 3"/>
          <p:cNvSpPr>
            <a:spLocks noGrp="1"/>
          </p:cNvSpPr>
          <p:nvPr>
            <p:ph type="sldNum" sz="quarter" idx="10"/>
          </p:nvPr>
        </p:nvSpPr>
        <p:spPr/>
        <p:txBody>
          <a:bodyPr/>
          <a:lstStyle/>
          <a:p>
            <a:pPr>
              <a:defRPr/>
            </a:pPr>
            <a:fld id="{703CAF73-F150-42B0-8262-842229E68C22}" type="slidenum">
              <a:rPr lang="en-US" smtClean="0"/>
              <a:pPr>
                <a:defRPr/>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Repetition priming - initial presentation of a stimulus</a:t>
            </a:r>
            <a:r>
              <a:rPr lang="en-US" baseline="0" dirty="0" smtClean="0"/>
              <a:t> </a:t>
            </a:r>
            <a:r>
              <a:rPr lang="en-US" dirty="0" smtClean="0"/>
              <a:t>influences the way in which an individual will respond to that stimulus when it is presented at a later time.</a:t>
            </a:r>
            <a:endParaRPr lang="sk-SK" dirty="0"/>
          </a:p>
        </p:txBody>
      </p:sp>
      <p:sp>
        <p:nvSpPr>
          <p:cNvPr id="4" name="Slide Number Placeholder 3"/>
          <p:cNvSpPr>
            <a:spLocks noGrp="1"/>
          </p:cNvSpPr>
          <p:nvPr>
            <p:ph type="sldNum" sz="quarter" idx="10"/>
          </p:nvPr>
        </p:nvSpPr>
        <p:spPr/>
        <p:txBody>
          <a:bodyPr/>
          <a:lstStyle/>
          <a:p>
            <a:pPr>
              <a:defRPr/>
            </a:pPr>
            <a:fld id="{703CAF73-F150-42B0-8262-842229E68C22}" type="slidenum">
              <a:rPr lang="en-US" smtClean="0"/>
              <a:pPr>
                <a:defRPr/>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action is relevant to visual imagery, the motor system becomes engaged…</a:t>
            </a:r>
            <a:endParaRPr lang="sk-SK" dirty="0"/>
          </a:p>
        </p:txBody>
      </p:sp>
      <p:sp>
        <p:nvSpPr>
          <p:cNvPr id="4" name="Slide Number Placeholder 3"/>
          <p:cNvSpPr>
            <a:spLocks noGrp="1"/>
          </p:cNvSpPr>
          <p:nvPr>
            <p:ph type="sldNum" sz="quarter" idx="10"/>
          </p:nvPr>
        </p:nvSpPr>
        <p:spPr/>
        <p:txBody>
          <a:bodyPr/>
          <a:lstStyle/>
          <a:p>
            <a:pPr>
              <a:defRPr/>
            </a:pPr>
            <a:fld id="{703CAF73-F150-42B0-8262-842229E68C22}" type="slidenum">
              <a:rPr lang="en-US" smtClean="0"/>
              <a:pPr>
                <a:defRPr/>
              </a:pPr>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Solomon</a:t>
            </a:r>
            <a:r>
              <a:rPr lang="en-US" baseline="0" dirty="0" smtClean="0"/>
              <a:t> &amp; </a:t>
            </a:r>
            <a:r>
              <a:rPr lang="en-US" baseline="0" dirty="0" err="1" smtClean="0"/>
              <a:t>Barsalou</a:t>
            </a:r>
            <a:r>
              <a:rPr lang="en-US" baseline="0" dirty="0" smtClean="0"/>
              <a:t> (2004) – perceptual variables such as size best predicted verification times and errors. As properties became larger, verifying them became more difficult, consistent with the finding that verifying properties perceptually becomes more difficult as properties become larger.</a:t>
            </a:r>
          </a:p>
          <a:p>
            <a:endParaRPr lang="en-US" baseline="0" dirty="0" smtClean="0"/>
          </a:p>
          <a:p>
            <a:r>
              <a:rPr lang="en-US" baseline="0" dirty="0" err="1" smtClean="0"/>
              <a:t>Neuroimaging</a:t>
            </a:r>
            <a:r>
              <a:rPr lang="en-US" baseline="0" dirty="0" smtClean="0"/>
              <a:t> evidence – when people perform the property verification task, modal areas for the properties tested become active, including brain areas for shape, color, size, sound, taste, action, and touch.</a:t>
            </a:r>
          </a:p>
          <a:p>
            <a:endParaRPr lang="en-US" baseline="0" dirty="0" smtClean="0"/>
          </a:p>
          <a:p>
            <a:r>
              <a:rPr lang="en-US" baseline="0" dirty="0" smtClean="0"/>
              <a:t>There are different profiles of multimodal activation for different categories. </a:t>
            </a:r>
            <a:r>
              <a:rPr lang="en-US" baseline="0" dirty="0" err="1" smtClean="0"/>
              <a:t>Eg</a:t>
            </a:r>
            <a:r>
              <a:rPr lang="en-US" baseline="0" dirty="0" smtClean="0"/>
              <a:t>. When processing animals conceptually, visual areas are especially active, when processing artifacts, motor areas become active, when processing food, gustatory areas become active, when processing things that smell, olfactory areas become active,…</a:t>
            </a:r>
          </a:p>
        </p:txBody>
      </p:sp>
      <p:sp>
        <p:nvSpPr>
          <p:cNvPr id="4" name="Slide Number Placeholder 3"/>
          <p:cNvSpPr>
            <a:spLocks noGrp="1"/>
          </p:cNvSpPr>
          <p:nvPr>
            <p:ph type="sldNum" sz="quarter" idx="10"/>
          </p:nvPr>
        </p:nvSpPr>
        <p:spPr/>
        <p:txBody>
          <a:bodyPr/>
          <a:lstStyle/>
          <a:p>
            <a:pPr>
              <a:defRPr/>
            </a:pPr>
            <a:fld id="{703CAF73-F150-42B0-8262-842229E68C22}" type="slidenum">
              <a:rPr lang="en-US" smtClean="0"/>
              <a:pPr>
                <a:defRPr/>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5D47BC5A-4EE7-4A43-937A-15AFC949C1DA}" type="datetimeFigureOut">
              <a:rPr lang="en-US"/>
              <a:pPr>
                <a:defRPr/>
              </a:pPr>
              <a:t>11/10/2010</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AB3EACB1-51A9-42B9-A9B8-85EB89C911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4C78733-7FE4-4703-B590-024530938965}" type="datetimeFigureOut">
              <a:rPr lang="en-US"/>
              <a:pPr>
                <a:defRPr/>
              </a:pPr>
              <a:t>11/10/2010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A3C461D-D4F9-4419-AE1A-F630E397342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CC6C4AF-BC88-41A5-A14F-9F9A4B0368BE}" type="datetimeFigureOut">
              <a:rPr lang="en-US"/>
              <a:pPr>
                <a:defRPr/>
              </a:pPr>
              <a:t>11/10/2010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EDD2327-DD38-4650-A58D-E1D4C024C97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421E9076-961F-4282-81C1-A71C53C8AD90}" type="datetimeFigureOut">
              <a:rPr lang="en-US"/>
              <a:pPr>
                <a:defRPr/>
              </a:pPr>
              <a:t>11/10/2010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817F990-7E97-427B-AD37-39F757506BB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691135D1-1537-441E-B2F7-B5A610CEBC28}" type="datetimeFigureOut">
              <a:rPr lang="en-US"/>
              <a:pPr>
                <a:defRPr/>
              </a:pPr>
              <a:t>11/10/2010</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980272F1-5F6A-4C2F-8D6B-95F3E1747F0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68D4E9BD-A1E2-4373-8F27-9289302E1A64}" type="datetimeFigureOut">
              <a:rPr lang="en-US"/>
              <a:pPr>
                <a:defRPr/>
              </a:pPr>
              <a:t>11/10/2010</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B5341C89-DE26-4B4E-A7E4-5C06E27A5A6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008BE369-012D-49E3-97B2-A76F6AF2EABE}" type="datetimeFigureOut">
              <a:rPr lang="en-US"/>
              <a:pPr>
                <a:defRPr/>
              </a:pPr>
              <a:t>11/10/2010</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98A0AB7A-71F1-49FE-8113-B113A4CF90D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F4BD0B5C-EB6F-4935-BCD1-0F4E2711FF1D}" type="datetimeFigureOut">
              <a:rPr lang="en-US"/>
              <a:pPr>
                <a:defRPr/>
              </a:pPr>
              <a:t>11/10/2010</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88AFE439-ED80-4606-98A4-F9A6BED7E56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92EF975F-58EE-4292-95C2-E648622C8437}" type="datetimeFigureOut">
              <a:rPr lang="en-US"/>
              <a:pPr>
                <a:defRPr/>
              </a:pPr>
              <a:t>11/10/2010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8FB3A81-E910-4D80-8508-D129025C379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050D57D3-CD07-45C4-BEFD-017AA69AF2BE}" type="datetimeFigureOut">
              <a:rPr lang="en-US"/>
              <a:pPr>
                <a:defRPr/>
              </a:pPr>
              <a:t>11/10/2010</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0D17148B-CBB6-4371-9521-40EAA0B434F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09269F39-7E32-479F-8E83-8B8EF9033E8A}" type="datetimeFigureOut">
              <a:rPr lang="en-US"/>
              <a:pPr>
                <a:defRPr/>
              </a:pPr>
              <a:t>11/10/2010</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B8E9701C-1CCE-4C7A-AABB-E33CB2088FD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33AB7515-B7D5-4717-8A25-EF5B5F59C67C}" type="datetimeFigureOut">
              <a:rPr lang="en-US"/>
              <a:pPr>
                <a:defRPr/>
              </a:pPr>
              <a:t>11/10/2010</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7FA22557-C62F-4399-BCA8-9B5005C0B20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5" r:id="rId1"/>
    <p:sldLayoutId id="2147483811" r:id="rId2"/>
    <p:sldLayoutId id="2147483816" r:id="rId3"/>
    <p:sldLayoutId id="2147483817" r:id="rId4"/>
    <p:sldLayoutId id="2147483818" r:id="rId5"/>
    <p:sldLayoutId id="2147483819" r:id="rId6"/>
    <p:sldLayoutId id="2147483812" r:id="rId7"/>
    <p:sldLayoutId id="2147483820" r:id="rId8"/>
    <p:sldLayoutId id="2147483821" r:id="rId9"/>
    <p:sldLayoutId id="2147483813" r:id="rId10"/>
    <p:sldLayoutId id="2147483814"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752601"/>
            <a:ext cx="7620000" cy="1829761"/>
          </a:xfrm>
        </p:spPr>
        <p:txBody>
          <a:bodyPr/>
          <a:lstStyle/>
          <a:p>
            <a:pPr fontAlgn="auto">
              <a:spcAft>
                <a:spcPts val="0"/>
              </a:spcAft>
              <a:defRPr/>
            </a:pPr>
            <a:r>
              <a:rPr lang="en-US" dirty="0" smtClean="0"/>
              <a:t>Brain related semantics</a:t>
            </a:r>
            <a:endParaRPr lang="en-US" dirty="0"/>
          </a:p>
        </p:txBody>
      </p:sp>
      <p:sp>
        <p:nvSpPr>
          <p:cNvPr id="9219" name="Subtitle 2"/>
          <p:cNvSpPr>
            <a:spLocks noGrp="1"/>
          </p:cNvSpPr>
          <p:nvPr>
            <p:ph type="subTitle" idx="1"/>
          </p:nvPr>
        </p:nvSpPr>
        <p:spPr>
          <a:xfrm>
            <a:off x="685800" y="3611563"/>
            <a:ext cx="7772400" cy="1200150"/>
          </a:xfrm>
        </p:spPr>
        <p:txBody>
          <a:bodyPr/>
          <a:lstStyle/>
          <a:p>
            <a:pPr marR="0"/>
            <a:r>
              <a:rPr lang="en-US" dirty="0" smtClean="0"/>
              <a:t>CSCTR – Session 8</a:t>
            </a:r>
          </a:p>
          <a:p>
            <a:pPr marR="0"/>
            <a:r>
              <a:rPr lang="en-US" dirty="0" smtClean="0"/>
              <a:t>Dana </a:t>
            </a:r>
            <a:r>
              <a:rPr lang="en-US" dirty="0" err="1" smtClean="0"/>
              <a:t>Retov</a:t>
            </a:r>
            <a:r>
              <a:rPr lang="sk-SK" dirty="0" smtClean="0"/>
              <a:t>á</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Perceptual Inference</a:t>
            </a:r>
          </a:p>
          <a:p>
            <a:r>
              <a:rPr lang="en-US" dirty="0" smtClean="0"/>
              <a:t>Perception-action coordination</a:t>
            </a:r>
          </a:p>
          <a:p>
            <a:r>
              <a:rPr lang="en-US" dirty="0" smtClean="0"/>
              <a:t>Perception of space</a:t>
            </a:r>
          </a:p>
          <a:p>
            <a:r>
              <a:rPr lang="en-US" dirty="0" smtClean="0"/>
              <a:t>Memory</a:t>
            </a:r>
          </a:p>
          <a:p>
            <a:pPr lvl="1"/>
            <a:r>
              <a:rPr lang="en-US" dirty="0" smtClean="0"/>
              <a:t>Implicit memory</a:t>
            </a:r>
          </a:p>
          <a:p>
            <a:pPr lvl="1"/>
            <a:r>
              <a:rPr lang="en-US" dirty="0" smtClean="0"/>
              <a:t>Explicit memory</a:t>
            </a:r>
          </a:p>
          <a:p>
            <a:pPr lvl="1"/>
            <a:r>
              <a:rPr lang="en-US" dirty="0" smtClean="0"/>
              <a:t>Working memory</a:t>
            </a:r>
          </a:p>
          <a:p>
            <a:r>
              <a:rPr lang="en-US" dirty="0" smtClean="0"/>
              <a:t>Conceptual processing</a:t>
            </a:r>
            <a:endParaRPr lang="sk-SK" dirty="0"/>
          </a:p>
        </p:txBody>
      </p:sp>
      <p:sp>
        <p:nvSpPr>
          <p:cNvPr id="3" name="Title 2"/>
          <p:cNvSpPr>
            <a:spLocks noGrp="1"/>
          </p:cNvSpPr>
          <p:nvPr>
            <p:ph type="title"/>
          </p:nvPr>
        </p:nvSpPr>
        <p:spPr/>
        <p:txBody>
          <a:bodyPr>
            <a:normAutofit fontScale="90000"/>
          </a:bodyPr>
          <a:lstStyle/>
          <a:p>
            <a:r>
              <a:rPr lang="en-US" dirty="0" smtClean="0"/>
              <a:t>Empirical Evidence for Grounded Theories</a:t>
            </a:r>
            <a:endParaRPr lang="sk-SK"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Vision and motion</a:t>
            </a:r>
          </a:p>
          <a:p>
            <a:pPr lvl="1"/>
            <a:r>
              <a:rPr lang="en-US" sz="2000" dirty="0" smtClean="0"/>
              <a:t>Goldstone (1995)</a:t>
            </a:r>
          </a:p>
          <a:p>
            <a:pPr lvl="2"/>
            <a:r>
              <a:rPr lang="en-US" sz="2000" dirty="0" smtClean="0"/>
              <a:t>Association between shape and color</a:t>
            </a:r>
          </a:p>
          <a:p>
            <a:pPr lvl="1"/>
            <a:r>
              <a:rPr lang="en-US" sz="2000" dirty="0" smtClean="0"/>
              <a:t>Hansen et al. (2006)</a:t>
            </a:r>
          </a:p>
          <a:p>
            <a:pPr lvl="2"/>
            <a:r>
              <a:rPr lang="en-US" sz="2000" dirty="0" smtClean="0"/>
              <a:t>Object’s natural color distort achromatic perception of the object toward the opponent color</a:t>
            </a:r>
          </a:p>
          <a:p>
            <a:pPr lvl="1"/>
            <a:r>
              <a:rPr lang="en-US" sz="2000" dirty="0" smtClean="0"/>
              <a:t>Motion (</a:t>
            </a:r>
            <a:r>
              <a:rPr lang="en-US" sz="2000" dirty="0" err="1" smtClean="0"/>
              <a:t>Freyd</a:t>
            </a:r>
            <a:r>
              <a:rPr lang="en-US" sz="2000" dirty="0" smtClean="0"/>
              <a:t> 1987, </a:t>
            </a:r>
            <a:r>
              <a:rPr lang="en-US" sz="2000" dirty="0" err="1" smtClean="0"/>
              <a:t>Shiffrar</a:t>
            </a:r>
            <a:r>
              <a:rPr lang="en-US" sz="2000" dirty="0" smtClean="0"/>
              <a:t> &amp; </a:t>
            </a:r>
            <a:r>
              <a:rPr lang="en-US" sz="2000" dirty="0" err="1" smtClean="0"/>
              <a:t>Freyd</a:t>
            </a:r>
            <a:r>
              <a:rPr lang="en-US" sz="2000" dirty="0" smtClean="0"/>
              <a:t> 1990,1993)</a:t>
            </a:r>
          </a:p>
          <a:p>
            <a:pPr lvl="2"/>
            <a:r>
              <a:rPr lang="en-US" sz="2000" dirty="0" smtClean="0"/>
              <a:t>Subjects simulate the visual trajectory </a:t>
            </a:r>
            <a:r>
              <a:rPr lang="en-US" sz="2000" u="sng" dirty="0" smtClean="0"/>
              <a:t>beyond</a:t>
            </a:r>
            <a:r>
              <a:rPr lang="en-US" sz="2000" dirty="0" smtClean="0"/>
              <a:t> its actual trajectory</a:t>
            </a:r>
          </a:p>
          <a:p>
            <a:pPr lvl="2"/>
            <a:r>
              <a:rPr lang="en-US" sz="2000" dirty="0" smtClean="0"/>
              <a:t>Also during apparent motion, simulation of possible action shapes the perception of motion</a:t>
            </a:r>
          </a:p>
          <a:p>
            <a:pPr lvl="1"/>
            <a:r>
              <a:rPr lang="en-US" sz="2000" dirty="0" smtClean="0"/>
              <a:t>Speech (Warren 1970</a:t>
            </a:r>
            <a:r>
              <a:rPr lang="en-US" sz="2000" dirty="0" smtClean="0"/>
              <a:t>) : http://www.youtube.com/watch?v=UlJs24j3i8E</a:t>
            </a:r>
            <a:endParaRPr lang="en-US" sz="2000" dirty="0" smtClean="0"/>
          </a:p>
          <a:p>
            <a:pPr lvl="2"/>
            <a:r>
              <a:rPr lang="en-US" sz="2000" dirty="0" smtClean="0"/>
              <a:t>Lexical knowledge produces simulation in speech perception – missing phoneme simulation</a:t>
            </a:r>
          </a:p>
          <a:p>
            <a:pPr lvl="2"/>
            <a:endParaRPr lang="en-US" sz="2000" dirty="0" smtClean="0"/>
          </a:p>
          <a:p>
            <a:pPr lvl="2"/>
            <a:endParaRPr lang="en-US" sz="2000" dirty="0" smtClean="0"/>
          </a:p>
        </p:txBody>
      </p:sp>
      <p:sp>
        <p:nvSpPr>
          <p:cNvPr id="3" name="Title 2"/>
          <p:cNvSpPr>
            <a:spLocks noGrp="1"/>
          </p:cNvSpPr>
          <p:nvPr>
            <p:ph type="title"/>
          </p:nvPr>
        </p:nvSpPr>
        <p:spPr/>
        <p:txBody>
          <a:bodyPr>
            <a:normAutofit/>
          </a:bodyPr>
          <a:lstStyle/>
          <a:p>
            <a:r>
              <a:rPr lang="en-US" sz="4400" dirty="0" smtClean="0"/>
              <a:t>Perceptual inference</a:t>
            </a:r>
            <a:endParaRPr lang="sk-SK"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Simulations of potential actions</a:t>
            </a:r>
          </a:p>
          <a:p>
            <a:pPr lvl="1"/>
            <a:r>
              <a:rPr lang="en-US" sz="1800" dirty="0" smtClean="0"/>
              <a:t>Viewing an object grasped with a precision or power grip (grape vs. hammer) produces a simulation of the appropriate action (Tucker &amp; Ellis 1998)</a:t>
            </a:r>
          </a:p>
          <a:p>
            <a:pPr lvl="2"/>
            <a:r>
              <a:rPr lang="en-US" sz="1800" dirty="0" smtClean="0"/>
              <a:t>This is affected by</a:t>
            </a:r>
          </a:p>
          <a:p>
            <a:pPr lvl="3"/>
            <a:r>
              <a:rPr lang="en-US" sz="1600" dirty="0" smtClean="0"/>
              <a:t>object’s orientation (</a:t>
            </a:r>
            <a:r>
              <a:rPr lang="en-US" sz="1600" dirty="0" err="1" smtClean="0"/>
              <a:t>Symes</a:t>
            </a:r>
            <a:r>
              <a:rPr lang="en-US" sz="1600" dirty="0" smtClean="0"/>
              <a:t> et al. 2007)</a:t>
            </a:r>
          </a:p>
          <a:p>
            <a:pPr lvl="3"/>
            <a:r>
              <a:rPr lang="en-US" sz="1600" dirty="0" smtClean="0"/>
              <a:t>Size (Glover et al. 2004)</a:t>
            </a:r>
          </a:p>
          <a:p>
            <a:pPr lvl="1"/>
            <a:r>
              <a:rPr lang="en-US" sz="1800" dirty="0" smtClean="0"/>
              <a:t>Simulations of both grasping and functional actions (</a:t>
            </a:r>
            <a:r>
              <a:rPr lang="en-US" sz="1800" dirty="0" err="1" smtClean="0"/>
              <a:t>Bub</a:t>
            </a:r>
            <a:r>
              <a:rPr lang="en-US" sz="1800" dirty="0" smtClean="0"/>
              <a:t> et al 2007)</a:t>
            </a:r>
          </a:p>
          <a:p>
            <a:pPr lvl="1"/>
            <a:r>
              <a:rPr lang="en-US" sz="1800" dirty="0" smtClean="0"/>
              <a:t>Also name triggers simulation (Tucker &amp; Ellis 2004)</a:t>
            </a:r>
          </a:p>
          <a:p>
            <a:pPr lvl="1"/>
            <a:r>
              <a:rPr lang="en-US" sz="1800" dirty="0" smtClean="0"/>
              <a:t>Hearing a word activates the </a:t>
            </a:r>
            <a:r>
              <a:rPr lang="en-US" sz="1800" dirty="0" err="1" smtClean="0"/>
              <a:t>articulatory</a:t>
            </a:r>
            <a:r>
              <a:rPr lang="en-US" sz="1800" dirty="0" smtClean="0"/>
              <a:t> action associated with producing it (</a:t>
            </a:r>
            <a:r>
              <a:rPr lang="en-US" sz="1800" dirty="0" err="1" smtClean="0"/>
              <a:t>Pulvermuller</a:t>
            </a:r>
            <a:r>
              <a:rPr lang="en-US" sz="1800" dirty="0" smtClean="0"/>
              <a:t> 2006)</a:t>
            </a:r>
          </a:p>
          <a:p>
            <a:pPr lvl="1"/>
            <a:r>
              <a:rPr lang="en-US" sz="1800" dirty="0" smtClean="0"/>
              <a:t>Perceived effort affects visual perception (</a:t>
            </a:r>
            <a:r>
              <a:rPr lang="en-US" sz="1800" dirty="0" err="1" smtClean="0"/>
              <a:t>Proffitt</a:t>
            </a:r>
            <a:r>
              <a:rPr lang="en-US" sz="1800" dirty="0" smtClean="0"/>
              <a:t> 2006)</a:t>
            </a:r>
          </a:p>
          <a:p>
            <a:pPr lvl="2"/>
            <a:r>
              <a:rPr lang="en-US" sz="1600" dirty="0" smtClean="0"/>
              <a:t>Being tired from a run makes a hill look steeper</a:t>
            </a:r>
          </a:p>
          <a:p>
            <a:pPr lvl="2"/>
            <a:r>
              <a:rPr lang="en-US" sz="1600" dirty="0" smtClean="0"/>
              <a:t>Carrying a heavy pack makes a path look longer</a:t>
            </a:r>
          </a:p>
          <a:p>
            <a:pPr lvl="1"/>
            <a:endParaRPr lang="sk-SK" sz="1800" dirty="0"/>
          </a:p>
        </p:txBody>
      </p:sp>
      <p:sp>
        <p:nvSpPr>
          <p:cNvPr id="3" name="Title 2"/>
          <p:cNvSpPr>
            <a:spLocks noGrp="1"/>
          </p:cNvSpPr>
          <p:nvPr>
            <p:ph type="title"/>
          </p:nvPr>
        </p:nvSpPr>
        <p:spPr/>
        <p:txBody>
          <a:bodyPr/>
          <a:lstStyle/>
          <a:p>
            <a:r>
              <a:rPr lang="en-US" dirty="0" smtClean="0"/>
              <a:t>Perception-action coordination</a:t>
            </a:r>
            <a:endParaRPr lang="sk-SK"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Motor simulations</a:t>
            </a:r>
          </a:p>
          <a:p>
            <a:pPr lvl="1"/>
            <a:r>
              <a:rPr lang="en-US" dirty="0" smtClean="0"/>
              <a:t>Motor system constructs a feed-forward simulation of the action to guide and correct it (</a:t>
            </a:r>
            <a:r>
              <a:rPr lang="en-US" dirty="0" err="1" smtClean="0"/>
              <a:t>Grush</a:t>
            </a:r>
            <a:r>
              <a:rPr lang="en-US" dirty="0" smtClean="0"/>
              <a:t> 2004, </a:t>
            </a:r>
            <a:r>
              <a:rPr lang="en-US" dirty="0" err="1" smtClean="0"/>
              <a:t>Wolpert</a:t>
            </a:r>
            <a:r>
              <a:rPr lang="en-US" dirty="0" smtClean="0"/>
              <a:t> et al. 1999)</a:t>
            </a:r>
          </a:p>
          <a:p>
            <a:pPr lvl="1"/>
            <a:r>
              <a:rPr lang="en-US" dirty="0" smtClean="0"/>
              <a:t>Generating visual inferences about the anticipated actions of perceived agents (Wilson &amp; </a:t>
            </a:r>
            <a:r>
              <a:rPr lang="en-US" dirty="0" err="1" smtClean="0"/>
              <a:t>Knoblich</a:t>
            </a:r>
            <a:r>
              <a:rPr lang="en-US" dirty="0" smtClean="0"/>
              <a:t> 2005)</a:t>
            </a:r>
            <a:endParaRPr lang="sk-SK" dirty="0"/>
          </a:p>
        </p:txBody>
      </p:sp>
      <p:sp>
        <p:nvSpPr>
          <p:cNvPr id="3" name="Title 2"/>
          <p:cNvSpPr>
            <a:spLocks noGrp="1"/>
          </p:cNvSpPr>
          <p:nvPr>
            <p:ph type="title"/>
          </p:nvPr>
        </p:nvSpPr>
        <p:spPr/>
        <p:txBody>
          <a:bodyPr/>
          <a:lstStyle/>
          <a:p>
            <a:r>
              <a:rPr lang="en-US" dirty="0" smtClean="0"/>
              <a:t>Perception-action coordination</a:t>
            </a:r>
            <a:endParaRPr lang="sk-SK"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perception of space is shaped by the body and it’s relation to the environment</a:t>
            </a:r>
          </a:p>
          <a:p>
            <a:pPr lvl="1"/>
            <a:r>
              <a:rPr lang="en-US" dirty="0" smtClean="0"/>
              <a:t>Locating objects has various difficulty along different axes</a:t>
            </a:r>
          </a:p>
          <a:p>
            <a:pPr lvl="2"/>
            <a:r>
              <a:rPr lang="en-US" dirty="0" smtClean="0"/>
              <a:t>Vertical</a:t>
            </a:r>
          </a:p>
          <a:p>
            <a:pPr lvl="3"/>
            <a:r>
              <a:rPr lang="en-US" dirty="0" smtClean="0"/>
              <a:t>easiest </a:t>
            </a:r>
          </a:p>
          <a:p>
            <a:pPr lvl="2"/>
            <a:r>
              <a:rPr lang="en-US" dirty="0" smtClean="0"/>
              <a:t>Front-back</a:t>
            </a:r>
          </a:p>
          <a:p>
            <a:pPr lvl="2"/>
            <a:r>
              <a:rPr lang="en-US" dirty="0" smtClean="0"/>
              <a:t>Left-right</a:t>
            </a:r>
          </a:p>
          <a:p>
            <a:pPr lvl="3"/>
            <a:r>
              <a:rPr lang="en-US" dirty="0" smtClean="0"/>
              <a:t>Most difficult – bodily cues are lacking</a:t>
            </a:r>
          </a:p>
          <a:p>
            <a:pPr lvl="1"/>
            <a:r>
              <a:rPr lang="en-US" dirty="0" smtClean="0"/>
              <a:t>Perception of near space extends with arm </a:t>
            </a:r>
            <a:r>
              <a:rPr lang="en-US" dirty="0" smtClean="0"/>
              <a:t>length </a:t>
            </a:r>
            <a:r>
              <a:rPr lang="en-US" dirty="0" smtClean="0"/>
              <a:t>(Longo &amp; </a:t>
            </a:r>
            <a:r>
              <a:rPr lang="en-US" dirty="0" err="1" smtClean="0"/>
              <a:t>Laurenco</a:t>
            </a:r>
            <a:r>
              <a:rPr lang="en-US" dirty="0" smtClean="0"/>
              <a:t> 2007)</a:t>
            </a:r>
            <a:endParaRPr lang="sk-SK" dirty="0"/>
          </a:p>
        </p:txBody>
      </p:sp>
      <p:sp>
        <p:nvSpPr>
          <p:cNvPr id="3" name="Title 2"/>
          <p:cNvSpPr>
            <a:spLocks noGrp="1"/>
          </p:cNvSpPr>
          <p:nvPr>
            <p:ph type="title"/>
          </p:nvPr>
        </p:nvSpPr>
        <p:spPr/>
        <p:txBody>
          <a:bodyPr/>
          <a:lstStyle/>
          <a:p>
            <a:r>
              <a:rPr lang="en-US" dirty="0" smtClean="0"/>
              <a:t>Perception of space</a:t>
            </a:r>
            <a:endParaRPr lang="sk-SK"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Results form simulation of perceptual memories</a:t>
            </a:r>
          </a:p>
          <a:p>
            <a:r>
              <a:rPr lang="en-US" dirty="0" smtClean="0"/>
              <a:t>Repetition priming is strongest when the modalities of the memory and stimulus match (e.g. auditory</a:t>
            </a:r>
            <a:r>
              <a:rPr lang="en-US" dirty="0" smtClean="0"/>
              <a:t>) (</a:t>
            </a:r>
            <a:r>
              <a:rPr lang="en-US" dirty="0" err="1" smtClean="0"/>
              <a:t>Kirsner</a:t>
            </a:r>
            <a:r>
              <a:rPr lang="en-US" dirty="0" smtClean="0"/>
              <a:t> et al.</a:t>
            </a:r>
            <a:r>
              <a:rPr lang="en-US" dirty="0" smtClean="0"/>
              <a:t>, 1989)</a:t>
            </a:r>
            <a:endParaRPr lang="en-US" dirty="0" smtClean="0"/>
          </a:p>
          <a:p>
            <a:r>
              <a:rPr lang="en-US" dirty="0" smtClean="0"/>
              <a:t>Repetition priming is strongest when perceptual details of the memory and stimulus match (e.g. orientation, size</a:t>
            </a:r>
            <a:r>
              <a:rPr lang="en-US" dirty="0" smtClean="0"/>
              <a:t>,…) (</a:t>
            </a:r>
            <a:r>
              <a:rPr lang="en-US" dirty="0" err="1" smtClean="0"/>
              <a:t>Jacoby&amp;Hayman</a:t>
            </a:r>
            <a:r>
              <a:rPr lang="en-US" dirty="0" smtClean="0"/>
              <a:t>, 1987)</a:t>
            </a:r>
            <a:endParaRPr lang="en-US" dirty="0" smtClean="0"/>
          </a:p>
          <a:p>
            <a:r>
              <a:rPr lang="en-US" dirty="0" smtClean="0"/>
              <a:t>Imagining produces repetition priming similar to actual </a:t>
            </a:r>
            <a:r>
              <a:rPr lang="en-US" dirty="0" smtClean="0"/>
              <a:t>perception (</a:t>
            </a:r>
            <a:r>
              <a:rPr lang="en-US" dirty="0" err="1" smtClean="0"/>
              <a:t>Roediger&amp;Blaxton</a:t>
            </a:r>
            <a:r>
              <a:rPr lang="en-US" dirty="0" smtClean="0"/>
              <a:t>, 1987)</a:t>
            </a:r>
            <a:endParaRPr lang="sk-SK" dirty="0"/>
          </a:p>
        </p:txBody>
      </p:sp>
      <p:sp>
        <p:nvSpPr>
          <p:cNvPr id="3" name="Title 2"/>
          <p:cNvSpPr>
            <a:spLocks noGrp="1"/>
          </p:cNvSpPr>
          <p:nvPr>
            <p:ph type="title"/>
          </p:nvPr>
        </p:nvSpPr>
        <p:spPr/>
        <p:txBody>
          <a:bodyPr/>
          <a:lstStyle/>
          <a:p>
            <a:r>
              <a:rPr lang="en-US" dirty="0" smtClean="0"/>
              <a:t>Implicit memory</a:t>
            </a:r>
            <a:endParaRPr lang="sk-SK"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Multimodal simulations of previous episodes</a:t>
            </a:r>
          </a:p>
          <a:p>
            <a:pPr lvl="1"/>
            <a:r>
              <a:rPr lang="en-US" dirty="0" smtClean="0"/>
              <a:t>Important for constructing future events</a:t>
            </a:r>
          </a:p>
          <a:p>
            <a:r>
              <a:rPr lang="en-US" dirty="0" smtClean="0"/>
              <a:t>The retrieval of a word stimulates the modal operations performed at encoding (Wheeler et al. 2000)</a:t>
            </a:r>
          </a:p>
          <a:p>
            <a:pPr lvl="1"/>
            <a:r>
              <a:rPr lang="en-US" dirty="0" smtClean="0"/>
              <a:t>Visual areas become active during retrieval following visual study while auditory areas become active following auditory study</a:t>
            </a:r>
          </a:p>
          <a:p>
            <a:r>
              <a:rPr lang="en-US" dirty="0" smtClean="0"/>
              <a:t>Greater activation in modal areas when remembering something that really occurred than false memories (</a:t>
            </a:r>
            <a:r>
              <a:rPr lang="en-US" dirty="0" err="1" smtClean="0"/>
              <a:t>Slotnick</a:t>
            </a:r>
            <a:r>
              <a:rPr lang="en-US" dirty="0" smtClean="0"/>
              <a:t> &amp; </a:t>
            </a:r>
            <a:r>
              <a:rPr lang="en-US" dirty="0" err="1" smtClean="0"/>
              <a:t>Schacter</a:t>
            </a:r>
            <a:r>
              <a:rPr lang="en-US" dirty="0" smtClean="0"/>
              <a:t> 2004)</a:t>
            </a:r>
          </a:p>
        </p:txBody>
      </p:sp>
      <p:sp>
        <p:nvSpPr>
          <p:cNvPr id="3" name="Title 2"/>
          <p:cNvSpPr>
            <a:spLocks noGrp="1"/>
          </p:cNvSpPr>
          <p:nvPr>
            <p:ph type="title"/>
          </p:nvPr>
        </p:nvSpPr>
        <p:spPr/>
        <p:txBody>
          <a:bodyPr/>
          <a:lstStyle/>
          <a:p>
            <a:r>
              <a:rPr lang="en-US" dirty="0" smtClean="0"/>
              <a:t>Explicit memory</a:t>
            </a:r>
            <a:endParaRPr lang="sk-SK"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Absent stimulus is stored in working memory (Levy &amp; </a:t>
            </a:r>
            <a:r>
              <a:rPr lang="en-US" sz="2400" dirty="0" err="1" smtClean="0"/>
              <a:t>GoldmanRakic</a:t>
            </a:r>
            <a:r>
              <a:rPr lang="en-US" sz="2400" dirty="0" smtClean="0"/>
              <a:t> 2000)</a:t>
            </a:r>
          </a:p>
          <a:p>
            <a:pPr lvl="1"/>
            <a:r>
              <a:rPr lang="en-US" sz="2000" dirty="0" smtClean="0"/>
              <a:t>To maintain working memory, neurons in the frontal lobes maintain a simulation of the absent stimulus in the modal system that processed it originally.</a:t>
            </a:r>
          </a:p>
          <a:p>
            <a:pPr lvl="2"/>
            <a:r>
              <a:rPr lang="en-US" sz="2000" dirty="0" smtClean="0"/>
              <a:t>Some frontal regions maintain working memories of objects, other spatial locations, motion, textures, etc.</a:t>
            </a:r>
          </a:p>
          <a:p>
            <a:pPr lvl="3"/>
            <a:r>
              <a:rPr lang="en-US" sz="1800" dirty="0" smtClean="0"/>
              <a:t>They are highly selective for the specific features</a:t>
            </a:r>
          </a:p>
          <a:p>
            <a:r>
              <a:rPr lang="en-US" sz="2400" dirty="0" smtClean="0"/>
              <a:t>Visual imagery in working memory simulates visual processing (Finke 1989, </a:t>
            </a:r>
            <a:r>
              <a:rPr lang="en-US" sz="2400" dirty="0" err="1" smtClean="0"/>
              <a:t>Kosslyn</a:t>
            </a:r>
            <a:r>
              <a:rPr lang="en-US" sz="2400" dirty="0" smtClean="0"/>
              <a:t> 1980,…)</a:t>
            </a:r>
          </a:p>
          <a:p>
            <a:pPr lvl="1"/>
            <a:r>
              <a:rPr lang="en-US" sz="2000" dirty="0" smtClean="0"/>
              <a:t>Analogously, motor imagery, auditory imagery, etc.</a:t>
            </a:r>
          </a:p>
          <a:p>
            <a:pPr lvl="2"/>
            <a:r>
              <a:rPr lang="en-US" sz="1800" dirty="0" smtClean="0"/>
              <a:t>Mental rotation of visual objects -&gt; motor simulations of making them turn (Richter et al. 2000)</a:t>
            </a:r>
            <a:endParaRPr lang="sk-SK" sz="1800" dirty="0"/>
          </a:p>
        </p:txBody>
      </p:sp>
      <p:sp>
        <p:nvSpPr>
          <p:cNvPr id="3" name="Title 2"/>
          <p:cNvSpPr>
            <a:spLocks noGrp="1"/>
          </p:cNvSpPr>
          <p:nvPr>
            <p:ph type="title"/>
          </p:nvPr>
        </p:nvSpPr>
        <p:spPr/>
        <p:txBody>
          <a:bodyPr/>
          <a:lstStyle/>
          <a:p>
            <a:r>
              <a:rPr lang="en-US" dirty="0" smtClean="0"/>
              <a:t>Working memory</a:t>
            </a:r>
            <a:endParaRPr lang="sk-SK"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Behavioral evidence</a:t>
            </a:r>
          </a:p>
          <a:p>
            <a:pPr lvl="1"/>
            <a:r>
              <a:rPr lang="en-US" sz="2000" dirty="0" smtClean="0"/>
              <a:t>When asked whether an property belongs to an objects subjects simulate properties to verify them (Solomon &amp; </a:t>
            </a:r>
            <a:r>
              <a:rPr lang="en-US" sz="2000" dirty="0" err="1" smtClean="0"/>
              <a:t>Barsalou</a:t>
            </a:r>
            <a:r>
              <a:rPr lang="en-US" sz="2000" dirty="0" smtClean="0"/>
              <a:t> 2004)</a:t>
            </a:r>
          </a:p>
          <a:p>
            <a:r>
              <a:rPr lang="en-US" sz="2400" dirty="0" smtClean="0"/>
              <a:t>Lesion evidence</a:t>
            </a:r>
          </a:p>
          <a:p>
            <a:pPr lvl="1"/>
            <a:r>
              <a:rPr lang="en-US" sz="2000" dirty="0" smtClean="0"/>
              <a:t>Lesions in one modality – losing categories that rely on it for processing (</a:t>
            </a:r>
            <a:r>
              <a:rPr lang="en-US" sz="2000" dirty="0" err="1" smtClean="0"/>
              <a:t>Damasio</a:t>
            </a:r>
            <a:r>
              <a:rPr lang="en-US" sz="2000" dirty="0" smtClean="0"/>
              <a:t> 1994, …)</a:t>
            </a:r>
          </a:p>
          <a:p>
            <a:pPr lvl="2"/>
            <a:r>
              <a:rPr lang="en-US" sz="2000" dirty="0" smtClean="0"/>
              <a:t>E.g. damage to visual areas – losing of ability to categorize animals (visual processing is dominant)</a:t>
            </a:r>
          </a:p>
          <a:p>
            <a:pPr lvl="2"/>
            <a:r>
              <a:rPr lang="en-US" sz="2000" dirty="0" smtClean="0"/>
              <a:t>Damage to motor areas – categorization of tools</a:t>
            </a:r>
          </a:p>
          <a:p>
            <a:r>
              <a:rPr lang="en-US" sz="2400" dirty="0" err="1" smtClean="0"/>
              <a:t>Neuroimaging</a:t>
            </a:r>
            <a:r>
              <a:rPr lang="en-US" sz="2400" dirty="0" smtClean="0"/>
              <a:t> evidence (Martin 2001, 2007)</a:t>
            </a:r>
          </a:p>
          <a:p>
            <a:pPr lvl="1"/>
            <a:r>
              <a:rPr lang="en-US" sz="2000" dirty="0" smtClean="0"/>
              <a:t>When processing conceptual knowledge, brain areas representing properties are active</a:t>
            </a:r>
          </a:p>
          <a:p>
            <a:pPr lvl="1"/>
            <a:endParaRPr lang="sk-SK" sz="2000" dirty="0"/>
          </a:p>
        </p:txBody>
      </p:sp>
      <p:sp>
        <p:nvSpPr>
          <p:cNvPr id="3" name="Title 2"/>
          <p:cNvSpPr>
            <a:spLocks noGrp="1"/>
          </p:cNvSpPr>
          <p:nvPr>
            <p:ph type="title"/>
          </p:nvPr>
        </p:nvSpPr>
        <p:spPr/>
        <p:txBody>
          <a:bodyPr/>
          <a:lstStyle/>
          <a:p>
            <a:r>
              <a:rPr lang="en-US" dirty="0" smtClean="0"/>
              <a:t>Conceptual processing</a:t>
            </a:r>
            <a:endParaRPr lang="sk-SK"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Perceptual simulation</a:t>
            </a:r>
          </a:p>
          <a:p>
            <a:r>
              <a:rPr lang="en-US" dirty="0" smtClean="0"/>
              <a:t>Motor simulation</a:t>
            </a:r>
          </a:p>
          <a:p>
            <a:r>
              <a:rPr lang="en-US" dirty="0" smtClean="0"/>
              <a:t>Affective simulation</a:t>
            </a:r>
            <a:endParaRPr lang="sk-SK" dirty="0"/>
          </a:p>
        </p:txBody>
      </p:sp>
      <p:sp>
        <p:nvSpPr>
          <p:cNvPr id="3" name="Title 2"/>
          <p:cNvSpPr>
            <a:spLocks noGrp="1"/>
          </p:cNvSpPr>
          <p:nvPr>
            <p:ph type="title"/>
          </p:nvPr>
        </p:nvSpPr>
        <p:spPr/>
        <p:txBody>
          <a:bodyPr/>
          <a:lstStyle/>
          <a:p>
            <a:r>
              <a:rPr lang="en-US" dirty="0" smtClean="0"/>
              <a:t>Language comprehension</a:t>
            </a:r>
            <a:endParaRPr lang="sk-SK"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Rejects the standard view that </a:t>
            </a:r>
            <a:r>
              <a:rPr lang="en-US" sz="2400" u="sng" dirty="0" err="1" smtClean="0"/>
              <a:t>amodal</a:t>
            </a:r>
            <a:r>
              <a:rPr lang="en-US" sz="2400" dirty="0" smtClean="0"/>
              <a:t> symbols represent knowledge in semantic </a:t>
            </a:r>
            <a:r>
              <a:rPr lang="en-US" sz="2400" dirty="0" smtClean="0"/>
              <a:t>memory</a:t>
            </a:r>
          </a:p>
          <a:p>
            <a:r>
              <a:rPr lang="en-US" sz="2400" dirty="0" smtClean="0"/>
              <a:t>Cognition shares the same mechanisms with perception, action and introspection</a:t>
            </a:r>
            <a:endParaRPr lang="en-US" sz="2400" dirty="0" smtClean="0"/>
          </a:p>
          <a:p>
            <a:r>
              <a:rPr lang="en-US" sz="2400" b="1" dirty="0" smtClean="0"/>
              <a:t>Simulation</a:t>
            </a:r>
          </a:p>
          <a:p>
            <a:pPr lvl="1"/>
            <a:r>
              <a:rPr lang="en-US" sz="2000" dirty="0" smtClean="0"/>
              <a:t>A core form of computation in the brain</a:t>
            </a:r>
          </a:p>
          <a:p>
            <a:pPr lvl="1"/>
            <a:r>
              <a:rPr lang="en-US" sz="2000" dirty="0" smtClean="0"/>
              <a:t>Reenactment of perceptual, motor and introspective states acquired during experience</a:t>
            </a:r>
          </a:p>
          <a:p>
            <a:pPr lvl="1"/>
            <a:endParaRPr lang="en-US" sz="2000" dirty="0" smtClean="0"/>
          </a:p>
          <a:p>
            <a:pPr lvl="1"/>
            <a:r>
              <a:rPr lang="en-US" sz="2000" dirty="0" smtClean="0"/>
              <a:t>As experience occurs, the brain captures the states across modalities and integrates them with a </a:t>
            </a:r>
            <a:r>
              <a:rPr lang="en-US" sz="2000" b="1" dirty="0" smtClean="0"/>
              <a:t>multimodal representation </a:t>
            </a:r>
            <a:r>
              <a:rPr lang="en-US" sz="2000" dirty="0" smtClean="0"/>
              <a:t>stored in memory</a:t>
            </a:r>
          </a:p>
          <a:p>
            <a:pPr lvl="1"/>
            <a:endParaRPr lang="sk-SK" dirty="0"/>
          </a:p>
        </p:txBody>
      </p:sp>
      <p:sp>
        <p:nvSpPr>
          <p:cNvPr id="3" name="Title 2"/>
          <p:cNvSpPr>
            <a:spLocks noGrp="1"/>
          </p:cNvSpPr>
          <p:nvPr>
            <p:ph type="title"/>
          </p:nvPr>
        </p:nvSpPr>
        <p:spPr/>
        <p:txBody>
          <a:bodyPr/>
          <a:lstStyle/>
          <a:p>
            <a:r>
              <a:rPr lang="en-US" dirty="0" smtClean="0"/>
              <a:t>Grounded cognition</a:t>
            </a:r>
            <a:endParaRPr lang="sk-SK"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Situation models</a:t>
            </a:r>
          </a:p>
          <a:p>
            <a:pPr lvl="1"/>
            <a:r>
              <a:rPr lang="en-US" dirty="0" smtClean="0"/>
              <a:t>Evidence of modal representations in language comprehension</a:t>
            </a:r>
          </a:p>
          <a:p>
            <a:pPr lvl="2"/>
            <a:r>
              <a:rPr lang="en-US" dirty="0" smtClean="0"/>
              <a:t>Spatial representation (Bower &amp; Morrow 1990)</a:t>
            </a:r>
          </a:p>
          <a:p>
            <a:pPr lvl="2"/>
            <a:r>
              <a:rPr lang="en-US" dirty="0" smtClean="0"/>
              <a:t>People confused pictures with text (</a:t>
            </a:r>
            <a:r>
              <a:rPr lang="en-US" dirty="0" err="1" smtClean="0"/>
              <a:t>Intraub</a:t>
            </a:r>
            <a:r>
              <a:rPr lang="en-US" dirty="0" smtClean="0"/>
              <a:t> &amp; Hoffman 1992)</a:t>
            </a:r>
          </a:p>
          <a:p>
            <a:pPr lvl="2"/>
            <a:r>
              <a:rPr lang="en-US" dirty="0" smtClean="0"/>
              <a:t>Replacing words with pictures did not disrupt sentence processing (Potter 1986)</a:t>
            </a:r>
            <a:endParaRPr lang="sk-SK" dirty="0"/>
          </a:p>
        </p:txBody>
      </p:sp>
      <p:sp>
        <p:nvSpPr>
          <p:cNvPr id="3" name="Title 2"/>
          <p:cNvSpPr>
            <a:spLocks noGrp="1"/>
          </p:cNvSpPr>
          <p:nvPr>
            <p:ph type="title"/>
          </p:nvPr>
        </p:nvSpPr>
        <p:spPr/>
        <p:txBody>
          <a:bodyPr/>
          <a:lstStyle/>
          <a:p>
            <a:r>
              <a:rPr lang="en-US" dirty="0" smtClean="0"/>
              <a:t>Language comprehension</a:t>
            </a:r>
            <a:endParaRPr lang="sk-SK"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Subjects read a sentence and then processed a picture that either matched or mismatched something implied by the sentence</a:t>
            </a:r>
          </a:p>
          <a:p>
            <a:pPr lvl="1"/>
            <a:r>
              <a:rPr lang="en-US" dirty="0" smtClean="0"/>
              <a:t>“The ranger saw the eagle in the sky”</a:t>
            </a:r>
          </a:p>
          <a:p>
            <a:pPr lvl="1"/>
            <a:r>
              <a:rPr lang="en-US" dirty="0" smtClean="0"/>
              <a:t>Picture of an eagle – wings outstretched or folded</a:t>
            </a:r>
          </a:p>
          <a:p>
            <a:r>
              <a:rPr lang="en-US" dirty="0" smtClean="0"/>
              <a:t>Visual irrelevant information interferes with spatial inferences (Fincher-</a:t>
            </a:r>
            <a:r>
              <a:rPr lang="en-US" dirty="0" err="1" smtClean="0"/>
              <a:t>Keifer</a:t>
            </a:r>
            <a:r>
              <a:rPr lang="en-US" dirty="0" smtClean="0"/>
              <a:t> 2001)</a:t>
            </a:r>
            <a:endParaRPr lang="sk-SK" dirty="0"/>
          </a:p>
        </p:txBody>
      </p:sp>
      <p:sp>
        <p:nvSpPr>
          <p:cNvPr id="3" name="Title 2"/>
          <p:cNvSpPr>
            <a:spLocks noGrp="1"/>
          </p:cNvSpPr>
          <p:nvPr>
            <p:ph type="title"/>
          </p:nvPr>
        </p:nvSpPr>
        <p:spPr/>
        <p:txBody>
          <a:bodyPr/>
          <a:lstStyle/>
          <a:p>
            <a:r>
              <a:rPr lang="en-US" dirty="0" smtClean="0"/>
              <a:t>Perceptual simulation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Verbs for head, arm and leg actions </a:t>
            </a:r>
            <a:r>
              <a:rPr lang="en-US" smtClean="0"/>
              <a:t>produce head, </a:t>
            </a:r>
            <a:r>
              <a:rPr lang="en-US" dirty="0" smtClean="0"/>
              <a:t>arm and leg simulation in the respective areas of the motor system (</a:t>
            </a:r>
            <a:r>
              <a:rPr lang="en-US" dirty="0" err="1" smtClean="0"/>
              <a:t>Pulvermuller</a:t>
            </a:r>
            <a:r>
              <a:rPr lang="en-US" dirty="0" smtClean="0"/>
              <a:t> 2005)</a:t>
            </a:r>
          </a:p>
          <a:p>
            <a:r>
              <a:rPr lang="en-US" dirty="0" smtClean="0"/>
              <a:t>When action to make a response is consistent with text meaning, the response is quicker (</a:t>
            </a:r>
            <a:r>
              <a:rPr lang="en-US" dirty="0" err="1" smtClean="0"/>
              <a:t>Glenberg</a:t>
            </a:r>
            <a:r>
              <a:rPr lang="en-US" dirty="0" smtClean="0"/>
              <a:t> &amp; </a:t>
            </a:r>
            <a:r>
              <a:rPr lang="en-US" dirty="0" err="1" smtClean="0"/>
              <a:t>Kaschak</a:t>
            </a:r>
            <a:r>
              <a:rPr lang="en-US" dirty="0" smtClean="0"/>
              <a:t> 2003)</a:t>
            </a:r>
          </a:p>
          <a:p>
            <a:r>
              <a:rPr lang="en-US" dirty="0" smtClean="0"/>
              <a:t>Subjects simulate corresponding motion through space (Richardson et al. 2003)</a:t>
            </a:r>
          </a:p>
          <a:p>
            <a:r>
              <a:rPr lang="en-US" dirty="0" smtClean="0"/>
              <a:t>Positive/negative valence (Meier &amp; Robinson)</a:t>
            </a:r>
          </a:p>
          <a:p>
            <a:r>
              <a:rPr lang="en-US" dirty="0" smtClean="0"/>
              <a:t>High/low power (Schubert 2005)</a:t>
            </a:r>
          </a:p>
        </p:txBody>
      </p:sp>
      <p:sp>
        <p:nvSpPr>
          <p:cNvPr id="3" name="Title 2"/>
          <p:cNvSpPr>
            <a:spLocks noGrp="1"/>
          </p:cNvSpPr>
          <p:nvPr>
            <p:ph type="title"/>
          </p:nvPr>
        </p:nvSpPr>
        <p:spPr/>
        <p:txBody>
          <a:bodyPr/>
          <a:lstStyle/>
          <a:p>
            <a:r>
              <a:rPr lang="en-US" dirty="0" smtClean="0"/>
              <a:t>Motor simulation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Subjects’ faces configured according to sentences with emotional content (</a:t>
            </a:r>
            <a:r>
              <a:rPr lang="en-US" dirty="0" err="1" smtClean="0"/>
              <a:t>Havas</a:t>
            </a:r>
            <a:r>
              <a:rPr lang="en-US" dirty="0" smtClean="0"/>
              <a:t> 2007)</a:t>
            </a:r>
          </a:p>
          <a:p>
            <a:r>
              <a:rPr lang="en-US" dirty="0" smtClean="0"/>
              <a:t>When facial emotion matched the content comprehension was better</a:t>
            </a:r>
          </a:p>
          <a:p>
            <a:r>
              <a:rPr lang="en-US" b="1" dirty="0" smtClean="0"/>
              <a:t>Gesture</a:t>
            </a:r>
            <a:endParaRPr lang="en-US" dirty="0" smtClean="0"/>
          </a:p>
          <a:p>
            <a:pPr lvl="1"/>
            <a:r>
              <a:rPr lang="en-US" dirty="0" smtClean="0"/>
              <a:t>Producing gestures helps speakers retrieve words whose meaning are related to the gestures (Krauss 1998)</a:t>
            </a:r>
          </a:p>
          <a:p>
            <a:pPr lvl="1"/>
            <a:r>
              <a:rPr lang="en-US" dirty="0" smtClean="0"/>
              <a:t>Also help listeners comprehend what speaker says</a:t>
            </a:r>
          </a:p>
          <a:p>
            <a:pPr lvl="1"/>
            <a:r>
              <a:rPr lang="en-US" dirty="0" smtClean="0"/>
              <a:t>Children can gesture before speaking</a:t>
            </a:r>
          </a:p>
        </p:txBody>
      </p:sp>
      <p:sp>
        <p:nvSpPr>
          <p:cNvPr id="3" name="Title 2"/>
          <p:cNvSpPr>
            <a:spLocks noGrp="1"/>
          </p:cNvSpPr>
          <p:nvPr>
            <p:ph type="title"/>
          </p:nvPr>
        </p:nvSpPr>
        <p:spPr/>
        <p:txBody>
          <a:bodyPr/>
          <a:lstStyle/>
          <a:p>
            <a:r>
              <a:rPr lang="en-US" dirty="0" smtClean="0"/>
              <a:t>Affective simulation</a:t>
            </a:r>
            <a:endParaRPr lang="sk-SK"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Physical reasoning</a:t>
            </a:r>
          </a:p>
          <a:p>
            <a:pPr lvl="1"/>
            <a:r>
              <a:rPr lang="en-US" dirty="0" smtClean="0"/>
              <a:t>Gear, pulleys</a:t>
            </a:r>
          </a:p>
          <a:p>
            <a:pPr lvl="1"/>
            <a:r>
              <a:rPr lang="en-US" dirty="0" smtClean="0"/>
              <a:t>Driven by spatial simulation</a:t>
            </a:r>
          </a:p>
          <a:p>
            <a:pPr lvl="1"/>
            <a:r>
              <a:rPr lang="en-US" dirty="0" smtClean="0"/>
              <a:t>Sketchy, not holistic and detailed</a:t>
            </a:r>
          </a:p>
          <a:p>
            <a:r>
              <a:rPr lang="en-US" dirty="0" smtClean="0"/>
              <a:t>Abstract reasoning</a:t>
            </a:r>
          </a:p>
          <a:p>
            <a:pPr lvl="1"/>
            <a:r>
              <a:rPr lang="en-US" dirty="0" smtClean="0"/>
              <a:t>Content effects</a:t>
            </a:r>
          </a:p>
          <a:p>
            <a:pPr lvl="1"/>
            <a:r>
              <a:rPr lang="en-US" dirty="0" smtClean="0"/>
              <a:t>Reasoning about time using space domain - metaphors</a:t>
            </a:r>
            <a:endParaRPr lang="sk-SK" dirty="0"/>
          </a:p>
        </p:txBody>
      </p:sp>
      <p:sp>
        <p:nvSpPr>
          <p:cNvPr id="3" name="Title 2"/>
          <p:cNvSpPr>
            <a:spLocks noGrp="1"/>
          </p:cNvSpPr>
          <p:nvPr>
            <p:ph type="title"/>
          </p:nvPr>
        </p:nvSpPr>
        <p:spPr/>
        <p:txBody>
          <a:bodyPr/>
          <a:lstStyle/>
          <a:p>
            <a:r>
              <a:rPr lang="en-US" dirty="0" smtClean="0"/>
              <a:t>Thought</a:t>
            </a:r>
            <a:endParaRPr lang="sk-SK"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Embodiment effects</a:t>
            </a:r>
          </a:p>
          <a:p>
            <a:pPr lvl="1"/>
            <a:r>
              <a:rPr lang="en-US" dirty="0" smtClean="0"/>
              <a:t>Activating elderly stereotype causes people to walk slowly and to perform lexical decision slowly (</a:t>
            </a:r>
            <a:r>
              <a:rPr lang="en-US" dirty="0" err="1" smtClean="0"/>
              <a:t>Dijksterhuis</a:t>
            </a:r>
            <a:r>
              <a:rPr lang="en-US" dirty="0" smtClean="0"/>
              <a:t> &amp; </a:t>
            </a:r>
            <a:r>
              <a:rPr lang="en-US" dirty="0" err="1" smtClean="0"/>
              <a:t>Bargh</a:t>
            </a:r>
            <a:r>
              <a:rPr lang="en-US" dirty="0" smtClean="0"/>
              <a:t> 2001)</a:t>
            </a:r>
          </a:p>
          <a:p>
            <a:pPr lvl="1"/>
            <a:r>
              <a:rPr lang="en-US" dirty="0" smtClean="0"/>
              <a:t>Engaging the smiling musculature produces positive affect (</a:t>
            </a:r>
            <a:r>
              <a:rPr lang="en-US" dirty="0" err="1" smtClean="0"/>
              <a:t>Strack</a:t>
            </a:r>
            <a:r>
              <a:rPr lang="en-US" dirty="0" smtClean="0"/>
              <a:t> et al. 1988)</a:t>
            </a:r>
          </a:p>
          <a:p>
            <a:r>
              <a:rPr lang="en-US" dirty="0" smtClean="0"/>
              <a:t>Social mirroring</a:t>
            </a:r>
          </a:p>
          <a:p>
            <a:pPr lvl="1"/>
            <a:r>
              <a:rPr lang="en-US" dirty="0" smtClean="0"/>
              <a:t>Individual differences in the ability to simulate other people’s mental states correlate with rated empathy (Jackson et al. 2005)</a:t>
            </a:r>
          </a:p>
          <a:p>
            <a:r>
              <a:rPr lang="en-US" dirty="0" smtClean="0"/>
              <a:t>Development</a:t>
            </a:r>
          </a:p>
          <a:p>
            <a:pPr lvl="1"/>
            <a:r>
              <a:rPr lang="en-US" dirty="0" smtClean="0"/>
              <a:t>Mirroring, object permanence… </a:t>
            </a:r>
            <a:endParaRPr lang="sk-SK" dirty="0"/>
          </a:p>
        </p:txBody>
      </p:sp>
      <p:sp>
        <p:nvSpPr>
          <p:cNvPr id="3" name="Title 2"/>
          <p:cNvSpPr>
            <a:spLocks noGrp="1"/>
          </p:cNvSpPr>
          <p:nvPr>
            <p:ph type="title"/>
          </p:nvPr>
        </p:nvSpPr>
        <p:spPr/>
        <p:txBody>
          <a:bodyPr/>
          <a:lstStyle/>
          <a:p>
            <a:r>
              <a:rPr lang="en-US" dirty="0" smtClean="0"/>
              <a:t>Social Cognition</a:t>
            </a:r>
            <a:endParaRPr lang="sk-SK"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Questions?</a:t>
            </a:r>
            <a:endParaRPr lang="en-US" dirty="0"/>
          </a:p>
        </p:txBody>
      </p:sp>
      <p:pic>
        <p:nvPicPr>
          <p:cNvPr id="4" name="Picture 3" descr="C:\Documents and Settings\Danka\Local Settings\Temporary Internet Files\Content.IE5\8QK3PH9D\MCj00787110000[1].wmf"/>
          <p:cNvPicPr>
            <a:picLocks noChangeAspect="1" noChangeArrowheads="1"/>
          </p:cNvPicPr>
          <p:nvPr/>
        </p:nvPicPr>
        <p:blipFill>
          <a:blip r:embed="rId3" cstate="print"/>
          <a:srcRect/>
          <a:stretch>
            <a:fillRect/>
          </a:stretch>
        </p:blipFill>
        <p:spPr bwMode="auto">
          <a:xfrm>
            <a:off x="5562600" y="1828800"/>
            <a:ext cx="1622425" cy="3933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Modal representation and imagery representing knowledge</a:t>
            </a:r>
          </a:p>
          <a:p>
            <a:pPr lvl="1"/>
            <a:r>
              <a:rPr lang="en-US" dirty="0" smtClean="0"/>
              <a:t>Epicurus, Kant, Reid</a:t>
            </a:r>
          </a:p>
          <a:p>
            <a:pPr lvl="1"/>
            <a:endParaRPr lang="en-US" dirty="0" smtClean="0"/>
          </a:p>
          <a:p>
            <a:r>
              <a:rPr lang="en-US" dirty="0" smtClean="0"/>
              <a:t>Behaviorists</a:t>
            </a:r>
          </a:p>
          <a:p>
            <a:pPr lvl="1"/>
            <a:r>
              <a:rPr lang="en-US" dirty="0" smtClean="0"/>
              <a:t>Imagery not sufficiently scientific</a:t>
            </a:r>
          </a:p>
          <a:p>
            <a:r>
              <a:rPr lang="en-US" dirty="0" err="1" smtClean="0"/>
              <a:t>Cognitivists</a:t>
            </a:r>
            <a:endParaRPr lang="en-US" dirty="0" smtClean="0"/>
          </a:p>
          <a:p>
            <a:pPr lvl="1"/>
            <a:r>
              <a:rPr lang="en-US" dirty="0" err="1" smtClean="0"/>
              <a:t>Amodal</a:t>
            </a:r>
            <a:r>
              <a:rPr lang="en-US" dirty="0" smtClean="0"/>
              <a:t> representation (feature lists, semantic networks, frames)</a:t>
            </a:r>
          </a:p>
          <a:p>
            <a:pPr lvl="2"/>
            <a:r>
              <a:rPr lang="en-US" dirty="0" smtClean="0"/>
              <a:t>Elegant and powerful formalisms for representing knowledge</a:t>
            </a:r>
          </a:p>
          <a:p>
            <a:pPr lvl="2"/>
            <a:r>
              <a:rPr lang="en-US" dirty="0" smtClean="0"/>
              <a:t>Could be implemented in AI</a:t>
            </a:r>
            <a:endParaRPr lang="sk-SK" dirty="0"/>
          </a:p>
        </p:txBody>
      </p:sp>
      <p:sp>
        <p:nvSpPr>
          <p:cNvPr id="3" name="Title 2"/>
          <p:cNvSpPr>
            <a:spLocks noGrp="1"/>
          </p:cNvSpPr>
          <p:nvPr>
            <p:ph type="title"/>
          </p:nvPr>
        </p:nvSpPr>
        <p:spPr/>
        <p:txBody>
          <a:bodyPr>
            <a:normAutofit fontScale="90000"/>
          </a:bodyPr>
          <a:lstStyle/>
          <a:p>
            <a:r>
              <a:rPr lang="en-US" dirty="0" smtClean="0"/>
              <a:t>Mental imagery vs. </a:t>
            </a:r>
            <a:r>
              <a:rPr lang="en-US" dirty="0" err="1" smtClean="0"/>
              <a:t>amodal</a:t>
            </a:r>
            <a:r>
              <a:rPr lang="en-US" dirty="0" smtClean="0"/>
              <a:t> symbols</a:t>
            </a:r>
            <a:endParaRPr lang="sk-SK"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 evidence supports the presence of </a:t>
            </a:r>
            <a:r>
              <a:rPr lang="en-US" dirty="0" err="1" smtClean="0"/>
              <a:t>amodal</a:t>
            </a:r>
            <a:r>
              <a:rPr lang="en-US" dirty="0" smtClean="0"/>
              <a:t> symbols in cognition</a:t>
            </a:r>
          </a:p>
          <a:p>
            <a:r>
              <a:rPr lang="en-US" dirty="0" smtClean="0"/>
              <a:t>Grounding problem</a:t>
            </a:r>
          </a:p>
          <a:p>
            <a:pPr lvl="1"/>
            <a:r>
              <a:rPr lang="en-US" dirty="0" smtClean="0"/>
              <a:t>Traditional theories fail to explain how cognition interfaces with perception and action</a:t>
            </a:r>
          </a:p>
          <a:p>
            <a:r>
              <a:rPr lang="en-US" dirty="0" smtClean="0"/>
              <a:t>Problem where the brain stores </a:t>
            </a:r>
            <a:r>
              <a:rPr lang="en-US" dirty="0" err="1" smtClean="0"/>
              <a:t>amodal</a:t>
            </a:r>
            <a:r>
              <a:rPr lang="en-US" dirty="0" smtClean="0"/>
              <a:t> symbols</a:t>
            </a:r>
          </a:p>
          <a:p>
            <a:pPr lvl="1"/>
            <a:r>
              <a:rPr lang="en-US" dirty="0" smtClean="0"/>
              <a:t>How is it consistent with neural principles of computation?</a:t>
            </a:r>
            <a:endParaRPr lang="sk-SK" dirty="0"/>
          </a:p>
        </p:txBody>
      </p:sp>
      <p:sp>
        <p:nvSpPr>
          <p:cNvPr id="3" name="Title 2"/>
          <p:cNvSpPr>
            <a:spLocks noGrp="1"/>
          </p:cNvSpPr>
          <p:nvPr>
            <p:ph type="title"/>
          </p:nvPr>
        </p:nvSpPr>
        <p:spPr/>
        <p:txBody>
          <a:bodyPr/>
          <a:lstStyle/>
          <a:p>
            <a:r>
              <a:rPr lang="en-US" dirty="0" smtClean="0"/>
              <a:t>Problem with traditional AI</a:t>
            </a:r>
            <a:endParaRPr lang="sk-SK"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Simulation</a:t>
            </a:r>
          </a:p>
          <a:p>
            <a:r>
              <a:rPr lang="en-US" dirty="0" smtClean="0"/>
              <a:t>Situated action</a:t>
            </a:r>
          </a:p>
          <a:p>
            <a:r>
              <a:rPr lang="en-US" dirty="0" smtClean="0"/>
              <a:t>Bodily states</a:t>
            </a:r>
          </a:p>
          <a:p>
            <a:endParaRPr lang="en-US" dirty="0" smtClean="0"/>
          </a:p>
          <a:p>
            <a:pPr lvl="1"/>
            <a:r>
              <a:rPr lang="en-US" dirty="0" smtClean="0"/>
              <a:t>Modal representations are central to knowledge</a:t>
            </a:r>
            <a:endParaRPr lang="sk-SK" dirty="0"/>
          </a:p>
        </p:txBody>
      </p:sp>
      <p:sp>
        <p:nvSpPr>
          <p:cNvPr id="3" name="Title 2"/>
          <p:cNvSpPr>
            <a:spLocks noGrp="1"/>
          </p:cNvSpPr>
          <p:nvPr>
            <p:ph type="title"/>
          </p:nvPr>
        </p:nvSpPr>
        <p:spPr/>
        <p:txBody>
          <a:bodyPr/>
          <a:lstStyle/>
          <a:p>
            <a:r>
              <a:rPr lang="en-US" dirty="0" smtClean="0"/>
              <a:t>Grounded cognition theories	</a:t>
            </a:r>
            <a:endParaRPr lang="sk-SK"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Cognitive Linguistics Theories</a:t>
            </a:r>
          </a:p>
          <a:p>
            <a:pPr lvl="1"/>
            <a:r>
              <a:rPr lang="en-US" sz="2000" dirty="0" err="1" smtClean="0"/>
              <a:t>Lakoff</a:t>
            </a:r>
            <a:r>
              <a:rPr lang="en-US" sz="2000" dirty="0" smtClean="0"/>
              <a:t> &amp; Johnson (1980, 1999)</a:t>
            </a:r>
          </a:p>
          <a:p>
            <a:pPr lvl="2"/>
            <a:r>
              <a:rPr lang="en-US" sz="2000" dirty="0" smtClean="0"/>
              <a:t>Abstract concepts are grounded metaphorically in embodied and situated knowledge</a:t>
            </a:r>
          </a:p>
          <a:p>
            <a:r>
              <a:rPr lang="en-US" sz="2400" dirty="0" smtClean="0"/>
              <a:t>Theories of situated action</a:t>
            </a:r>
          </a:p>
          <a:p>
            <a:pPr lvl="1"/>
            <a:r>
              <a:rPr lang="en-US" sz="2000" dirty="0" smtClean="0"/>
              <a:t>Gibson (1979)</a:t>
            </a:r>
          </a:p>
          <a:p>
            <a:pPr lvl="2"/>
            <a:r>
              <a:rPr lang="en-US" sz="2000" dirty="0" smtClean="0"/>
              <a:t>Role of environment in shaping cognitive mechanisms</a:t>
            </a:r>
          </a:p>
          <a:p>
            <a:pPr lvl="3"/>
            <a:r>
              <a:rPr lang="en-US" sz="1800" dirty="0" smtClean="0"/>
              <a:t>Coupling of perception and action during goal achievement</a:t>
            </a:r>
          </a:p>
          <a:p>
            <a:pPr lvl="3"/>
            <a:r>
              <a:rPr lang="en-US" sz="1800" dirty="0" smtClean="0"/>
              <a:t>Social interaction</a:t>
            </a:r>
          </a:p>
          <a:p>
            <a:pPr lvl="1"/>
            <a:r>
              <a:rPr lang="en-US" sz="2000" dirty="0" smtClean="0"/>
              <a:t>Research in robotics</a:t>
            </a:r>
          </a:p>
          <a:p>
            <a:pPr lvl="1"/>
            <a:r>
              <a:rPr lang="en-US" sz="2000" dirty="0" smtClean="0"/>
              <a:t>Dynamic systems as preferred architecture</a:t>
            </a:r>
          </a:p>
          <a:p>
            <a:pPr lvl="2"/>
            <a:r>
              <a:rPr lang="en-US" sz="2000" dirty="0" smtClean="0"/>
              <a:t>Fixed representations do not exist</a:t>
            </a:r>
          </a:p>
        </p:txBody>
      </p:sp>
      <p:sp>
        <p:nvSpPr>
          <p:cNvPr id="3" name="Title 2"/>
          <p:cNvSpPr>
            <a:spLocks noGrp="1"/>
          </p:cNvSpPr>
          <p:nvPr>
            <p:ph type="title"/>
          </p:nvPr>
        </p:nvSpPr>
        <p:spPr/>
        <p:txBody>
          <a:bodyPr>
            <a:normAutofit fontScale="90000"/>
          </a:bodyPr>
          <a:lstStyle/>
          <a:p>
            <a:r>
              <a:rPr lang="en-US" dirty="0" smtClean="0"/>
              <a:t>Theories of Grounded Cognition</a:t>
            </a:r>
            <a:endParaRPr lang="sk-SK"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Memory theories</a:t>
            </a:r>
          </a:p>
          <a:p>
            <a:pPr lvl="1"/>
            <a:r>
              <a:rPr lang="en-US" sz="2000" dirty="0" err="1" smtClean="0"/>
              <a:t>Glenberg</a:t>
            </a:r>
            <a:r>
              <a:rPr lang="en-US" sz="2000" dirty="0" smtClean="0"/>
              <a:t> (1997)</a:t>
            </a:r>
          </a:p>
          <a:p>
            <a:pPr lvl="2"/>
            <a:r>
              <a:rPr lang="en-US" sz="2000" dirty="0" smtClean="0"/>
              <a:t>Memory is not just passive storage of information</a:t>
            </a:r>
          </a:p>
          <a:p>
            <a:pPr lvl="2"/>
            <a:r>
              <a:rPr lang="en-US" sz="2000" dirty="0" smtClean="0"/>
              <a:t>Perception of relevant objects triggers affordances for action stored in memory</a:t>
            </a:r>
          </a:p>
          <a:p>
            <a:pPr lvl="2"/>
            <a:r>
              <a:rPr lang="en-US" sz="2000" dirty="0" smtClean="0"/>
              <a:t>Reasoning about future actions relies on remembering affordances while </a:t>
            </a:r>
            <a:r>
              <a:rPr lang="en-US" sz="2000" u="sng" dirty="0" smtClean="0"/>
              <a:t>suppressing</a:t>
            </a:r>
            <a:r>
              <a:rPr lang="en-US" sz="2000" dirty="0" smtClean="0"/>
              <a:t> perception of the environment</a:t>
            </a:r>
          </a:p>
          <a:p>
            <a:r>
              <a:rPr lang="en-US" sz="2400" dirty="0" smtClean="0"/>
              <a:t>Social simulation theories</a:t>
            </a:r>
          </a:p>
          <a:p>
            <a:pPr lvl="1"/>
            <a:r>
              <a:rPr lang="en-US" sz="2000" dirty="0" smtClean="0"/>
              <a:t>How we represent the mental states of other people</a:t>
            </a:r>
          </a:p>
          <a:p>
            <a:pPr lvl="2"/>
            <a:r>
              <a:rPr lang="en-US" sz="2000" dirty="0" smtClean="0"/>
              <a:t>We use simulations of our own minds</a:t>
            </a:r>
          </a:p>
          <a:p>
            <a:pPr lvl="3"/>
            <a:r>
              <a:rPr lang="en-US" sz="1800" dirty="0" smtClean="0"/>
              <a:t>To feel someone else’s pain we simulate our own pain</a:t>
            </a:r>
          </a:p>
          <a:p>
            <a:pPr lvl="3"/>
            <a:r>
              <a:rPr lang="en-US" sz="1800" dirty="0" smtClean="0"/>
              <a:t>Mirror neurons</a:t>
            </a:r>
          </a:p>
          <a:p>
            <a:pPr lvl="3"/>
            <a:r>
              <a:rPr lang="en-US" sz="1800" dirty="0" smtClean="0"/>
              <a:t>Empathy, imitation, social coordination</a:t>
            </a:r>
            <a:endParaRPr lang="sk-SK" sz="1800" dirty="0"/>
          </a:p>
        </p:txBody>
      </p:sp>
      <p:sp>
        <p:nvSpPr>
          <p:cNvPr id="3" name="Title 2"/>
          <p:cNvSpPr>
            <a:spLocks noGrp="1"/>
          </p:cNvSpPr>
          <p:nvPr>
            <p:ph type="title"/>
          </p:nvPr>
        </p:nvSpPr>
        <p:spPr/>
        <p:txBody>
          <a:bodyPr/>
          <a:lstStyle/>
          <a:p>
            <a:r>
              <a:rPr lang="en-US" dirty="0" smtClean="0"/>
              <a:t>Cognitive Simulation Theories</a:t>
            </a:r>
            <a:endParaRPr lang="sk-SK"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Perceptual Symbol Systems</a:t>
            </a:r>
          </a:p>
          <a:p>
            <a:pPr lvl="1"/>
            <a:r>
              <a:rPr lang="en-US" sz="1800" dirty="0" smtClean="0"/>
              <a:t>Synthetic approach</a:t>
            </a:r>
          </a:p>
          <a:p>
            <a:pPr lvl="2"/>
            <a:r>
              <a:rPr lang="en-US" sz="1800" dirty="0" smtClean="0"/>
              <a:t>Implements standard symbolic functions</a:t>
            </a:r>
          </a:p>
          <a:p>
            <a:pPr lvl="3"/>
            <a:r>
              <a:rPr lang="en-US" sz="1600" dirty="0" smtClean="0"/>
              <a:t>Type-token binding, inference, productivity, recursion, propositions</a:t>
            </a:r>
          </a:p>
          <a:p>
            <a:pPr lvl="1"/>
            <a:r>
              <a:rPr lang="en-US" sz="1800" dirty="0" smtClean="0"/>
              <a:t>A single multimodal representation system in the brain supports diverse forms of simulation across different cognitive processes</a:t>
            </a:r>
          </a:p>
          <a:p>
            <a:pPr lvl="2"/>
            <a:r>
              <a:rPr lang="en-US" sz="1800" dirty="0" smtClean="0"/>
              <a:t>High-level perception</a:t>
            </a:r>
          </a:p>
          <a:p>
            <a:pPr lvl="2"/>
            <a:r>
              <a:rPr lang="en-US" sz="1800" dirty="0" smtClean="0"/>
              <a:t>Working memory</a:t>
            </a:r>
          </a:p>
          <a:p>
            <a:pPr lvl="2"/>
            <a:r>
              <a:rPr lang="en-US" sz="1800" dirty="0" smtClean="0"/>
              <a:t>long-term memory</a:t>
            </a:r>
          </a:p>
          <a:p>
            <a:pPr lvl="2"/>
            <a:r>
              <a:rPr lang="en-US" sz="1800" dirty="0" smtClean="0"/>
              <a:t>conceptual knowledge</a:t>
            </a:r>
          </a:p>
          <a:p>
            <a:pPr lvl="3"/>
            <a:r>
              <a:rPr lang="en-US" sz="1600" dirty="0" smtClean="0"/>
              <a:t>Convergence zone architecture (</a:t>
            </a:r>
            <a:r>
              <a:rPr lang="en-US" sz="1600" dirty="0" err="1" smtClean="0"/>
              <a:t>Damasio</a:t>
            </a:r>
            <a:r>
              <a:rPr lang="en-US" sz="1600" dirty="0" smtClean="0"/>
              <a:t> 1989, Simmons &amp; </a:t>
            </a:r>
            <a:r>
              <a:rPr lang="en-US" sz="1600" dirty="0" err="1" smtClean="0"/>
              <a:t>Barsalou</a:t>
            </a:r>
            <a:r>
              <a:rPr lang="en-US" sz="1600" dirty="0" smtClean="0"/>
              <a:t> 2003)</a:t>
            </a:r>
          </a:p>
          <a:p>
            <a:pPr lvl="4"/>
            <a:r>
              <a:rPr lang="en-US" sz="1400" dirty="0" smtClean="0"/>
              <a:t>Single representation system controlled by multiple simulation mechanisms</a:t>
            </a:r>
          </a:p>
          <a:p>
            <a:pPr lvl="3"/>
            <a:endParaRPr lang="en-US" sz="1600" dirty="0" smtClean="0"/>
          </a:p>
        </p:txBody>
      </p:sp>
      <p:sp>
        <p:nvSpPr>
          <p:cNvPr id="3" name="Title 2"/>
          <p:cNvSpPr>
            <a:spLocks noGrp="1"/>
          </p:cNvSpPr>
          <p:nvPr>
            <p:ph type="title"/>
          </p:nvPr>
        </p:nvSpPr>
        <p:spPr/>
        <p:txBody>
          <a:bodyPr/>
          <a:lstStyle/>
          <a:p>
            <a:r>
              <a:rPr lang="en-US" dirty="0" smtClean="0"/>
              <a:t>Cognitive Simulation Theories</a:t>
            </a:r>
            <a:endParaRPr lang="sk-SK"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ensemble </a:t>
            </a:r>
            <a:r>
              <a:rPr lang="en-US" dirty="0" smtClean="0"/>
              <a:t>of neurons within which many </a:t>
            </a:r>
            <a:r>
              <a:rPr lang="en-US" dirty="0" err="1" smtClean="0"/>
              <a:t>feedforward</a:t>
            </a:r>
            <a:r>
              <a:rPr lang="en-US" dirty="0" smtClean="0"/>
              <a:t>/feedback loops make contact.</a:t>
            </a:r>
          </a:p>
          <a:p>
            <a:r>
              <a:rPr lang="en-US" dirty="0" smtClean="0"/>
              <a:t>It 1) receives forward projections from cortical regions located in the connectional level immediately below</a:t>
            </a:r>
          </a:p>
          <a:p>
            <a:r>
              <a:rPr lang="en-US" dirty="0" smtClean="0"/>
              <a:t>2) Sends reciprocal backward projections to the originating cortices</a:t>
            </a:r>
          </a:p>
          <a:p>
            <a:r>
              <a:rPr lang="en-US" dirty="0" smtClean="0"/>
              <a:t>3) Sends forward projections to cortical regions in the next connectional level; and</a:t>
            </a:r>
          </a:p>
          <a:p>
            <a:r>
              <a:rPr lang="en-US" dirty="0" smtClean="0"/>
              <a:t>4) Receives projections from </a:t>
            </a:r>
            <a:r>
              <a:rPr lang="en-US" dirty="0" err="1" smtClean="0"/>
              <a:t>heterarchically</a:t>
            </a:r>
            <a:r>
              <a:rPr lang="en-US" dirty="0" smtClean="0"/>
              <a:t> placed cortices and from </a:t>
            </a:r>
            <a:r>
              <a:rPr lang="en-US" dirty="0" err="1" smtClean="0"/>
              <a:t>subcortical</a:t>
            </a:r>
            <a:r>
              <a:rPr lang="en-US" dirty="0" smtClean="0"/>
              <a:t> nuclei in thalamus, basal forebrain, and brainstem.</a:t>
            </a:r>
            <a:endParaRPr lang="en-US" dirty="0"/>
          </a:p>
        </p:txBody>
      </p:sp>
      <p:sp>
        <p:nvSpPr>
          <p:cNvPr id="3" name="Title 2"/>
          <p:cNvSpPr>
            <a:spLocks noGrp="1"/>
          </p:cNvSpPr>
          <p:nvPr>
            <p:ph type="title"/>
          </p:nvPr>
        </p:nvSpPr>
        <p:spPr/>
        <p:txBody>
          <a:bodyPr/>
          <a:lstStyle/>
          <a:p>
            <a:r>
              <a:rPr lang="en-US" smtClean="0"/>
              <a:t>Convergence </a:t>
            </a:r>
            <a:r>
              <a:rPr lang="en-US" smtClean="0"/>
              <a:t>zone</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5201</TotalTime>
  <Words>2153</Words>
  <Application>Microsoft Office PowerPoint</Application>
  <PresentationFormat>On-screen Show (4:3)</PresentationFormat>
  <Paragraphs>248</Paragraphs>
  <Slides>26</Slides>
  <Notes>13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Brain related semantics</vt:lpstr>
      <vt:lpstr>Grounded cognition</vt:lpstr>
      <vt:lpstr>Mental imagery vs. amodal symbols</vt:lpstr>
      <vt:lpstr>Problem with traditional AI</vt:lpstr>
      <vt:lpstr>Grounded cognition theories </vt:lpstr>
      <vt:lpstr>Theories of Grounded Cognition</vt:lpstr>
      <vt:lpstr>Cognitive Simulation Theories</vt:lpstr>
      <vt:lpstr>Cognitive Simulation Theories</vt:lpstr>
      <vt:lpstr>Convergence zone</vt:lpstr>
      <vt:lpstr>Empirical Evidence for Grounded Theories</vt:lpstr>
      <vt:lpstr>Perceptual inference</vt:lpstr>
      <vt:lpstr>Perception-action coordination</vt:lpstr>
      <vt:lpstr>Perception-action coordination</vt:lpstr>
      <vt:lpstr>Perception of space</vt:lpstr>
      <vt:lpstr>Implicit memory</vt:lpstr>
      <vt:lpstr>Explicit memory</vt:lpstr>
      <vt:lpstr>Working memory</vt:lpstr>
      <vt:lpstr>Conceptual processing</vt:lpstr>
      <vt:lpstr>Language comprehension</vt:lpstr>
      <vt:lpstr>Language comprehension</vt:lpstr>
      <vt:lpstr>Perceptual simulation</vt:lpstr>
      <vt:lpstr>Motor simulation</vt:lpstr>
      <vt:lpstr>Affective simulation</vt:lpstr>
      <vt:lpstr>Thought</vt:lpstr>
      <vt:lpstr>Social Cognition</vt:lpstr>
      <vt:lpstr>Questions?</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Semiotics and Enactment</dc:title>
  <dc:creator>Dana Retová</dc:creator>
  <cp:lastModifiedBy>Dana Retová</cp:lastModifiedBy>
  <cp:revision>295</cp:revision>
  <dcterms:created xsi:type="dcterms:W3CDTF">2009-09-28T14:56:45Z</dcterms:created>
  <dcterms:modified xsi:type="dcterms:W3CDTF">2010-11-11T15:33:05Z</dcterms:modified>
</cp:coreProperties>
</file>