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7"/>
  </p:notesMasterIdLst>
  <p:sldIdLst>
    <p:sldId id="256" r:id="rId2"/>
    <p:sldId id="319" r:id="rId3"/>
    <p:sldId id="329" r:id="rId4"/>
    <p:sldId id="320" r:id="rId5"/>
    <p:sldId id="322" r:id="rId6"/>
    <p:sldId id="321" r:id="rId7"/>
    <p:sldId id="323" r:id="rId8"/>
    <p:sldId id="326" r:id="rId9"/>
    <p:sldId id="318" r:id="rId10"/>
    <p:sldId id="328" r:id="rId11"/>
    <p:sldId id="327" r:id="rId12"/>
    <p:sldId id="324" r:id="rId13"/>
    <p:sldId id="325" r:id="rId14"/>
    <p:sldId id="317" r:id="rId15"/>
    <p:sldId id="30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76" autoAdjust="0"/>
  </p:normalViewPr>
  <p:slideViewPr>
    <p:cSldViewPr>
      <p:cViewPr varScale="1">
        <p:scale>
          <a:sx n="34" d="100"/>
          <a:sy n="34" d="100"/>
        </p:scale>
        <p:origin x="-153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4D36E42-E692-4666-B975-1E38287C4D21}" type="datetimeFigureOut">
              <a:rPr lang="en-US"/>
              <a:pPr>
                <a:defRPr/>
              </a:pPr>
              <a:t>11/4/2010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03CAF73-F150-42B0-8262-842229E68C2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base" latinLnBrk="0" hangingPunct="1">
              <a:lnSpc>
                <a:spcPct val="100000"/>
              </a:lnSpc>
              <a:spcBef>
                <a:spcPct val="30000"/>
              </a:spcBef>
              <a:spcAft>
                <a:spcPct val="0"/>
              </a:spcAft>
              <a:buClrTx/>
              <a:buSzTx/>
              <a:buFontTx/>
              <a:buNone/>
              <a:tabLst/>
              <a:defRPr/>
            </a:pPr>
            <a:r>
              <a:rPr lang="en-US" dirty="0" smtClean="0"/>
              <a:t>“Evidence suggests that dimensions that are easily separated by adults, such as the brightness and size of a square, are treated as fused together for children .... For example, children have difficulty identifying whether two objects differ on their brightness or size even though they can easily see that they differ in some way. Both differentiation and </a:t>
            </a:r>
            <a:r>
              <a:rPr lang="en-US" dirty="0" err="1" smtClean="0"/>
              <a:t>dimensionalization</a:t>
            </a:r>
            <a:r>
              <a:rPr lang="en-US" dirty="0" smtClean="0"/>
              <a:t> occur throughout one's lifetime.” (Goldstone &amp; </a:t>
            </a:r>
            <a:r>
              <a:rPr lang="en-US" dirty="0" err="1" smtClean="0"/>
              <a:t>Bartalou</a:t>
            </a:r>
            <a:r>
              <a:rPr lang="en-US" dirty="0" smtClean="0"/>
              <a:t> 1998)</a:t>
            </a:r>
          </a:p>
          <a:p>
            <a:endParaRPr lang="en-US"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 case of contrast classes, one set of dimensions is not really</a:t>
            </a:r>
            <a:r>
              <a:rPr lang="en-US" baseline="0" dirty="0" smtClean="0"/>
              <a:t> mapped onto another set but the conceptual space is mapped onto a subspace of itself retaining the same topological structure.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case of contrast classes, one set of dimensions is not really</a:t>
            </a:r>
            <a:r>
              <a:rPr lang="en-US" baseline="0" dirty="0" smtClean="0"/>
              <a:t> mapped onto another set but the conceptual space is mapped onto a subspace of itself retaining the same topological structure.</a:t>
            </a:r>
            <a:endParaRPr lang="en-US"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on each level of the hierarchy an object is described by a comparatively</a:t>
            </a:r>
          </a:p>
          <a:p>
            <a:r>
              <a:rPr lang="en-US" sz="1200" kern="1200" baseline="0" dirty="0" smtClean="0">
                <a:solidFill>
                  <a:schemeClr val="tx1"/>
                </a:solidFill>
                <a:latin typeface="+mn-lt"/>
                <a:ea typeface="+mn-ea"/>
                <a:cs typeface="+mn-cs"/>
              </a:rPr>
              <a:t>small number of coordinates based on lengths and angles.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Thus the object can be</a:t>
            </a:r>
          </a:p>
          <a:p>
            <a:r>
              <a:rPr lang="en-US" sz="1200" kern="1200" baseline="0" dirty="0" smtClean="0">
                <a:solidFill>
                  <a:schemeClr val="tx1"/>
                </a:solidFill>
                <a:latin typeface="+mn-lt"/>
                <a:ea typeface="+mn-ea"/>
                <a:cs typeface="+mn-cs"/>
              </a:rPr>
              <a:t>identified as a </a:t>
            </a:r>
            <a:r>
              <a:rPr lang="en-US" sz="1200" kern="1200" baseline="0" dirty="0" err="1" smtClean="0">
                <a:solidFill>
                  <a:schemeClr val="tx1"/>
                </a:solidFill>
                <a:latin typeface="+mn-lt"/>
                <a:ea typeface="+mn-ea"/>
                <a:cs typeface="+mn-cs"/>
              </a:rPr>
              <a:t>hierarchially</a:t>
            </a:r>
            <a:r>
              <a:rPr lang="en-US" sz="1200" kern="1200" baseline="0" dirty="0" smtClean="0">
                <a:solidFill>
                  <a:schemeClr val="tx1"/>
                </a:solidFill>
                <a:latin typeface="+mn-lt"/>
                <a:ea typeface="+mn-ea"/>
                <a:cs typeface="+mn-cs"/>
              </a:rPr>
              <a:t> structured vector in a (higher order) conceptual space.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Furthermore, a ’prototypical’ vector for an object category like ’bird’ identifies a</a:t>
            </a:r>
          </a:p>
          <a:p>
            <a:r>
              <a:rPr lang="en-US" sz="1200" kern="1200" baseline="0" dirty="0" smtClean="0">
                <a:solidFill>
                  <a:schemeClr val="tx1"/>
                </a:solidFill>
                <a:latin typeface="+mn-lt"/>
                <a:ea typeface="+mn-ea"/>
                <a:cs typeface="+mn-cs"/>
              </a:rPr>
              <a:t>spatial structure that can serve as an image schema for that category. Such an</a:t>
            </a:r>
          </a:p>
          <a:p>
            <a:r>
              <a:rPr lang="en-US" sz="1200" kern="1200" baseline="0" dirty="0" smtClean="0">
                <a:solidFill>
                  <a:schemeClr val="tx1"/>
                </a:solidFill>
                <a:latin typeface="+mn-lt"/>
                <a:ea typeface="+mn-ea"/>
                <a:cs typeface="+mn-cs"/>
              </a:rPr>
              <a:t>image schema represents a </a:t>
            </a:r>
            <a:r>
              <a:rPr lang="en-US" sz="1200" i="1" kern="1200" baseline="0" dirty="0" smtClean="0">
                <a:solidFill>
                  <a:schemeClr val="tx1"/>
                </a:solidFill>
                <a:latin typeface="+mn-lt"/>
                <a:ea typeface="+mn-ea"/>
                <a:cs typeface="+mn-cs"/>
              </a:rPr>
              <a:t>basic level category (cf. Section 3), while subordinate</a:t>
            </a:r>
          </a:p>
          <a:p>
            <a:r>
              <a:rPr lang="en-US" sz="1200" kern="1200" baseline="0" dirty="0" smtClean="0">
                <a:solidFill>
                  <a:schemeClr val="tx1"/>
                </a:solidFill>
                <a:latin typeface="+mn-lt"/>
                <a:ea typeface="+mn-ea"/>
                <a:cs typeface="+mn-cs"/>
              </a:rPr>
              <a:t>categories like ’ostrich’ are represented by </a:t>
            </a:r>
            <a:r>
              <a:rPr lang="en-US" sz="1200" kern="1200" baseline="0" dirty="0" err="1" smtClean="0">
                <a:solidFill>
                  <a:schemeClr val="tx1"/>
                </a:solidFill>
                <a:latin typeface="+mn-lt"/>
                <a:ea typeface="+mn-ea"/>
                <a:cs typeface="+mn-cs"/>
              </a:rPr>
              <a:t>subregions</a:t>
            </a:r>
            <a:r>
              <a:rPr lang="en-US" sz="1200" kern="1200" baseline="0" dirty="0" smtClean="0">
                <a:solidFill>
                  <a:schemeClr val="tx1"/>
                </a:solidFill>
                <a:latin typeface="+mn-lt"/>
                <a:ea typeface="+mn-ea"/>
                <a:cs typeface="+mn-cs"/>
              </a:rPr>
              <a:t> of the convex region</a:t>
            </a:r>
          </a:p>
          <a:p>
            <a:r>
              <a:rPr lang="en-US" sz="1200" kern="1200" baseline="0" dirty="0" smtClean="0">
                <a:solidFill>
                  <a:schemeClr val="tx1"/>
                </a:solidFill>
                <a:latin typeface="+mn-lt"/>
                <a:ea typeface="+mn-ea"/>
                <a:cs typeface="+mn-cs"/>
              </a:rPr>
              <a:t>associated with the prototypical object. </a:t>
            </a:r>
            <a:r>
              <a:rPr lang="en-US" sz="1200" kern="1200" baseline="0" dirty="0" err="1" smtClean="0">
                <a:solidFill>
                  <a:schemeClr val="tx1"/>
                </a:solidFill>
                <a:latin typeface="+mn-lt"/>
                <a:ea typeface="+mn-ea"/>
                <a:cs typeface="+mn-cs"/>
              </a:rPr>
              <a:t>Superordinate</a:t>
            </a:r>
            <a:r>
              <a:rPr lang="en-US" sz="1200" kern="1200" baseline="0" dirty="0" smtClean="0">
                <a:solidFill>
                  <a:schemeClr val="tx1"/>
                </a:solidFill>
                <a:latin typeface="+mn-lt"/>
                <a:ea typeface="+mn-ea"/>
                <a:cs typeface="+mn-cs"/>
              </a:rPr>
              <a:t> categories like ’animal’ do</a:t>
            </a:r>
          </a:p>
          <a:p>
            <a:r>
              <a:rPr lang="en-US" sz="1200" kern="1200" baseline="0" dirty="0" smtClean="0">
                <a:solidFill>
                  <a:schemeClr val="tx1"/>
                </a:solidFill>
                <a:latin typeface="+mn-lt"/>
                <a:ea typeface="+mn-ea"/>
                <a:cs typeface="+mn-cs"/>
              </a:rPr>
              <a:t>not have any associated image schemas.</a:t>
            </a:r>
            <a:endParaRPr lang="en-US" dirty="0"/>
          </a:p>
        </p:txBody>
      </p:sp>
      <p:sp>
        <p:nvSpPr>
          <p:cNvPr id="4" name="Slide Number Placeholder 3"/>
          <p:cNvSpPr>
            <a:spLocks noGrp="1"/>
          </p:cNvSpPr>
          <p:nvPr>
            <p:ph type="sldNum" sz="quarter" idx="10"/>
          </p:nvPr>
        </p:nvSpPr>
        <p:spPr/>
        <p:txBody>
          <a:bodyPr/>
          <a:lstStyle/>
          <a:p>
            <a:pPr>
              <a:defRPr/>
            </a:pPr>
            <a:fld id="{703CAF73-F150-42B0-8262-842229E68C22}"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5D47BC5A-4EE7-4A43-937A-15AFC949C1DA}" type="datetimeFigureOut">
              <a:rPr lang="en-US"/>
              <a:pPr>
                <a:defRPr/>
              </a:pPr>
              <a:t>11/4/2010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AB3EACB1-51A9-42B9-A9B8-85EB89C911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4C78733-7FE4-4703-B590-024530938965}" type="datetimeFigureOut">
              <a:rPr lang="en-US"/>
              <a:pPr>
                <a:defRPr/>
              </a:pPr>
              <a:t>11/4/2010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A3C461D-D4F9-4419-AE1A-F630E39734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CC6C4AF-BC88-41A5-A14F-9F9A4B0368BE}" type="datetimeFigureOut">
              <a:rPr lang="en-US"/>
              <a:pPr>
                <a:defRPr/>
              </a:pPr>
              <a:t>11/4/2010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EDD2327-DD38-4650-A58D-E1D4C024C9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421E9076-961F-4282-81C1-A71C53C8AD90}" type="datetimeFigureOut">
              <a:rPr lang="en-US"/>
              <a:pPr>
                <a:defRPr/>
              </a:pPr>
              <a:t>11/4/2010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817F990-7E97-427B-AD37-39F757506BB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91135D1-1537-441E-B2F7-B5A610CEBC28}" type="datetimeFigureOut">
              <a:rPr lang="en-US"/>
              <a:pPr>
                <a:defRPr/>
              </a:pPr>
              <a:t>11/4/2010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80272F1-5F6A-4C2F-8D6B-95F3E1747F0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68D4E9BD-A1E2-4373-8F27-9289302E1A64}" type="datetimeFigureOut">
              <a:rPr lang="en-US"/>
              <a:pPr>
                <a:defRPr/>
              </a:pPr>
              <a:t>11/4/2010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5341C89-DE26-4B4E-A7E4-5C06E27A5A6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08BE369-012D-49E3-97B2-A76F6AF2EABE}" type="datetimeFigureOut">
              <a:rPr lang="en-US"/>
              <a:pPr>
                <a:defRPr/>
              </a:pPr>
              <a:t>11/4/2010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8A0AB7A-71F1-49FE-8113-B113A4CF90D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F4BD0B5C-EB6F-4935-BCD1-0F4E2711FF1D}" type="datetimeFigureOut">
              <a:rPr lang="en-US"/>
              <a:pPr>
                <a:defRPr/>
              </a:pPr>
              <a:t>11/4/2010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88AFE439-ED80-4606-98A4-F9A6BED7E56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2EF975F-58EE-4292-95C2-E648622C8437}" type="datetimeFigureOut">
              <a:rPr lang="en-US"/>
              <a:pPr>
                <a:defRPr/>
              </a:pPr>
              <a:t>11/4/2010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8FB3A81-E910-4D80-8508-D129025C37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50D57D3-CD07-45C4-BEFD-017AA69AF2BE}" type="datetimeFigureOut">
              <a:rPr lang="en-US"/>
              <a:pPr>
                <a:defRPr/>
              </a:pPr>
              <a:t>11/4/2010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D17148B-CBB6-4371-9521-40EAA0B434F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09269F39-7E32-479F-8E83-8B8EF9033E8A}" type="datetimeFigureOut">
              <a:rPr lang="en-US"/>
              <a:pPr>
                <a:defRPr/>
              </a:pPr>
              <a:t>11/4/2010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B8E9701C-1CCE-4C7A-AABB-E33CB2088F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33AB7515-B7D5-4717-8A25-EF5B5F59C67C}" type="datetimeFigureOut">
              <a:rPr lang="en-US"/>
              <a:pPr>
                <a:defRPr/>
              </a:pPr>
              <a:t>11/4/2010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7FA22557-C62F-4399-BCA8-9B5005C0B2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5" r:id="rId1"/>
    <p:sldLayoutId id="2147483811" r:id="rId2"/>
    <p:sldLayoutId id="2147483816" r:id="rId3"/>
    <p:sldLayoutId id="2147483817" r:id="rId4"/>
    <p:sldLayoutId id="2147483818" r:id="rId5"/>
    <p:sldLayoutId id="2147483819" r:id="rId6"/>
    <p:sldLayoutId id="2147483812" r:id="rId7"/>
    <p:sldLayoutId id="2147483820" r:id="rId8"/>
    <p:sldLayoutId id="2147483821" r:id="rId9"/>
    <p:sldLayoutId id="2147483813" r:id="rId10"/>
    <p:sldLayoutId id="2147483814"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7620000" cy="1829761"/>
          </a:xfrm>
        </p:spPr>
        <p:txBody>
          <a:bodyPr>
            <a:normAutofit/>
          </a:bodyPr>
          <a:lstStyle/>
          <a:p>
            <a:pPr fontAlgn="auto">
              <a:spcAft>
                <a:spcPts val="0"/>
              </a:spcAft>
              <a:defRPr/>
            </a:pPr>
            <a:r>
              <a:rPr lang="en-US" dirty="0" smtClean="0"/>
              <a:t/>
            </a:r>
            <a:br>
              <a:rPr lang="en-US" dirty="0" smtClean="0"/>
            </a:br>
            <a:r>
              <a:rPr lang="en-US" dirty="0" smtClean="0"/>
              <a:t>Conceptual spaces</a:t>
            </a:r>
            <a:endParaRPr lang="en-US" dirty="0"/>
          </a:p>
        </p:txBody>
      </p:sp>
      <p:sp>
        <p:nvSpPr>
          <p:cNvPr id="9219" name="Subtitle 2"/>
          <p:cNvSpPr>
            <a:spLocks noGrp="1"/>
          </p:cNvSpPr>
          <p:nvPr>
            <p:ph type="subTitle" idx="1"/>
          </p:nvPr>
        </p:nvSpPr>
        <p:spPr>
          <a:xfrm>
            <a:off x="685800" y="3611563"/>
            <a:ext cx="7772400" cy="1200150"/>
          </a:xfrm>
        </p:spPr>
        <p:txBody>
          <a:bodyPr/>
          <a:lstStyle/>
          <a:p>
            <a:pPr marR="0"/>
            <a:endParaRPr lang="en-US" dirty="0" smtClean="0"/>
          </a:p>
          <a:p>
            <a:pPr marR="0"/>
            <a:r>
              <a:rPr lang="en-US" dirty="0" smtClean="0"/>
              <a:t>CSCTR – Session 6</a:t>
            </a:r>
          </a:p>
          <a:p>
            <a:pPr marR="0"/>
            <a:r>
              <a:rPr lang="en-US" dirty="0" smtClean="0"/>
              <a:t>Dana </a:t>
            </a:r>
            <a:r>
              <a:rPr lang="en-US" dirty="0" err="1" smtClean="0"/>
              <a:t>Retov</a:t>
            </a:r>
            <a:r>
              <a:rPr lang="sk-SK" dirty="0" smtClean="0"/>
              <a:t>á</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Predicates are assigned regions of space (red)</a:t>
            </a:r>
          </a:p>
          <a:p>
            <a:r>
              <a:rPr lang="en-US" dirty="0" smtClean="0"/>
              <a:t>Secondary properties (tall)</a:t>
            </a:r>
          </a:p>
          <a:p>
            <a:pPr lvl="1"/>
            <a:r>
              <a:rPr lang="en-US" dirty="0" smtClean="0"/>
              <a:t>“Parasitical” on other properties</a:t>
            </a:r>
          </a:p>
          <a:p>
            <a:pPr lvl="1"/>
            <a:endParaRPr lang="en-US" dirty="0" smtClean="0"/>
          </a:p>
          <a:p>
            <a:endParaRPr lang="en-US" dirty="0" smtClean="0"/>
          </a:p>
          <a:p>
            <a:r>
              <a:rPr lang="en-US" dirty="0" smtClean="0"/>
              <a:t>“Big </a:t>
            </a:r>
            <a:r>
              <a:rPr lang="en-US" dirty="0" err="1" smtClean="0"/>
              <a:t>chihuahua</a:t>
            </a:r>
            <a:r>
              <a:rPr lang="en-US" dirty="0" smtClean="0"/>
              <a:t>”</a:t>
            </a:r>
          </a:p>
        </p:txBody>
      </p:sp>
      <p:sp>
        <p:nvSpPr>
          <p:cNvPr id="3" name="Title 2"/>
          <p:cNvSpPr>
            <a:spLocks noGrp="1"/>
          </p:cNvSpPr>
          <p:nvPr>
            <p:ph type="title"/>
          </p:nvPr>
        </p:nvSpPr>
        <p:spPr/>
        <p:txBody>
          <a:bodyPr>
            <a:normAutofit fontScale="90000"/>
          </a:bodyPr>
          <a:lstStyle/>
          <a:p>
            <a:r>
              <a:rPr lang="en-US" dirty="0" smtClean="0"/>
              <a:t>Primary and secondary properties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4238625" y="333375"/>
            <a:ext cx="4676775" cy="6296025"/>
          </a:xfrm>
          <a:prstGeom prst="rect">
            <a:avLst/>
          </a:prstGeom>
          <a:noFill/>
          <a:ln w="9525">
            <a:noFill/>
            <a:miter lim="800000"/>
            <a:headEnd/>
            <a:tailEnd/>
          </a:ln>
        </p:spPr>
      </p:pic>
      <p:sp>
        <p:nvSpPr>
          <p:cNvPr id="2" name="Content Placeholder 1"/>
          <p:cNvSpPr>
            <a:spLocks noGrp="1"/>
          </p:cNvSpPr>
          <p:nvPr>
            <p:ph idx="1"/>
          </p:nvPr>
        </p:nvSpPr>
        <p:spPr>
          <a:xfrm>
            <a:off x="457200" y="1066800"/>
            <a:ext cx="3733800" cy="4940300"/>
          </a:xfrm>
        </p:spPr>
        <p:txBody>
          <a:bodyPr/>
          <a:lstStyle/>
          <a:p>
            <a:r>
              <a:rPr lang="en-US" dirty="0" smtClean="0"/>
              <a:t>Cylinders</a:t>
            </a:r>
          </a:p>
          <a:p>
            <a:pPr lvl="1"/>
            <a:r>
              <a:rPr lang="en-US" dirty="0" smtClean="0"/>
              <a:t>Length</a:t>
            </a:r>
          </a:p>
          <a:p>
            <a:pPr lvl="1"/>
            <a:r>
              <a:rPr lang="en-US" dirty="0" smtClean="0"/>
              <a:t>Width</a:t>
            </a:r>
          </a:p>
          <a:p>
            <a:pPr lvl="1"/>
            <a:r>
              <a:rPr lang="en-US" dirty="0" smtClean="0"/>
              <a:t>Angle between the dominating and the other one</a:t>
            </a:r>
          </a:p>
          <a:p>
            <a:pPr lvl="1"/>
            <a:r>
              <a:rPr lang="en-US" dirty="0" smtClean="0"/>
              <a:t>Position of the added cylinder </a:t>
            </a:r>
          </a:p>
          <a:p>
            <a:r>
              <a:rPr lang="en-US" dirty="0" smtClean="0"/>
              <a:t>Prototypical vector for an object – </a:t>
            </a:r>
            <a:r>
              <a:rPr lang="en-US" b="1" dirty="0" smtClean="0"/>
              <a:t>image schema</a:t>
            </a:r>
            <a:r>
              <a:rPr lang="en-US" dirty="0" smtClean="0"/>
              <a:t> </a:t>
            </a:r>
          </a:p>
          <a:p>
            <a:r>
              <a:rPr lang="en-US" dirty="0" smtClean="0"/>
              <a:t>Subordinate cat. – </a:t>
            </a:r>
            <a:r>
              <a:rPr lang="en-US" dirty="0" err="1" smtClean="0"/>
              <a:t>subregions</a:t>
            </a:r>
            <a:r>
              <a:rPr lang="en-US" dirty="0" smtClean="0"/>
              <a:t> of the convex region</a:t>
            </a:r>
            <a:endParaRPr lang="en-US" dirty="0"/>
          </a:p>
        </p:txBody>
      </p:sp>
      <p:sp>
        <p:nvSpPr>
          <p:cNvPr id="3" name="Title 2"/>
          <p:cNvSpPr>
            <a:spLocks noGrp="1"/>
          </p:cNvSpPr>
          <p:nvPr>
            <p:ph type="title"/>
          </p:nvPr>
        </p:nvSpPr>
        <p:spPr>
          <a:xfrm>
            <a:off x="457200" y="152400"/>
            <a:ext cx="8229600" cy="1143000"/>
          </a:xfrm>
        </p:spPr>
        <p:txBody>
          <a:bodyPr>
            <a:normAutofit/>
          </a:bodyPr>
          <a:lstStyle/>
          <a:p>
            <a:r>
              <a:rPr lang="en-US" sz="3600" dirty="0" smtClean="0"/>
              <a:t>Marr (1982)</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Spatio</a:t>
            </a:r>
            <a:r>
              <a:rPr lang="en-US" dirty="0" smtClean="0"/>
              <a:t>-temporal </a:t>
            </a:r>
            <a:r>
              <a:rPr lang="en-US" b="1" dirty="0" smtClean="0"/>
              <a:t>patterns of forces </a:t>
            </a:r>
            <a:r>
              <a:rPr lang="en-US" dirty="0" smtClean="0"/>
              <a:t>that generate the movement</a:t>
            </a:r>
            <a:endParaRPr lang="en-US" dirty="0"/>
          </a:p>
        </p:txBody>
      </p:sp>
      <p:sp>
        <p:nvSpPr>
          <p:cNvPr id="3" name="Title 2"/>
          <p:cNvSpPr>
            <a:spLocks noGrp="1"/>
          </p:cNvSpPr>
          <p:nvPr>
            <p:ph type="title"/>
          </p:nvPr>
        </p:nvSpPr>
        <p:spPr/>
        <p:txBody>
          <a:bodyPr/>
          <a:lstStyle/>
          <a:p>
            <a:r>
              <a:rPr lang="en-US" dirty="0" smtClean="0"/>
              <a:t>Action space</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5562600" y="2438400"/>
            <a:ext cx="3107872" cy="283762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Function of an object can be </a:t>
            </a:r>
            <a:r>
              <a:rPr lang="en-US" dirty="0" err="1" smtClean="0"/>
              <a:t>analysed</a:t>
            </a:r>
            <a:endParaRPr lang="en-US" dirty="0" smtClean="0"/>
          </a:p>
          <a:p>
            <a:pPr lvl="1"/>
            <a:r>
              <a:rPr lang="en-US" dirty="0" smtClean="0"/>
              <a:t>Actions it affords</a:t>
            </a:r>
          </a:p>
          <a:p>
            <a:pPr lvl="1"/>
            <a:endParaRPr lang="en-US" dirty="0" smtClean="0"/>
          </a:p>
          <a:p>
            <a:r>
              <a:rPr lang="en-US" dirty="0" smtClean="0"/>
              <a:t>Functional concept = convex region in action space</a:t>
            </a:r>
            <a:endParaRPr lang="en-US" dirty="0"/>
          </a:p>
        </p:txBody>
      </p:sp>
      <p:sp>
        <p:nvSpPr>
          <p:cNvPr id="3" name="Title 2"/>
          <p:cNvSpPr>
            <a:spLocks noGrp="1"/>
          </p:cNvSpPr>
          <p:nvPr>
            <p:ph type="title"/>
          </p:nvPr>
        </p:nvSpPr>
        <p:spPr/>
        <p:txBody>
          <a:bodyPr/>
          <a:lstStyle/>
          <a:p>
            <a:r>
              <a:rPr lang="en-US" dirty="0" smtClean="0"/>
              <a:t>Functional concepts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Ideal to represent</a:t>
            </a:r>
          </a:p>
          <a:p>
            <a:pPr lvl="1"/>
            <a:r>
              <a:rPr lang="en-US" dirty="0" smtClean="0"/>
              <a:t>Concepts on basic level of conceptualization</a:t>
            </a:r>
          </a:p>
          <a:p>
            <a:pPr lvl="1"/>
            <a:r>
              <a:rPr lang="en-US" dirty="0" smtClean="0"/>
              <a:t>Spatial-relations concepts</a:t>
            </a:r>
          </a:p>
          <a:p>
            <a:r>
              <a:rPr lang="en-US" dirty="0" smtClean="0"/>
              <a:t>Rules follow from the topological structure</a:t>
            </a:r>
          </a:p>
          <a:p>
            <a:pPr lvl="1"/>
            <a:r>
              <a:rPr lang="en-US" dirty="0" smtClean="0"/>
              <a:t>For example:</a:t>
            </a:r>
          </a:p>
          <a:p>
            <a:pPr lvl="2"/>
            <a:r>
              <a:rPr lang="en-US" dirty="0" smtClean="0"/>
              <a:t>A point in a conceptual space will always have an internally consistent set of properties</a:t>
            </a:r>
          </a:p>
          <a:p>
            <a:pPr lvl="3"/>
            <a:r>
              <a:rPr lang="en-US" dirty="0" smtClean="0"/>
              <a:t>Something cannot be blue and yellow at the same time</a:t>
            </a:r>
          </a:p>
          <a:p>
            <a:pPr lvl="2"/>
            <a:r>
              <a:rPr lang="en-US" dirty="0" smtClean="0"/>
              <a:t>Everything that is green is also colored</a:t>
            </a:r>
          </a:p>
          <a:p>
            <a:pPr lvl="2"/>
            <a:r>
              <a:rPr lang="en-US" dirty="0" smtClean="0"/>
              <a:t>Nothing is in the same place in the same time</a:t>
            </a:r>
          </a:p>
          <a:p>
            <a:pPr lvl="2"/>
            <a:r>
              <a:rPr lang="en-US" dirty="0" smtClean="0"/>
              <a:t>Transitivity – as in “earlier than”</a:t>
            </a:r>
          </a:p>
          <a:p>
            <a:pPr lvl="2"/>
            <a:endParaRPr lang="en-US" dirty="0" smtClean="0"/>
          </a:p>
        </p:txBody>
      </p:sp>
      <p:sp>
        <p:nvSpPr>
          <p:cNvPr id="3" name="Title 2"/>
          <p:cNvSpPr>
            <a:spLocks noGrp="1"/>
          </p:cNvSpPr>
          <p:nvPr>
            <p:ph type="title"/>
          </p:nvPr>
        </p:nvSpPr>
        <p:spPr/>
        <p:txBody>
          <a:bodyPr/>
          <a:lstStyle/>
          <a:p>
            <a:r>
              <a:rPr lang="en-US" dirty="0" smtClean="0"/>
              <a:t>Conceptual spaces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smtClean="0"/>
              <a:t>Questions?</a:t>
            </a:r>
            <a:endParaRPr lang="en-US"/>
          </a:p>
        </p:txBody>
      </p:sp>
      <p:pic>
        <p:nvPicPr>
          <p:cNvPr id="5122" name="Picture 2" descr="C:\Documents and Settings\admin\Local Settings\Temporary Internet Files\Content.IE5\QLUQ9Z93\MCj00787110000[1].wmf"/>
          <p:cNvPicPr>
            <a:picLocks noChangeAspect="1" noChangeArrowheads="1"/>
          </p:cNvPicPr>
          <p:nvPr/>
        </p:nvPicPr>
        <p:blipFill>
          <a:blip r:embed="rId2" cstate="print"/>
          <a:srcRect/>
          <a:stretch>
            <a:fillRect/>
          </a:stretch>
        </p:blipFill>
        <p:spPr bwMode="auto">
          <a:xfrm>
            <a:off x="5867400" y="1905000"/>
            <a:ext cx="1622066" cy="393430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Consist of a number of </a:t>
            </a:r>
            <a:r>
              <a:rPr lang="en-US" b="1" dirty="0" smtClean="0"/>
              <a:t>quality dimensions</a:t>
            </a:r>
          </a:p>
          <a:p>
            <a:pPr marL="365125" lvl="1" indent="-255588">
              <a:spcBef>
                <a:spcPts val="400"/>
              </a:spcBef>
              <a:buSzPct val="68000"/>
              <a:buFont typeface="Wingdings 3" pitchFamily="18" charset="2"/>
              <a:buChar char=""/>
            </a:pPr>
            <a:r>
              <a:rPr lang="en-US" dirty="0" smtClean="0"/>
              <a:t>Building blocks of </a:t>
            </a:r>
            <a:r>
              <a:rPr lang="en-US" dirty="0" smtClean="0"/>
              <a:t>representations</a:t>
            </a:r>
          </a:p>
          <a:p>
            <a:pPr lvl="1"/>
            <a:r>
              <a:rPr lang="en-US" dirty="0" smtClean="0"/>
              <a:t>Weight, temperature, brightness, pitch, height, width, depth</a:t>
            </a:r>
          </a:p>
          <a:p>
            <a:pPr lvl="1"/>
            <a:r>
              <a:rPr lang="en-US" dirty="0" smtClean="0"/>
              <a:t>Abstract non-sensory dimensions</a:t>
            </a:r>
          </a:p>
          <a:p>
            <a:pPr lvl="1"/>
            <a:endParaRPr lang="en-US" dirty="0" smtClean="0"/>
          </a:p>
          <a:p>
            <a:pPr lvl="1"/>
            <a:r>
              <a:rPr lang="en-US" dirty="0" smtClean="0"/>
              <a:t>Represent various qualities of objects</a:t>
            </a:r>
          </a:p>
          <a:p>
            <a:pPr lvl="1"/>
            <a:r>
              <a:rPr lang="en-US" dirty="0" smtClean="0"/>
              <a:t>Independent of symbolic representations (language)</a:t>
            </a:r>
          </a:p>
          <a:p>
            <a:pPr lvl="1"/>
            <a:r>
              <a:rPr lang="en-US" dirty="0" smtClean="0"/>
              <a:t>Abstract	 representation for modeling</a:t>
            </a:r>
          </a:p>
          <a:p>
            <a:pPr lvl="2"/>
            <a:r>
              <a:rPr lang="en-US" dirty="0" smtClean="0"/>
              <a:t>Do not claim to have any immediate physical realization</a:t>
            </a:r>
            <a:endParaRPr lang="en-US" dirty="0"/>
          </a:p>
        </p:txBody>
      </p:sp>
      <p:sp>
        <p:nvSpPr>
          <p:cNvPr id="3" name="Title 2"/>
          <p:cNvSpPr>
            <a:spLocks noGrp="1"/>
          </p:cNvSpPr>
          <p:nvPr>
            <p:ph type="title"/>
          </p:nvPr>
        </p:nvSpPr>
        <p:spPr/>
        <p:txBody>
          <a:bodyPr/>
          <a:lstStyle/>
          <a:p>
            <a:r>
              <a:rPr lang="en-US" dirty="0" smtClean="0"/>
              <a:t>Conceptual spaces (G</a:t>
            </a:r>
            <a:r>
              <a:rPr lang="sk-SK" dirty="0" smtClean="0"/>
              <a:t>ärdenfors</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Innate – hardwired in nervous system</a:t>
            </a:r>
          </a:p>
          <a:p>
            <a:r>
              <a:rPr lang="en-US" dirty="0" smtClean="0"/>
              <a:t>Learned</a:t>
            </a:r>
          </a:p>
          <a:p>
            <a:pPr lvl="1"/>
            <a:r>
              <a:rPr lang="en-US" dirty="0" smtClean="0"/>
              <a:t>Learning involves expanding conc. Space with new quality dimensions</a:t>
            </a:r>
          </a:p>
          <a:p>
            <a:r>
              <a:rPr lang="en-US" dirty="0" smtClean="0"/>
              <a:t>Culturally dependent</a:t>
            </a:r>
          </a:p>
          <a:p>
            <a:pPr lvl="1"/>
            <a:r>
              <a:rPr lang="en-US" dirty="0" smtClean="0"/>
              <a:t>T</a:t>
            </a:r>
            <a:r>
              <a:rPr lang="en-US" dirty="0" smtClean="0"/>
              <a:t>ime</a:t>
            </a:r>
          </a:p>
          <a:p>
            <a:r>
              <a:rPr lang="en-US" dirty="0" smtClean="0"/>
              <a:t>Scientific</a:t>
            </a:r>
          </a:p>
          <a:p>
            <a:pPr lvl="1"/>
            <a:r>
              <a:rPr lang="en-US" dirty="0" smtClean="0"/>
              <a:t>Weight vs. mass</a:t>
            </a:r>
          </a:p>
        </p:txBody>
      </p:sp>
      <p:sp>
        <p:nvSpPr>
          <p:cNvPr id="3" name="Title 2"/>
          <p:cNvSpPr>
            <a:spLocks noGrp="1"/>
          </p:cNvSpPr>
          <p:nvPr>
            <p:ph type="title"/>
          </p:nvPr>
        </p:nvSpPr>
        <p:spPr/>
        <p:txBody>
          <a:bodyPr/>
          <a:lstStyle/>
          <a:p>
            <a:r>
              <a:rPr lang="en-US" dirty="0" smtClean="0"/>
              <a:t>Dimensions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our culture and in science</a:t>
            </a:r>
          </a:p>
          <a:p>
            <a:pPr lvl="1"/>
            <a:r>
              <a:rPr lang="en-US" dirty="0" smtClean="0"/>
              <a:t>One-dimensional structure isomorphic to the line of real numbers</a:t>
            </a:r>
          </a:p>
          <a:p>
            <a:r>
              <a:rPr lang="en-US" dirty="0" smtClean="0"/>
              <a:t>In other cultures</a:t>
            </a:r>
          </a:p>
          <a:p>
            <a:pPr lvl="1"/>
            <a:r>
              <a:rPr lang="en-US" dirty="0" smtClean="0"/>
              <a:t>Circular structure</a:t>
            </a:r>
            <a:endParaRPr lang="en-US" dirty="0"/>
          </a:p>
        </p:txBody>
      </p:sp>
      <p:sp>
        <p:nvSpPr>
          <p:cNvPr id="3" name="Title 2"/>
          <p:cNvSpPr>
            <a:spLocks noGrp="1"/>
          </p:cNvSpPr>
          <p:nvPr>
            <p:ph type="title"/>
          </p:nvPr>
        </p:nvSpPr>
        <p:spPr/>
        <p:txBody>
          <a:bodyPr/>
          <a:lstStyle/>
          <a:p>
            <a:r>
              <a:rPr lang="en-US" dirty="0" smtClean="0"/>
              <a:t>Dimension of ‘time’</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133600" y="4267200"/>
            <a:ext cx="1454263" cy="14478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038600" y="3581400"/>
            <a:ext cx="4495800" cy="2672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1-D structure from low tones to high</a:t>
            </a:r>
          </a:p>
          <a:p>
            <a:r>
              <a:rPr lang="en-US" dirty="0" smtClean="0"/>
              <a:t>Logarithmic scale</a:t>
            </a:r>
            <a:endParaRPr lang="en-US" dirty="0" smtClean="0"/>
          </a:p>
          <a:p>
            <a:r>
              <a:rPr lang="en-US" dirty="0" smtClean="0"/>
              <a:t>Acoustic frequency is spatially coded in </a:t>
            </a:r>
            <a:r>
              <a:rPr lang="en-US" dirty="0" err="1" smtClean="0"/>
              <a:t>chochlea</a:t>
            </a:r>
            <a:endParaRPr lang="en-US" dirty="0"/>
          </a:p>
        </p:txBody>
      </p:sp>
      <p:sp>
        <p:nvSpPr>
          <p:cNvPr id="3" name="Title 2"/>
          <p:cNvSpPr>
            <a:spLocks noGrp="1"/>
          </p:cNvSpPr>
          <p:nvPr>
            <p:ph type="title"/>
          </p:nvPr>
        </p:nvSpPr>
        <p:spPr/>
        <p:txBody>
          <a:bodyPr/>
          <a:lstStyle/>
          <a:p>
            <a:r>
              <a:rPr lang="en-US" dirty="0" smtClean="0"/>
              <a:t>Dimension of ‘pitch’</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590800" y="3045934"/>
            <a:ext cx="5705475" cy="33072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Hue</a:t>
            </a:r>
          </a:p>
          <a:p>
            <a:r>
              <a:rPr lang="en-US" dirty="0" smtClean="0"/>
              <a:t>Brightness</a:t>
            </a:r>
          </a:p>
          <a:p>
            <a:r>
              <a:rPr lang="en-US" dirty="0" smtClean="0"/>
              <a:t>Color</a:t>
            </a:r>
            <a:endParaRPr lang="en-US" dirty="0"/>
          </a:p>
        </p:txBody>
      </p:sp>
      <p:sp>
        <p:nvSpPr>
          <p:cNvPr id="3" name="Title 2"/>
          <p:cNvSpPr>
            <a:spLocks noGrp="1"/>
          </p:cNvSpPr>
          <p:nvPr>
            <p:ph type="title"/>
          </p:nvPr>
        </p:nvSpPr>
        <p:spPr/>
        <p:txBody>
          <a:bodyPr/>
          <a:lstStyle/>
          <a:p>
            <a:r>
              <a:rPr lang="en-US" dirty="0" smtClean="0"/>
              <a:t>Color space</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657600" y="1600200"/>
            <a:ext cx="4591050" cy="424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4495800" cy="4525962"/>
          </a:xfrm>
        </p:spPr>
        <p:txBody>
          <a:bodyPr/>
          <a:lstStyle/>
          <a:p>
            <a:r>
              <a:rPr lang="en-US" dirty="0" smtClean="0"/>
              <a:t>Skin color</a:t>
            </a:r>
          </a:p>
          <a:p>
            <a:pPr lvl="1"/>
            <a:r>
              <a:rPr lang="en-US" dirty="0" smtClean="0"/>
              <a:t>Possible colors are the subset of the full color space</a:t>
            </a:r>
          </a:p>
          <a:p>
            <a:pPr lvl="1"/>
            <a:r>
              <a:rPr lang="en-US" dirty="0" smtClean="0"/>
              <a:t>Can be irregular</a:t>
            </a:r>
          </a:p>
          <a:p>
            <a:pPr lvl="1"/>
            <a:r>
              <a:rPr lang="en-US" dirty="0" smtClean="0"/>
              <a:t>Subset “stretched” to form a space with the same </a:t>
            </a:r>
            <a:r>
              <a:rPr lang="en-US" b="1" dirty="0" smtClean="0"/>
              <a:t>topology</a:t>
            </a:r>
          </a:p>
          <a:p>
            <a:pPr lvl="2"/>
            <a:r>
              <a:rPr lang="en-US" dirty="0" smtClean="0"/>
              <a:t>Color terms can be used even if they do not correspond to the original hues</a:t>
            </a:r>
          </a:p>
          <a:p>
            <a:pPr lvl="2"/>
            <a:r>
              <a:rPr lang="en-US" dirty="0" smtClean="0"/>
              <a:t>“Metaphor”</a:t>
            </a:r>
            <a:endParaRPr lang="en-US" dirty="0"/>
          </a:p>
        </p:txBody>
      </p:sp>
      <p:sp>
        <p:nvSpPr>
          <p:cNvPr id="3" name="Title 2"/>
          <p:cNvSpPr>
            <a:spLocks noGrp="1"/>
          </p:cNvSpPr>
          <p:nvPr>
            <p:ph type="title"/>
          </p:nvPr>
        </p:nvSpPr>
        <p:spPr/>
        <p:txBody>
          <a:bodyPr/>
          <a:lstStyle/>
          <a:p>
            <a:r>
              <a:rPr lang="en-US" dirty="0" smtClean="0"/>
              <a:t>Contrast classes</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4932555" y="1524000"/>
            <a:ext cx="4363845" cy="4376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Similarity</a:t>
            </a:r>
            <a:r>
              <a:rPr lang="en-US" dirty="0" smtClean="0"/>
              <a:t> - defined via distance between representing points</a:t>
            </a:r>
          </a:p>
          <a:p>
            <a:r>
              <a:rPr lang="en-US" b="1" dirty="0" smtClean="0"/>
              <a:t>Object</a:t>
            </a:r>
            <a:r>
              <a:rPr lang="en-US" dirty="0" smtClean="0"/>
              <a:t> – point in a conceptual space</a:t>
            </a:r>
          </a:p>
          <a:p>
            <a:r>
              <a:rPr lang="en-US" b="1" dirty="0" smtClean="0"/>
              <a:t>Property</a:t>
            </a:r>
            <a:r>
              <a:rPr lang="en-US" dirty="0" smtClean="0"/>
              <a:t> </a:t>
            </a:r>
            <a:r>
              <a:rPr lang="en-US" b="1" dirty="0" smtClean="0"/>
              <a:t>/Concept </a:t>
            </a:r>
            <a:r>
              <a:rPr lang="en-US" dirty="0" smtClean="0"/>
              <a:t>– region of a conceptual space</a:t>
            </a:r>
          </a:p>
        </p:txBody>
      </p:sp>
      <p:sp>
        <p:nvSpPr>
          <p:cNvPr id="3" name="Title 2"/>
          <p:cNvSpPr>
            <a:spLocks noGrp="1"/>
          </p:cNvSpPr>
          <p:nvPr>
            <p:ph type="title"/>
          </p:nvPr>
        </p:nvSpPr>
        <p:spPr/>
        <p:txBody>
          <a:bodyPr/>
          <a:lstStyle/>
          <a:p>
            <a:r>
              <a:rPr lang="en-US" dirty="0" smtClean="0"/>
              <a:t>Conceptual spaces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metaphor expresses a similarity in topological or metrical structure between different quality dimensions</a:t>
            </a:r>
          </a:p>
          <a:p>
            <a:pPr lvl="1"/>
            <a:r>
              <a:rPr lang="en-US" dirty="0" smtClean="0"/>
              <a:t>A word that represent a particular structure in one quality dimension can be used as a metaphor to express a similar structure about another dimension</a:t>
            </a:r>
          </a:p>
          <a:p>
            <a:r>
              <a:rPr lang="en-US" dirty="0" smtClean="0"/>
              <a:t>Metaphors </a:t>
            </a:r>
            <a:r>
              <a:rPr lang="en-US" u="sng" dirty="0" smtClean="0"/>
              <a:t>transfer knowledge</a:t>
            </a:r>
            <a:r>
              <a:rPr lang="en-US" dirty="0" smtClean="0"/>
              <a:t> about one conceptual dimension to another</a:t>
            </a:r>
          </a:p>
          <a:p>
            <a:pPr lvl="1"/>
            <a:r>
              <a:rPr lang="en-US" dirty="0" smtClean="0"/>
              <a:t>E.g. space mapped to time</a:t>
            </a:r>
          </a:p>
        </p:txBody>
      </p:sp>
      <p:sp>
        <p:nvSpPr>
          <p:cNvPr id="3" name="Title 2"/>
          <p:cNvSpPr>
            <a:spLocks noGrp="1"/>
          </p:cNvSpPr>
          <p:nvPr>
            <p:ph type="title"/>
          </p:nvPr>
        </p:nvSpPr>
        <p:spPr/>
        <p:txBody>
          <a:bodyPr/>
          <a:lstStyle/>
          <a:p>
            <a:r>
              <a:rPr lang="en-US" dirty="0" smtClean="0"/>
              <a:t>Metaphors in conceptual space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4834</TotalTime>
  <Words>695</Words>
  <Application>Microsoft Office PowerPoint</Application>
  <PresentationFormat>On-screen Show (4:3)</PresentationFormat>
  <Paragraphs>104</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 Conceptual spaces</vt:lpstr>
      <vt:lpstr>Conceptual spaces (Gärdenfors)</vt:lpstr>
      <vt:lpstr>Dimensions</vt:lpstr>
      <vt:lpstr>Dimension of ‘time’</vt:lpstr>
      <vt:lpstr>Dimension of ‘pitch’</vt:lpstr>
      <vt:lpstr>Color space</vt:lpstr>
      <vt:lpstr>Contrast classes</vt:lpstr>
      <vt:lpstr>Conceptual spaces</vt:lpstr>
      <vt:lpstr>Metaphors in conceptual space</vt:lpstr>
      <vt:lpstr>Primary and secondary properties</vt:lpstr>
      <vt:lpstr>Marr (1982)</vt:lpstr>
      <vt:lpstr>Action space</vt:lpstr>
      <vt:lpstr>Functional concepts</vt:lpstr>
      <vt:lpstr>Conceptual spaces</vt:lpstr>
      <vt:lpstr>Questions?</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Semiotics and Enactment</dc:title>
  <dc:creator>Dana Retová</dc:creator>
  <cp:lastModifiedBy>Dana Retová</cp:lastModifiedBy>
  <cp:revision>319</cp:revision>
  <dcterms:created xsi:type="dcterms:W3CDTF">2009-09-28T14:56:45Z</dcterms:created>
  <dcterms:modified xsi:type="dcterms:W3CDTF">2010-11-04T15:31:26Z</dcterms:modified>
</cp:coreProperties>
</file>