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67"/>
  </p:notesMasterIdLst>
  <p:sldIdLst>
    <p:sldId id="256" r:id="rId2"/>
    <p:sldId id="261" r:id="rId3"/>
    <p:sldId id="280" r:id="rId4"/>
    <p:sldId id="282" r:id="rId5"/>
    <p:sldId id="281" r:id="rId6"/>
    <p:sldId id="283" r:id="rId7"/>
    <p:sldId id="284" r:id="rId8"/>
    <p:sldId id="285" r:id="rId9"/>
    <p:sldId id="286" r:id="rId10"/>
    <p:sldId id="287" r:id="rId11"/>
    <p:sldId id="262" r:id="rId12"/>
    <p:sldId id="288" r:id="rId13"/>
    <p:sldId id="289" r:id="rId14"/>
    <p:sldId id="290" r:id="rId15"/>
    <p:sldId id="291" r:id="rId16"/>
    <p:sldId id="292" r:id="rId17"/>
    <p:sldId id="293" r:id="rId18"/>
    <p:sldId id="294" r:id="rId19"/>
    <p:sldId id="295" r:id="rId20"/>
    <p:sldId id="296" r:id="rId21"/>
    <p:sldId id="301" r:id="rId22"/>
    <p:sldId id="302" r:id="rId23"/>
    <p:sldId id="322" r:id="rId24"/>
    <p:sldId id="321" r:id="rId25"/>
    <p:sldId id="323" r:id="rId26"/>
    <p:sldId id="324" r:id="rId27"/>
    <p:sldId id="325" r:id="rId28"/>
    <p:sldId id="326" r:id="rId29"/>
    <p:sldId id="327" r:id="rId30"/>
    <p:sldId id="328" r:id="rId31"/>
    <p:sldId id="338" r:id="rId32"/>
    <p:sldId id="329" r:id="rId33"/>
    <p:sldId id="330" r:id="rId34"/>
    <p:sldId id="331" r:id="rId35"/>
    <p:sldId id="332" r:id="rId36"/>
    <p:sldId id="333" r:id="rId37"/>
    <p:sldId id="334" r:id="rId38"/>
    <p:sldId id="335" r:id="rId39"/>
    <p:sldId id="336" r:id="rId40"/>
    <p:sldId id="337" r:id="rId41"/>
    <p:sldId id="339" r:id="rId42"/>
    <p:sldId id="303" r:id="rId43"/>
    <p:sldId id="304" r:id="rId44"/>
    <p:sldId id="340" r:id="rId45"/>
    <p:sldId id="341" r:id="rId46"/>
    <p:sldId id="310" r:id="rId47"/>
    <p:sldId id="317" r:id="rId48"/>
    <p:sldId id="342" r:id="rId49"/>
    <p:sldId id="305" r:id="rId50"/>
    <p:sldId id="306" r:id="rId51"/>
    <p:sldId id="307" r:id="rId52"/>
    <p:sldId id="318" r:id="rId53"/>
    <p:sldId id="319" r:id="rId54"/>
    <p:sldId id="347" r:id="rId55"/>
    <p:sldId id="348" r:id="rId56"/>
    <p:sldId id="349" r:id="rId57"/>
    <p:sldId id="308" r:id="rId58"/>
    <p:sldId id="309" r:id="rId59"/>
    <p:sldId id="311" r:id="rId60"/>
    <p:sldId id="312" r:id="rId61"/>
    <p:sldId id="313" r:id="rId62"/>
    <p:sldId id="314" r:id="rId63"/>
    <p:sldId id="315" r:id="rId64"/>
    <p:sldId id="316" r:id="rId65"/>
    <p:sldId id="346"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76" autoAdjust="0"/>
  </p:normalViewPr>
  <p:slideViewPr>
    <p:cSldViewPr>
      <p:cViewPr varScale="1">
        <p:scale>
          <a:sx n="77" d="100"/>
          <a:sy n="77" d="100"/>
        </p:scale>
        <p:origin x="-196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7C8D2-F4A6-4B8B-BBCD-BBF3FEFC8A9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18363922-306F-4836-9488-776C7D2F1700}">
      <dgm:prSet phldrT="[Text]"/>
      <dgm:spPr/>
      <dgm:t>
        <a:bodyPr/>
        <a:lstStyle/>
        <a:p>
          <a:r>
            <a:rPr lang="en-US" dirty="0" err="1" smtClean="0"/>
            <a:t>Superordinate</a:t>
          </a:r>
          <a:endParaRPr lang="en-US" dirty="0"/>
        </a:p>
      </dgm:t>
    </dgm:pt>
    <dgm:pt modelId="{D8AAE725-1906-41E2-8448-B75FB43EF19D}" type="parTrans" cxnId="{F3E20F9B-FE44-4C99-A41E-150DEF638BB8}">
      <dgm:prSet/>
      <dgm:spPr/>
      <dgm:t>
        <a:bodyPr/>
        <a:lstStyle/>
        <a:p>
          <a:endParaRPr lang="en-US"/>
        </a:p>
      </dgm:t>
    </dgm:pt>
    <dgm:pt modelId="{10C59D4A-6031-4ADC-B558-CBCEA4DFE66A}" type="sibTrans" cxnId="{F3E20F9B-FE44-4C99-A41E-150DEF638BB8}">
      <dgm:prSet/>
      <dgm:spPr/>
      <dgm:t>
        <a:bodyPr/>
        <a:lstStyle/>
        <a:p>
          <a:endParaRPr lang="en-US"/>
        </a:p>
      </dgm:t>
    </dgm:pt>
    <dgm:pt modelId="{9F1313E3-5514-4AE7-9025-DF0DB9950A94}">
      <dgm:prSet phldrT="[Text]"/>
      <dgm:spPr/>
      <dgm:t>
        <a:bodyPr/>
        <a:lstStyle/>
        <a:p>
          <a:r>
            <a:rPr lang="en-US" dirty="0" smtClean="0"/>
            <a:t>Fruit</a:t>
          </a:r>
          <a:endParaRPr lang="en-US" dirty="0"/>
        </a:p>
      </dgm:t>
    </dgm:pt>
    <dgm:pt modelId="{13F1B6AD-B016-4E86-BDA3-2519246CC8E6}" type="parTrans" cxnId="{8E872BA4-3A6D-432B-B637-DBD72DD4815C}">
      <dgm:prSet/>
      <dgm:spPr/>
      <dgm:t>
        <a:bodyPr/>
        <a:lstStyle/>
        <a:p>
          <a:endParaRPr lang="en-US"/>
        </a:p>
      </dgm:t>
    </dgm:pt>
    <dgm:pt modelId="{7F3202DB-EB40-481F-9684-A10FF5C00E5E}" type="sibTrans" cxnId="{8E872BA4-3A6D-432B-B637-DBD72DD4815C}">
      <dgm:prSet/>
      <dgm:spPr/>
      <dgm:t>
        <a:bodyPr/>
        <a:lstStyle/>
        <a:p>
          <a:endParaRPr lang="en-US"/>
        </a:p>
      </dgm:t>
    </dgm:pt>
    <dgm:pt modelId="{25015647-E283-4DEB-BC34-4FAA2C48F576}">
      <dgm:prSet phldrT="[Text]"/>
      <dgm:spPr/>
      <dgm:t>
        <a:bodyPr/>
        <a:lstStyle/>
        <a:p>
          <a:r>
            <a:rPr lang="en-US" dirty="0" smtClean="0"/>
            <a:t>Basic</a:t>
          </a:r>
          <a:endParaRPr lang="en-US" dirty="0"/>
        </a:p>
      </dgm:t>
    </dgm:pt>
    <dgm:pt modelId="{8195B278-FBBC-4308-9C3E-3973D1CD73E6}" type="parTrans" cxnId="{06622332-5B62-4990-9B59-A0BEAE925008}">
      <dgm:prSet/>
      <dgm:spPr/>
      <dgm:t>
        <a:bodyPr/>
        <a:lstStyle/>
        <a:p>
          <a:endParaRPr lang="en-US"/>
        </a:p>
      </dgm:t>
    </dgm:pt>
    <dgm:pt modelId="{0E6FA51C-414A-4EE1-A240-A19B2DEFA9CB}" type="sibTrans" cxnId="{06622332-5B62-4990-9B59-A0BEAE925008}">
      <dgm:prSet/>
      <dgm:spPr/>
      <dgm:t>
        <a:bodyPr/>
        <a:lstStyle/>
        <a:p>
          <a:endParaRPr lang="en-US"/>
        </a:p>
      </dgm:t>
    </dgm:pt>
    <dgm:pt modelId="{C6EF695F-64F8-4D06-8E86-CD0C9A3FE603}">
      <dgm:prSet phldrT="[Text]"/>
      <dgm:spPr/>
      <dgm:t>
        <a:bodyPr/>
        <a:lstStyle/>
        <a:p>
          <a:r>
            <a:rPr lang="en-US" dirty="0" smtClean="0"/>
            <a:t>Apple</a:t>
          </a:r>
          <a:endParaRPr lang="en-US" dirty="0"/>
        </a:p>
      </dgm:t>
    </dgm:pt>
    <dgm:pt modelId="{7BD70831-1E4E-48EB-809F-D056E6306161}" type="parTrans" cxnId="{DDDB7A25-2DD0-43C8-93F3-938E0105A358}">
      <dgm:prSet/>
      <dgm:spPr/>
      <dgm:t>
        <a:bodyPr/>
        <a:lstStyle/>
        <a:p>
          <a:endParaRPr lang="en-US"/>
        </a:p>
      </dgm:t>
    </dgm:pt>
    <dgm:pt modelId="{75B19B84-1516-40B3-A748-8AC7B78EBED6}" type="sibTrans" cxnId="{DDDB7A25-2DD0-43C8-93F3-938E0105A358}">
      <dgm:prSet/>
      <dgm:spPr/>
      <dgm:t>
        <a:bodyPr/>
        <a:lstStyle/>
        <a:p>
          <a:endParaRPr lang="en-US"/>
        </a:p>
      </dgm:t>
    </dgm:pt>
    <dgm:pt modelId="{FAA8D4FB-B762-4F8D-ADEA-3BB8817CC922}">
      <dgm:prSet phldrT="[Text]"/>
      <dgm:spPr/>
      <dgm:t>
        <a:bodyPr/>
        <a:lstStyle/>
        <a:p>
          <a:r>
            <a:rPr lang="en-US" dirty="0" smtClean="0"/>
            <a:t>Subordinate</a:t>
          </a:r>
          <a:endParaRPr lang="en-US" dirty="0"/>
        </a:p>
      </dgm:t>
    </dgm:pt>
    <dgm:pt modelId="{CF997677-EE8C-4415-8F16-CBE48EA5890A}" type="parTrans" cxnId="{B51E0A87-8D0F-4DAF-880A-EE11E151894C}">
      <dgm:prSet/>
      <dgm:spPr/>
      <dgm:t>
        <a:bodyPr/>
        <a:lstStyle/>
        <a:p>
          <a:endParaRPr lang="en-US"/>
        </a:p>
      </dgm:t>
    </dgm:pt>
    <dgm:pt modelId="{6F981928-33C9-496A-B55C-E7FC1A3FC45E}" type="sibTrans" cxnId="{B51E0A87-8D0F-4DAF-880A-EE11E151894C}">
      <dgm:prSet/>
      <dgm:spPr/>
      <dgm:t>
        <a:bodyPr/>
        <a:lstStyle/>
        <a:p>
          <a:endParaRPr lang="en-US"/>
        </a:p>
      </dgm:t>
    </dgm:pt>
    <dgm:pt modelId="{4FD41EE8-CD66-4D91-A475-E5F07A33F66E}">
      <dgm:prSet phldrT="[Text]"/>
      <dgm:spPr/>
      <dgm:t>
        <a:bodyPr/>
        <a:lstStyle/>
        <a:p>
          <a:r>
            <a:rPr lang="en-US" dirty="0" smtClean="0"/>
            <a:t>Golden delicious apple</a:t>
          </a:r>
          <a:endParaRPr lang="en-US" dirty="0"/>
        </a:p>
      </dgm:t>
    </dgm:pt>
    <dgm:pt modelId="{2D4193FD-2062-427D-B5CE-C75B6C90661B}" type="parTrans" cxnId="{6600C100-CABD-40C9-9F16-6A393DC80459}">
      <dgm:prSet/>
      <dgm:spPr/>
      <dgm:t>
        <a:bodyPr/>
        <a:lstStyle/>
        <a:p>
          <a:endParaRPr lang="en-US"/>
        </a:p>
      </dgm:t>
    </dgm:pt>
    <dgm:pt modelId="{E58CBBAE-4F4E-44F7-9DCA-19C91126AE29}" type="sibTrans" cxnId="{6600C100-CABD-40C9-9F16-6A393DC80459}">
      <dgm:prSet/>
      <dgm:spPr/>
      <dgm:t>
        <a:bodyPr/>
        <a:lstStyle/>
        <a:p>
          <a:endParaRPr lang="en-US"/>
        </a:p>
      </dgm:t>
    </dgm:pt>
    <dgm:pt modelId="{CA128301-E88E-4E49-B5C9-FAFEB931A6F6}">
      <dgm:prSet phldrT="[Text]"/>
      <dgm:spPr/>
      <dgm:t>
        <a:bodyPr/>
        <a:lstStyle/>
        <a:p>
          <a:r>
            <a:rPr lang="en-US" dirty="0" err="1" smtClean="0"/>
            <a:t>Jonagold</a:t>
          </a:r>
          <a:r>
            <a:rPr lang="en-US" dirty="0" smtClean="0"/>
            <a:t> apple</a:t>
          </a:r>
          <a:endParaRPr lang="en-US" dirty="0"/>
        </a:p>
      </dgm:t>
    </dgm:pt>
    <dgm:pt modelId="{B4D1A164-1892-4306-9037-7BF9DF3FFA73}" type="parTrans" cxnId="{59EA3FEA-44A4-4E23-A311-921DB2492109}">
      <dgm:prSet/>
      <dgm:spPr/>
      <dgm:t>
        <a:bodyPr/>
        <a:lstStyle/>
        <a:p>
          <a:endParaRPr lang="en-US"/>
        </a:p>
      </dgm:t>
    </dgm:pt>
    <dgm:pt modelId="{FC0FBD51-02A2-42CE-8397-4647A9C55D16}" type="sibTrans" cxnId="{59EA3FEA-44A4-4E23-A311-921DB2492109}">
      <dgm:prSet/>
      <dgm:spPr/>
      <dgm:t>
        <a:bodyPr/>
        <a:lstStyle/>
        <a:p>
          <a:endParaRPr lang="en-US"/>
        </a:p>
      </dgm:t>
    </dgm:pt>
    <dgm:pt modelId="{B0548F0D-6407-4E76-9DE7-39222E6077AE}">
      <dgm:prSet phldrT="[Text]"/>
      <dgm:spPr/>
      <dgm:t>
        <a:bodyPr/>
        <a:lstStyle/>
        <a:p>
          <a:r>
            <a:rPr lang="en-US" dirty="0" smtClean="0"/>
            <a:t>Granny Smith apple</a:t>
          </a:r>
          <a:endParaRPr lang="en-US" dirty="0"/>
        </a:p>
      </dgm:t>
    </dgm:pt>
    <dgm:pt modelId="{5CE1C747-6086-48BC-B43A-E33633A47581}" type="parTrans" cxnId="{0DBD1D94-2646-4A49-B778-4EBB8CEFB88A}">
      <dgm:prSet/>
      <dgm:spPr/>
      <dgm:t>
        <a:bodyPr/>
        <a:lstStyle/>
        <a:p>
          <a:endParaRPr lang="en-US"/>
        </a:p>
      </dgm:t>
    </dgm:pt>
    <dgm:pt modelId="{C3DB42DA-0DBB-4997-8A95-69085E99A3D5}" type="sibTrans" cxnId="{0DBD1D94-2646-4A49-B778-4EBB8CEFB88A}">
      <dgm:prSet/>
      <dgm:spPr/>
      <dgm:t>
        <a:bodyPr/>
        <a:lstStyle/>
        <a:p>
          <a:endParaRPr lang="en-US"/>
        </a:p>
      </dgm:t>
    </dgm:pt>
    <dgm:pt modelId="{3CC28AF5-6CF9-493D-B909-F8EB23969ED1}">
      <dgm:prSet phldrT="[Text]"/>
      <dgm:spPr/>
      <dgm:t>
        <a:bodyPr/>
        <a:lstStyle/>
        <a:p>
          <a:endParaRPr lang="en-US" dirty="0"/>
        </a:p>
      </dgm:t>
    </dgm:pt>
    <dgm:pt modelId="{7024322B-0E7D-4FCB-A114-41F1C313E647}" type="parTrans" cxnId="{4CED3E8D-1EE5-4181-B5B6-7EB6B13920C7}">
      <dgm:prSet/>
      <dgm:spPr/>
    </dgm:pt>
    <dgm:pt modelId="{0F7B6150-5D6D-4746-A022-E5EC133C4C8C}" type="sibTrans" cxnId="{4CED3E8D-1EE5-4181-B5B6-7EB6B13920C7}">
      <dgm:prSet/>
      <dgm:spPr/>
    </dgm:pt>
    <dgm:pt modelId="{E3119CCE-DAF0-4917-9E1D-5C5B08815409}" type="pres">
      <dgm:prSet presAssocID="{2B47C8D2-F4A6-4B8B-BBCD-BBF3FEFC8A90}" presName="linearFlow" presStyleCnt="0">
        <dgm:presLayoutVars>
          <dgm:dir/>
          <dgm:animLvl val="lvl"/>
          <dgm:resizeHandles val="exact"/>
        </dgm:presLayoutVars>
      </dgm:prSet>
      <dgm:spPr/>
      <dgm:t>
        <a:bodyPr/>
        <a:lstStyle/>
        <a:p>
          <a:endParaRPr lang="en-US"/>
        </a:p>
      </dgm:t>
    </dgm:pt>
    <dgm:pt modelId="{78B32905-2D60-4472-96C4-DFCDD9AE2DDF}" type="pres">
      <dgm:prSet presAssocID="{18363922-306F-4836-9488-776C7D2F1700}" presName="composite" presStyleCnt="0"/>
      <dgm:spPr/>
    </dgm:pt>
    <dgm:pt modelId="{68062D42-4C9F-46B6-8889-4E4FB55EC376}" type="pres">
      <dgm:prSet presAssocID="{18363922-306F-4836-9488-776C7D2F1700}" presName="parentText" presStyleLbl="alignNode1" presStyleIdx="0" presStyleCnt="3">
        <dgm:presLayoutVars>
          <dgm:chMax val="1"/>
          <dgm:bulletEnabled val="1"/>
        </dgm:presLayoutVars>
      </dgm:prSet>
      <dgm:spPr/>
      <dgm:t>
        <a:bodyPr/>
        <a:lstStyle/>
        <a:p>
          <a:endParaRPr lang="en-US"/>
        </a:p>
      </dgm:t>
    </dgm:pt>
    <dgm:pt modelId="{AA1652A4-841B-4ECD-8D71-0E79820EE810}" type="pres">
      <dgm:prSet presAssocID="{18363922-306F-4836-9488-776C7D2F1700}" presName="descendantText" presStyleLbl="alignAcc1" presStyleIdx="0" presStyleCnt="3">
        <dgm:presLayoutVars>
          <dgm:bulletEnabled val="1"/>
        </dgm:presLayoutVars>
      </dgm:prSet>
      <dgm:spPr/>
      <dgm:t>
        <a:bodyPr/>
        <a:lstStyle/>
        <a:p>
          <a:endParaRPr lang="en-US"/>
        </a:p>
      </dgm:t>
    </dgm:pt>
    <dgm:pt modelId="{69A8EFB6-5FC9-4C46-86AB-E5ED7DF229F3}" type="pres">
      <dgm:prSet presAssocID="{10C59D4A-6031-4ADC-B558-CBCEA4DFE66A}" presName="sp" presStyleCnt="0"/>
      <dgm:spPr/>
    </dgm:pt>
    <dgm:pt modelId="{C7985018-B5DD-4F8F-99C6-46C00C4FBE4E}" type="pres">
      <dgm:prSet presAssocID="{25015647-E283-4DEB-BC34-4FAA2C48F576}" presName="composite" presStyleCnt="0"/>
      <dgm:spPr/>
    </dgm:pt>
    <dgm:pt modelId="{4DDA14D5-BC8E-4721-8BEF-7C97BD5E8A99}" type="pres">
      <dgm:prSet presAssocID="{25015647-E283-4DEB-BC34-4FAA2C48F576}" presName="parentText" presStyleLbl="alignNode1" presStyleIdx="1" presStyleCnt="3">
        <dgm:presLayoutVars>
          <dgm:chMax val="1"/>
          <dgm:bulletEnabled val="1"/>
        </dgm:presLayoutVars>
      </dgm:prSet>
      <dgm:spPr/>
      <dgm:t>
        <a:bodyPr/>
        <a:lstStyle/>
        <a:p>
          <a:endParaRPr lang="en-US"/>
        </a:p>
      </dgm:t>
    </dgm:pt>
    <dgm:pt modelId="{DDFE9AC4-CBC8-453C-91D3-93ED2DACDF4D}" type="pres">
      <dgm:prSet presAssocID="{25015647-E283-4DEB-BC34-4FAA2C48F576}" presName="descendantText" presStyleLbl="alignAcc1" presStyleIdx="1" presStyleCnt="3">
        <dgm:presLayoutVars>
          <dgm:bulletEnabled val="1"/>
        </dgm:presLayoutVars>
      </dgm:prSet>
      <dgm:spPr/>
      <dgm:t>
        <a:bodyPr/>
        <a:lstStyle/>
        <a:p>
          <a:endParaRPr lang="en-US"/>
        </a:p>
      </dgm:t>
    </dgm:pt>
    <dgm:pt modelId="{AFFFA17A-4F9C-49CC-9EA8-5E09565D0CC8}" type="pres">
      <dgm:prSet presAssocID="{0E6FA51C-414A-4EE1-A240-A19B2DEFA9CB}" presName="sp" presStyleCnt="0"/>
      <dgm:spPr/>
    </dgm:pt>
    <dgm:pt modelId="{8C06A496-C229-4FF9-B9FA-157D978296FE}" type="pres">
      <dgm:prSet presAssocID="{FAA8D4FB-B762-4F8D-ADEA-3BB8817CC922}" presName="composite" presStyleCnt="0"/>
      <dgm:spPr/>
    </dgm:pt>
    <dgm:pt modelId="{D0063909-BE6D-443A-891F-163E94F8ED5A}" type="pres">
      <dgm:prSet presAssocID="{FAA8D4FB-B762-4F8D-ADEA-3BB8817CC922}" presName="parentText" presStyleLbl="alignNode1" presStyleIdx="2" presStyleCnt="3">
        <dgm:presLayoutVars>
          <dgm:chMax val="1"/>
          <dgm:bulletEnabled val="1"/>
        </dgm:presLayoutVars>
      </dgm:prSet>
      <dgm:spPr/>
      <dgm:t>
        <a:bodyPr/>
        <a:lstStyle/>
        <a:p>
          <a:endParaRPr lang="en-US"/>
        </a:p>
      </dgm:t>
    </dgm:pt>
    <dgm:pt modelId="{69FEA916-1BB9-41AA-A448-8B91E09A7C3E}" type="pres">
      <dgm:prSet presAssocID="{FAA8D4FB-B762-4F8D-ADEA-3BB8817CC922}" presName="descendantText" presStyleLbl="alignAcc1" presStyleIdx="2" presStyleCnt="3">
        <dgm:presLayoutVars>
          <dgm:bulletEnabled val="1"/>
        </dgm:presLayoutVars>
      </dgm:prSet>
      <dgm:spPr/>
      <dgm:t>
        <a:bodyPr/>
        <a:lstStyle/>
        <a:p>
          <a:endParaRPr lang="en-US"/>
        </a:p>
      </dgm:t>
    </dgm:pt>
  </dgm:ptLst>
  <dgm:cxnLst>
    <dgm:cxn modelId="{DDDB7A25-2DD0-43C8-93F3-938E0105A358}" srcId="{25015647-E283-4DEB-BC34-4FAA2C48F576}" destId="{C6EF695F-64F8-4D06-8E86-CD0C9A3FE603}" srcOrd="0" destOrd="0" parTransId="{7BD70831-1E4E-48EB-809F-D056E6306161}" sibTransId="{75B19B84-1516-40B3-A748-8AC7B78EBED6}"/>
    <dgm:cxn modelId="{1035CB02-5644-4C1B-8A90-696239504A2D}" type="presOf" srcId="{18363922-306F-4836-9488-776C7D2F1700}" destId="{68062D42-4C9F-46B6-8889-4E4FB55EC376}" srcOrd="0" destOrd="0" presId="urn:microsoft.com/office/officeart/2005/8/layout/chevron2"/>
    <dgm:cxn modelId="{14941C13-8223-4D61-AD4B-D5B8D7FCAE2E}" type="presOf" srcId="{3CC28AF5-6CF9-493D-B909-F8EB23969ED1}" destId="{69FEA916-1BB9-41AA-A448-8B91E09A7C3E}" srcOrd="0" destOrd="0" presId="urn:microsoft.com/office/officeart/2005/8/layout/chevron2"/>
    <dgm:cxn modelId="{06622332-5B62-4990-9B59-A0BEAE925008}" srcId="{2B47C8D2-F4A6-4B8B-BBCD-BBF3FEFC8A90}" destId="{25015647-E283-4DEB-BC34-4FAA2C48F576}" srcOrd="1" destOrd="0" parTransId="{8195B278-FBBC-4308-9C3E-3973D1CD73E6}" sibTransId="{0E6FA51C-414A-4EE1-A240-A19B2DEFA9CB}"/>
    <dgm:cxn modelId="{8E872BA4-3A6D-432B-B637-DBD72DD4815C}" srcId="{18363922-306F-4836-9488-776C7D2F1700}" destId="{9F1313E3-5514-4AE7-9025-DF0DB9950A94}" srcOrd="0" destOrd="0" parTransId="{13F1B6AD-B016-4E86-BDA3-2519246CC8E6}" sibTransId="{7F3202DB-EB40-481F-9684-A10FF5C00E5E}"/>
    <dgm:cxn modelId="{86F63FBA-E7DD-4E34-AAD4-64D32A0F784B}" type="presOf" srcId="{4FD41EE8-CD66-4D91-A475-E5F07A33F66E}" destId="{69FEA916-1BB9-41AA-A448-8B91E09A7C3E}" srcOrd="0" destOrd="1" presId="urn:microsoft.com/office/officeart/2005/8/layout/chevron2"/>
    <dgm:cxn modelId="{A81346FF-F756-49AE-A749-0DAA112AFD92}" type="presOf" srcId="{25015647-E283-4DEB-BC34-4FAA2C48F576}" destId="{4DDA14D5-BC8E-4721-8BEF-7C97BD5E8A99}" srcOrd="0" destOrd="0" presId="urn:microsoft.com/office/officeart/2005/8/layout/chevron2"/>
    <dgm:cxn modelId="{4CED3E8D-1EE5-4181-B5B6-7EB6B13920C7}" srcId="{FAA8D4FB-B762-4F8D-ADEA-3BB8817CC922}" destId="{3CC28AF5-6CF9-493D-B909-F8EB23969ED1}" srcOrd="0" destOrd="0" parTransId="{7024322B-0E7D-4FCB-A114-41F1C313E647}" sibTransId="{0F7B6150-5D6D-4746-A022-E5EC133C4C8C}"/>
    <dgm:cxn modelId="{A09C782D-6D15-401D-8020-90B9089430A2}" type="presOf" srcId="{B0548F0D-6407-4E76-9DE7-39222E6077AE}" destId="{69FEA916-1BB9-41AA-A448-8B91E09A7C3E}" srcOrd="0" destOrd="3" presId="urn:microsoft.com/office/officeart/2005/8/layout/chevron2"/>
    <dgm:cxn modelId="{D08C8C67-2384-4AB7-9A5D-97A46E3C2867}" type="presOf" srcId="{2B47C8D2-F4A6-4B8B-BBCD-BBF3FEFC8A90}" destId="{E3119CCE-DAF0-4917-9E1D-5C5B08815409}" srcOrd="0" destOrd="0" presId="urn:microsoft.com/office/officeart/2005/8/layout/chevron2"/>
    <dgm:cxn modelId="{705ECAAB-22BD-42C6-8F9A-D08271C79F57}" type="presOf" srcId="{C6EF695F-64F8-4D06-8E86-CD0C9A3FE603}" destId="{DDFE9AC4-CBC8-453C-91D3-93ED2DACDF4D}" srcOrd="0" destOrd="0" presId="urn:microsoft.com/office/officeart/2005/8/layout/chevron2"/>
    <dgm:cxn modelId="{F3E20F9B-FE44-4C99-A41E-150DEF638BB8}" srcId="{2B47C8D2-F4A6-4B8B-BBCD-BBF3FEFC8A90}" destId="{18363922-306F-4836-9488-776C7D2F1700}" srcOrd="0" destOrd="0" parTransId="{D8AAE725-1906-41E2-8448-B75FB43EF19D}" sibTransId="{10C59D4A-6031-4ADC-B558-CBCEA4DFE66A}"/>
    <dgm:cxn modelId="{B51E0A87-8D0F-4DAF-880A-EE11E151894C}" srcId="{2B47C8D2-F4A6-4B8B-BBCD-BBF3FEFC8A90}" destId="{FAA8D4FB-B762-4F8D-ADEA-3BB8817CC922}" srcOrd="2" destOrd="0" parTransId="{CF997677-EE8C-4415-8F16-CBE48EA5890A}" sibTransId="{6F981928-33C9-496A-B55C-E7FC1A3FC45E}"/>
    <dgm:cxn modelId="{59EA3FEA-44A4-4E23-A311-921DB2492109}" srcId="{FAA8D4FB-B762-4F8D-ADEA-3BB8817CC922}" destId="{CA128301-E88E-4E49-B5C9-FAFEB931A6F6}" srcOrd="2" destOrd="0" parTransId="{B4D1A164-1892-4306-9037-7BF9DF3FFA73}" sibTransId="{FC0FBD51-02A2-42CE-8397-4647A9C55D16}"/>
    <dgm:cxn modelId="{99C7B607-2153-4949-B660-6B1E1D4C6C1E}" type="presOf" srcId="{CA128301-E88E-4E49-B5C9-FAFEB931A6F6}" destId="{69FEA916-1BB9-41AA-A448-8B91E09A7C3E}" srcOrd="0" destOrd="2" presId="urn:microsoft.com/office/officeart/2005/8/layout/chevron2"/>
    <dgm:cxn modelId="{0DBD1D94-2646-4A49-B778-4EBB8CEFB88A}" srcId="{FAA8D4FB-B762-4F8D-ADEA-3BB8817CC922}" destId="{B0548F0D-6407-4E76-9DE7-39222E6077AE}" srcOrd="3" destOrd="0" parTransId="{5CE1C747-6086-48BC-B43A-E33633A47581}" sibTransId="{C3DB42DA-0DBB-4997-8A95-69085E99A3D5}"/>
    <dgm:cxn modelId="{A7487258-C2E5-4A74-BDB6-F5509A886223}" type="presOf" srcId="{9F1313E3-5514-4AE7-9025-DF0DB9950A94}" destId="{AA1652A4-841B-4ECD-8D71-0E79820EE810}" srcOrd="0" destOrd="0" presId="urn:microsoft.com/office/officeart/2005/8/layout/chevron2"/>
    <dgm:cxn modelId="{E4514E07-55FE-4FD6-BF9B-5F22E01AC7D7}" type="presOf" srcId="{FAA8D4FB-B762-4F8D-ADEA-3BB8817CC922}" destId="{D0063909-BE6D-443A-891F-163E94F8ED5A}" srcOrd="0" destOrd="0" presId="urn:microsoft.com/office/officeart/2005/8/layout/chevron2"/>
    <dgm:cxn modelId="{6600C100-CABD-40C9-9F16-6A393DC80459}" srcId="{FAA8D4FB-B762-4F8D-ADEA-3BB8817CC922}" destId="{4FD41EE8-CD66-4D91-A475-E5F07A33F66E}" srcOrd="1" destOrd="0" parTransId="{2D4193FD-2062-427D-B5CE-C75B6C90661B}" sibTransId="{E58CBBAE-4F4E-44F7-9DCA-19C91126AE29}"/>
    <dgm:cxn modelId="{EECAF5B7-961C-4A79-90EC-941C94CC04B0}" type="presParOf" srcId="{E3119CCE-DAF0-4917-9E1D-5C5B08815409}" destId="{78B32905-2D60-4472-96C4-DFCDD9AE2DDF}" srcOrd="0" destOrd="0" presId="urn:microsoft.com/office/officeart/2005/8/layout/chevron2"/>
    <dgm:cxn modelId="{7BD8B3AA-F6A0-4D5B-8F8C-33F489BAD351}" type="presParOf" srcId="{78B32905-2D60-4472-96C4-DFCDD9AE2DDF}" destId="{68062D42-4C9F-46B6-8889-4E4FB55EC376}" srcOrd="0" destOrd="0" presId="urn:microsoft.com/office/officeart/2005/8/layout/chevron2"/>
    <dgm:cxn modelId="{A7BFA63B-4574-4585-84E0-12599E1BB88E}" type="presParOf" srcId="{78B32905-2D60-4472-96C4-DFCDD9AE2DDF}" destId="{AA1652A4-841B-4ECD-8D71-0E79820EE810}" srcOrd="1" destOrd="0" presId="urn:microsoft.com/office/officeart/2005/8/layout/chevron2"/>
    <dgm:cxn modelId="{03303FEC-90DE-4345-AD9B-C8E043827AFB}" type="presParOf" srcId="{E3119CCE-DAF0-4917-9E1D-5C5B08815409}" destId="{69A8EFB6-5FC9-4C46-86AB-E5ED7DF229F3}" srcOrd="1" destOrd="0" presId="urn:microsoft.com/office/officeart/2005/8/layout/chevron2"/>
    <dgm:cxn modelId="{A4EBACC9-A3E2-463E-9427-36B15391D5DE}" type="presParOf" srcId="{E3119CCE-DAF0-4917-9E1D-5C5B08815409}" destId="{C7985018-B5DD-4F8F-99C6-46C00C4FBE4E}" srcOrd="2" destOrd="0" presId="urn:microsoft.com/office/officeart/2005/8/layout/chevron2"/>
    <dgm:cxn modelId="{59DB780A-652E-411C-A0EB-4F338BCCA358}" type="presParOf" srcId="{C7985018-B5DD-4F8F-99C6-46C00C4FBE4E}" destId="{4DDA14D5-BC8E-4721-8BEF-7C97BD5E8A99}" srcOrd="0" destOrd="0" presId="urn:microsoft.com/office/officeart/2005/8/layout/chevron2"/>
    <dgm:cxn modelId="{D8558F79-093D-4A43-AA70-1AA91148D567}" type="presParOf" srcId="{C7985018-B5DD-4F8F-99C6-46C00C4FBE4E}" destId="{DDFE9AC4-CBC8-453C-91D3-93ED2DACDF4D}" srcOrd="1" destOrd="0" presId="urn:microsoft.com/office/officeart/2005/8/layout/chevron2"/>
    <dgm:cxn modelId="{446AD3B7-4137-4957-BEF5-9425F478F3A6}" type="presParOf" srcId="{E3119CCE-DAF0-4917-9E1D-5C5B08815409}" destId="{AFFFA17A-4F9C-49CC-9EA8-5E09565D0CC8}" srcOrd="3" destOrd="0" presId="urn:microsoft.com/office/officeart/2005/8/layout/chevron2"/>
    <dgm:cxn modelId="{4DDE288D-4851-4683-AF54-6C1AC6F460CA}" type="presParOf" srcId="{E3119CCE-DAF0-4917-9E1D-5C5B08815409}" destId="{8C06A496-C229-4FF9-B9FA-157D978296FE}" srcOrd="4" destOrd="0" presId="urn:microsoft.com/office/officeart/2005/8/layout/chevron2"/>
    <dgm:cxn modelId="{42D9DDA4-1171-4788-AA10-EB3097077FFD}" type="presParOf" srcId="{8C06A496-C229-4FF9-B9FA-157D978296FE}" destId="{D0063909-BE6D-443A-891F-163E94F8ED5A}" srcOrd="0" destOrd="0" presId="urn:microsoft.com/office/officeart/2005/8/layout/chevron2"/>
    <dgm:cxn modelId="{9EEF84EB-5011-4ED4-B36E-C8E9880DCBFE}" type="presParOf" srcId="{8C06A496-C229-4FF9-B9FA-157D978296FE}" destId="{69FEA916-1BB9-41AA-A448-8B91E09A7C3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062D42-4C9F-46B6-8889-4E4FB55EC376}">
      <dsp:nvSpPr>
        <dsp:cNvPr id="0" name=""/>
        <dsp:cNvSpPr/>
      </dsp:nvSpPr>
      <dsp:spPr>
        <a:xfrm rot="5400000">
          <a:off x="-263587" y="266033"/>
          <a:ext cx="1757250" cy="12300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err="1" smtClean="0"/>
            <a:t>Superordinate</a:t>
          </a:r>
          <a:endParaRPr lang="en-US" sz="1400" kern="1200" dirty="0"/>
        </a:p>
      </dsp:txBody>
      <dsp:txXfrm rot="5400000">
        <a:off x="-263587" y="266033"/>
        <a:ext cx="1757250" cy="1230075"/>
      </dsp:txXfrm>
    </dsp:sp>
    <dsp:sp modelId="{AA1652A4-841B-4ECD-8D71-0E79820EE810}">
      <dsp:nvSpPr>
        <dsp:cNvPr id="0" name=""/>
        <dsp:cNvSpPr/>
      </dsp:nvSpPr>
      <dsp:spPr>
        <a:xfrm rot="5400000">
          <a:off x="1691756" y="-459235"/>
          <a:ext cx="1142213" cy="20655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Fruit</a:t>
          </a:r>
          <a:endParaRPr lang="en-US" sz="1200" kern="1200" dirty="0"/>
        </a:p>
      </dsp:txBody>
      <dsp:txXfrm rot="5400000">
        <a:off x="1691756" y="-459235"/>
        <a:ext cx="1142213" cy="2065574"/>
      </dsp:txXfrm>
    </dsp:sp>
    <dsp:sp modelId="{4DDA14D5-BC8E-4721-8BEF-7C97BD5E8A99}">
      <dsp:nvSpPr>
        <dsp:cNvPr id="0" name=""/>
        <dsp:cNvSpPr/>
      </dsp:nvSpPr>
      <dsp:spPr>
        <a:xfrm rot="5400000">
          <a:off x="-263587" y="1785262"/>
          <a:ext cx="1757250" cy="12300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Basic</a:t>
          </a:r>
          <a:endParaRPr lang="en-US" sz="1400" kern="1200" dirty="0"/>
        </a:p>
      </dsp:txBody>
      <dsp:txXfrm rot="5400000">
        <a:off x="-263587" y="1785262"/>
        <a:ext cx="1757250" cy="1230075"/>
      </dsp:txXfrm>
    </dsp:sp>
    <dsp:sp modelId="{DDFE9AC4-CBC8-453C-91D3-93ED2DACDF4D}">
      <dsp:nvSpPr>
        <dsp:cNvPr id="0" name=""/>
        <dsp:cNvSpPr/>
      </dsp:nvSpPr>
      <dsp:spPr>
        <a:xfrm rot="5400000">
          <a:off x="1691756" y="1059993"/>
          <a:ext cx="1142213" cy="20655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Apple</a:t>
          </a:r>
          <a:endParaRPr lang="en-US" sz="1200" kern="1200" dirty="0"/>
        </a:p>
      </dsp:txBody>
      <dsp:txXfrm rot="5400000">
        <a:off x="1691756" y="1059993"/>
        <a:ext cx="1142213" cy="2065574"/>
      </dsp:txXfrm>
    </dsp:sp>
    <dsp:sp modelId="{D0063909-BE6D-443A-891F-163E94F8ED5A}">
      <dsp:nvSpPr>
        <dsp:cNvPr id="0" name=""/>
        <dsp:cNvSpPr/>
      </dsp:nvSpPr>
      <dsp:spPr>
        <a:xfrm rot="5400000">
          <a:off x="-263587" y="3304491"/>
          <a:ext cx="1757250" cy="1230075"/>
        </a:xfrm>
        <a:prstGeom prst="chevron">
          <a:avLst/>
        </a:prstGeom>
        <a:solidFill>
          <a:schemeClr val="accen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Subordinate</a:t>
          </a:r>
          <a:endParaRPr lang="en-US" sz="1400" kern="1200" dirty="0"/>
        </a:p>
      </dsp:txBody>
      <dsp:txXfrm rot="5400000">
        <a:off x="-263587" y="3304491"/>
        <a:ext cx="1757250" cy="1230075"/>
      </dsp:txXfrm>
    </dsp:sp>
    <dsp:sp modelId="{69FEA916-1BB9-41AA-A448-8B91E09A7C3E}">
      <dsp:nvSpPr>
        <dsp:cNvPr id="0" name=""/>
        <dsp:cNvSpPr/>
      </dsp:nvSpPr>
      <dsp:spPr>
        <a:xfrm rot="5400000">
          <a:off x="1691756" y="2579222"/>
          <a:ext cx="1142213" cy="2065574"/>
        </a:xfrm>
        <a:prstGeom prst="round2Same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14300" lvl="1" indent="-114300" algn="l" defTabSz="533400">
            <a:lnSpc>
              <a:spcPct val="90000"/>
            </a:lnSpc>
            <a:spcBef>
              <a:spcPct val="0"/>
            </a:spcBef>
            <a:spcAft>
              <a:spcPct val="15000"/>
            </a:spcAft>
            <a:buChar char="••"/>
          </a:pPr>
          <a:r>
            <a:rPr lang="en-US" sz="1200" kern="1200" dirty="0" smtClean="0"/>
            <a:t>Golden delicious apple</a:t>
          </a:r>
          <a:endParaRPr lang="en-US" sz="1200" kern="1200" dirty="0"/>
        </a:p>
        <a:p>
          <a:pPr marL="114300" lvl="1" indent="-114300" algn="l" defTabSz="533400">
            <a:lnSpc>
              <a:spcPct val="90000"/>
            </a:lnSpc>
            <a:spcBef>
              <a:spcPct val="0"/>
            </a:spcBef>
            <a:spcAft>
              <a:spcPct val="15000"/>
            </a:spcAft>
            <a:buChar char="••"/>
          </a:pPr>
          <a:r>
            <a:rPr lang="en-US" sz="1200" kern="1200" dirty="0" err="1" smtClean="0"/>
            <a:t>Jonagold</a:t>
          </a:r>
          <a:r>
            <a:rPr lang="en-US" sz="1200" kern="1200" dirty="0" smtClean="0"/>
            <a:t> apple</a:t>
          </a:r>
          <a:endParaRPr lang="en-US" sz="1200" kern="1200" dirty="0"/>
        </a:p>
        <a:p>
          <a:pPr marL="114300" lvl="1" indent="-114300" algn="l" defTabSz="533400">
            <a:lnSpc>
              <a:spcPct val="90000"/>
            </a:lnSpc>
            <a:spcBef>
              <a:spcPct val="0"/>
            </a:spcBef>
            <a:spcAft>
              <a:spcPct val="15000"/>
            </a:spcAft>
            <a:buChar char="••"/>
          </a:pPr>
          <a:r>
            <a:rPr lang="en-US" sz="1200" kern="1200" dirty="0" smtClean="0"/>
            <a:t>Granny Smith apple</a:t>
          </a:r>
          <a:endParaRPr lang="en-US" sz="1200" kern="1200" dirty="0"/>
        </a:p>
      </dsp:txBody>
      <dsp:txXfrm rot="5400000">
        <a:off x="1691756" y="2579222"/>
        <a:ext cx="1142213" cy="206557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4D36E42-E692-4666-B975-1E38287C4D21}" type="datetimeFigureOut">
              <a:rPr lang="en-US"/>
              <a:pPr>
                <a:defRPr/>
              </a:pPr>
              <a:t>10/28/2010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03CAF73-F150-42B0-8262-842229E68C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100 billions</a:t>
            </a:r>
            <a:r>
              <a:rPr lang="en-US" baseline="0" dirty="0" smtClean="0"/>
              <a:t> neurons and 100 trillions synaptic connections. Neuronal clusters communicate through relatively sparse set of connections -&gt; whenever the signal goes through them it is the pattern of activation in first set of neurons is too great to be represented in a one-to-one manner. </a:t>
            </a:r>
          </a:p>
          <a:p>
            <a:r>
              <a:rPr lang="en-US" baseline="0" dirty="0" smtClean="0"/>
              <a:t>Therefore certain input patterns are necessarily grouped together in the output ensemble. Whenever there is a neural ensemble with the same output but different input there is neural categorization!!</a:t>
            </a:r>
          </a:p>
          <a:p>
            <a:endParaRPr lang="en-US" baseline="0" dirty="0" smtClean="0"/>
          </a:p>
          <a:p>
            <a:r>
              <a:rPr lang="en-US" baseline="0" dirty="0" smtClean="0"/>
              <a:t>E.g., human eye has 100 million receptors, but there is only 1 million fibers leading to the brain. Each incoming image must therefore be reduced in complexity by a factor of 100. Information in each fiber constitutes a “categorization” of the information from about 100 cells.</a:t>
            </a:r>
          </a:p>
          <a:p>
            <a:endParaRPr lang="en-US" baseline="0" dirty="0" smtClean="0"/>
          </a:p>
          <a:p>
            <a:r>
              <a:rPr lang="en-US" baseline="0" dirty="0" smtClean="0"/>
              <a:t>Most categories are formed automatically, unconsciously</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Draw</a:t>
            </a:r>
            <a:r>
              <a:rPr lang="en-US" baseline="0" dirty="0" smtClean="0"/>
              <a:t> the example:</a:t>
            </a:r>
          </a:p>
          <a:p>
            <a:endParaRPr lang="en-US" baseline="0" dirty="0" smtClean="0"/>
          </a:p>
          <a:p>
            <a:r>
              <a:rPr lang="en-US" baseline="0" dirty="0" smtClean="0"/>
              <a:t>Sam is in the house</a:t>
            </a:r>
          </a:p>
          <a:p>
            <a:r>
              <a:rPr lang="en-US" baseline="0" dirty="0" smtClean="0"/>
              <a:t>The house is the landmark relative to which </a:t>
            </a:r>
            <a:r>
              <a:rPr lang="en-US" baseline="0" dirty="0" err="1" smtClean="0"/>
              <a:t>sam</a:t>
            </a:r>
            <a:r>
              <a:rPr lang="en-US" baseline="0" dirty="0" smtClean="0"/>
              <a:t> the </a:t>
            </a:r>
            <a:r>
              <a:rPr lang="en-US" baseline="0" dirty="0" err="1" smtClean="0"/>
              <a:t>trajector</a:t>
            </a:r>
            <a:r>
              <a:rPr lang="en-US" baseline="0" dirty="0" smtClean="0"/>
              <a:t> is located.</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schema</a:t>
            </a:r>
            <a:r>
              <a:rPr lang="en-US" baseline="0" dirty="0" smtClean="0"/>
              <a:t> can be extended: (enrich structure)</a:t>
            </a:r>
          </a:p>
          <a:p>
            <a:r>
              <a:rPr lang="en-US" baseline="0" dirty="0" smtClean="0"/>
              <a:t>A vehicle</a:t>
            </a:r>
          </a:p>
          <a:p>
            <a:r>
              <a:rPr lang="en-US" baseline="0" dirty="0" smtClean="0"/>
              <a:t>The speed of motion</a:t>
            </a:r>
          </a:p>
          <a:p>
            <a:r>
              <a:rPr lang="en-US" baseline="0" dirty="0" smtClean="0"/>
              <a:t>Obstacles to motion</a:t>
            </a:r>
          </a:p>
          <a:p>
            <a:r>
              <a:rPr lang="en-US" baseline="0" dirty="0" smtClean="0"/>
              <a:t>Forces that move on along a trajectory,…</a:t>
            </a:r>
          </a:p>
          <a:p>
            <a:endParaRPr lang="en-US" baseline="0" dirty="0" smtClean="0"/>
          </a:p>
          <a:p>
            <a:r>
              <a:rPr lang="en-US" baseline="0" dirty="0" smtClean="0"/>
              <a:t>This schema is too topological – path can be expanded, shrunk or deformed.</a:t>
            </a:r>
          </a:p>
          <a:p>
            <a:endParaRPr lang="en-US" baseline="0" dirty="0" smtClean="0"/>
          </a:p>
          <a:p>
            <a:r>
              <a:rPr lang="en-US" baseline="0" dirty="0" smtClean="0"/>
              <a:t>We can form spatial relations from this schema by adding a profile (highlighting), and a </a:t>
            </a:r>
            <a:r>
              <a:rPr lang="en-US" baseline="0" dirty="0" err="1" smtClean="0"/>
              <a:t>trajector</a:t>
            </a:r>
            <a:r>
              <a:rPr lang="en-US" baseline="0" dirty="0" smtClean="0"/>
              <a:t>-landmark relation:</a:t>
            </a:r>
          </a:p>
          <a:p>
            <a:r>
              <a:rPr lang="en-US" baseline="0" dirty="0" smtClean="0"/>
              <a:t>English “to” profiles the goal and identifies it as the landmark relative to which the motion takes place.</a:t>
            </a:r>
          </a:p>
          <a:p>
            <a:r>
              <a:rPr lang="en-US" baseline="0" dirty="0" smtClean="0"/>
              <a:t>“From” profiles the source, taking the source as the landmark relative to which the motion takes place</a:t>
            </a:r>
          </a:p>
          <a:p>
            <a:endParaRPr lang="en-US" baseline="0" dirty="0" smtClean="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most fundamental knowledge of motion is characterized by the source-path-goal schema.</a:t>
            </a:r>
          </a:p>
          <a:p>
            <a:r>
              <a:rPr lang="en-US" baseline="0" dirty="0" smtClean="0"/>
              <a:t>Toward, away, through, along…</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Again there is no “in front of” objectively in the world</a:t>
            </a:r>
          </a:p>
          <a:p>
            <a:r>
              <a:rPr lang="en-US" dirty="0" smtClean="0"/>
              <a:t>We</a:t>
            </a:r>
            <a:r>
              <a:rPr lang="en-US" baseline="0" dirty="0" smtClean="0"/>
              <a:t> only project our front to objects…</a:t>
            </a:r>
          </a:p>
          <a:p>
            <a:r>
              <a:rPr lang="en-US" baseline="0" dirty="0" smtClean="0"/>
              <a:t>If we were perfectly </a:t>
            </a:r>
            <a:r>
              <a:rPr lang="en-US" baseline="0" dirty="0" err="1" smtClean="0"/>
              <a:t>symetrical</a:t>
            </a:r>
            <a:r>
              <a:rPr lang="en-US" baseline="0" dirty="0" smtClean="0"/>
              <a:t> organisms with sensors all around we wouldn’t have concept of in front of…</a:t>
            </a:r>
          </a:p>
          <a:p>
            <a:r>
              <a:rPr lang="en-US" baseline="0" dirty="0" smtClean="0"/>
              <a:t>Also culturally dependent there are certain cultures where “front” is facing the same direction as subject. (Hausa language)</a:t>
            </a:r>
          </a:p>
          <a:p>
            <a:endParaRPr lang="en-US" baseline="0" dirty="0" smtClean="0"/>
          </a:p>
          <a:p>
            <a:r>
              <a:rPr lang="en-US" baseline="0" dirty="0" err="1" smtClean="0"/>
              <a:t>Mixtec</a:t>
            </a:r>
            <a:r>
              <a:rPr lang="en-US" baseline="0" dirty="0" smtClean="0"/>
              <a:t> example: there is no unitary concept corresponding to </a:t>
            </a:r>
            <a:r>
              <a:rPr lang="en-US" baseline="0" dirty="0" err="1" smtClean="0"/>
              <a:t>english</a:t>
            </a:r>
            <a:r>
              <a:rPr lang="en-US" baseline="0" dirty="0" smtClean="0"/>
              <a:t> “on” … </a:t>
            </a:r>
            <a:r>
              <a:rPr lang="en-US" baseline="0" dirty="0" err="1" smtClean="0"/>
              <a:t>phil</a:t>
            </a:r>
            <a:r>
              <a:rPr lang="en-US" baseline="0" dirty="0" smtClean="0"/>
              <a:t> in the flesh p.35!!!</a:t>
            </a:r>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World’s languages make use of a relatively small number of basic image schemas, though the range of complex spatial relations that can be built out of these schemas is very large.</a:t>
            </a:r>
          </a:p>
          <a:p>
            <a:r>
              <a:rPr lang="en-US" dirty="0" smtClean="0"/>
              <a:t>The spatial logics</a:t>
            </a:r>
            <a:r>
              <a:rPr lang="en-US" baseline="0" dirty="0" smtClean="0"/>
              <a:t> of these body based image schemas are among the sources of the forms of logic used in abstract reason.</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22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Tricky concept of categories as containers</a:t>
            </a:r>
            <a:r>
              <a:rPr lang="en-US" baseline="0" dirty="0" smtClean="0"/>
              <a:t> with necessary and sufficient conditions:</a:t>
            </a:r>
          </a:p>
          <a:p>
            <a:endParaRPr lang="en-US" baseline="0" dirty="0" smtClean="0"/>
          </a:p>
          <a:p>
            <a:r>
              <a:rPr lang="en-US" baseline="0" dirty="0" smtClean="0"/>
              <a:t>Colors are not objectively “out there”</a:t>
            </a:r>
          </a:p>
          <a:p>
            <a:r>
              <a:rPr lang="en-US" baseline="0" dirty="0" smtClean="0"/>
              <a:t>Our experience of color is created by a combination of 4 factors:</a:t>
            </a:r>
          </a:p>
          <a:p>
            <a:r>
              <a:rPr lang="en-US" baseline="0" dirty="0" smtClean="0"/>
              <a:t>	- wave-lengths of reflected light</a:t>
            </a:r>
          </a:p>
          <a:p>
            <a:r>
              <a:rPr lang="en-US" baseline="0" dirty="0" smtClean="0"/>
              <a:t>	- lighting conditions</a:t>
            </a:r>
          </a:p>
          <a:p>
            <a:r>
              <a:rPr lang="en-US" baseline="0" dirty="0" smtClean="0"/>
              <a:t>	- 3 kinds of color cones in our retinas</a:t>
            </a:r>
          </a:p>
          <a:p>
            <a:r>
              <a:rPr lang="en-US" baseline="0" dirty="0" smtClean="0"/>
              <a:t>	- the complex neural circuitry connected to those cones</a:t>
            </a:r>
          </a:p>
          <a:p>
            <a:endParaRPr lang="en-US" baseline="0" dirty="0" smtClean="0"/>
          </a:p>
          <a:p>
            <a:r>
              <a:rPr lang="en-US" baseline="0" dirty="0" smtClean="0"/>
              <a:t>Reflectance of an object surface is constant.</a:t>
            </a:r>
          </a:p>
          <a:p>
            <a:r>
              <a:rPr lang="en-US" baseline="0" dirty="0" smtClean="0"/>
              <a:t>Not constant – actual </a:t>
            </a:r>
            <a:r>
              <a:rPr lang="en-US" baseline="0" dirty="0" err="1" smtClean="0"/>
              <a:t>wavelenghts</a:t>
            </a:r>
            <a:r>
              <a:rPr lang="en-US" baseline="0" dirty="0" smtClean="0"/>
              <a:t> of reflected light (in different light they are different)</a:t>
            </a:r>
          </a:p>
          <a:p>
            <a:r>
              <a:rPr lang="en-US" baseline="0" dirty="0" smtClean="0"/>
              <a:t>However we still perceive banana more or less the same whether in plain daylight or at dusk</a:t>
            </a:r>
          </a:p>
          <a:p>
            <a:r>
              <a:rPr lang="en-US" baseline="0" dirty="0" smtClean="0"/>
              <a:t>Color constancy depends on brain’s ability to compensate for variations in the light source.</a:t>
            </a:r>
          </a:p>
          <a:p>
            <a:endParaRPr lang="en-US" baseline="0" dirty="0" smtClean="0"/>
          </a:p>
          <a:p>
            <a:r>
              <a:rPr lang="en-US" baseline="0" dirty="0" smtClean="0"/>
              <a:t>Focal hues correspond to frequencies of maximal neural response. The internal structure of color categories is not out there in the surface </a:t>
            </a:r>
            <a:r>
              <a:rPr lang="en-US" baseline="0" dirty="0" smtClean="0"/>
              <a:t>reflectance. </a:t>
            </a:r>
            <a:endParaRPr lang="en-US" baseline="0" dirty="0" smtClean="0"/>
          </a:p>
          <a:p>
            <a:r>
              <a:rPr lang="en-US" baseline="0" dirty="0" smtClean="0"/>
              <a:t>The opposition between red and green or blue and yellow is a fact about our neural circuitry, not about the reflectance properties of surfaces.</a:t>
            </a:r>
          </a:p>
          <a:p>
            <a:endParaRPr lang="en-US" baseline="0" dirty="0" smtClean="0"/>
          </a:p>
          <a:p>
            <a:r>
              <a:rPr lang="en-US" baseline="0" dirty="0" smtClean="0"/>
              <a:t>There is no blueness independent of retinas, color cones, neural circuitry and brains.</a:t>
            </a:r>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At the</a:t>
            </a:r>
            <a:r>
              <a:rPr lang="en-US" baseline="0" dirty="0" smtClean="0"/>
              <a:t> heart of this text there are several concrete metaphors.</a:t>
            </a:r>
          </a:p>
          <a:p>
            <a:endParaRPr lang="en-US" baseline="0" dirty="0" smtClean="0"/>
          </a:p>
          <a:p>
            <a:r>
              <a:rPr lang="en-US" baseline="0" dirty="0" smtClean="0"/>
              <a:t>1) ALIANCES ARE BONDS: Bands that connected the colonies to England, it was necessary to dissolve them in order to separate.</a:t>
            </a:r>
          </a:p>
          <a:p>
            <a:endParaRPr lang="en-US" baseline="0" dirty="0" smtClean="0"/>
          </a:p>
          <a:p>
            <a:r>
              <a:rPr lang="en-US" baseline="0" dirty="0" smtClean="0"/>
              <a:t>2) Impel = force to move (impeller – rotating part that pushes the water in a pump) =&gt; CAUSES OF BEHAVIOR ARE THE FORCES</a:t>
            </a:r>
          </a:p>
          <a:p>
            <a:endParaRPr lang="en-US" baseline="0" dirty="0" smtClean="0"/>
          </a:p>
          <a:p>
            <a:r>
              <a:rPr lang="en-US" baseline="0" dirty="0" smtClean="0"/>
              <a:t>3) Powers of the earth: A SOVEREIGN STATE IS A SOURCE OF PHYSICAL FORCE</a:t>
            </a:r>
          </a:p>
          <a:p>
            <a:endParaRPr lang="en-US" baseline="0" dirty="0" smtClean="0"/>
          </a:p>
          <a:p>
            <a:r>
              <a:rPr lang="en-US" baseline="0" dirty="0" smtClean="0"/>
              <a:t>4) Course of human events = history… refers to path of flowing (as in the course of a river) =&gt; A SEQUENCE OF EVENTS IS MOTION ALONG A PATHWAY (a special case for TIME IS MOTION)</a:t>
            </a:r>
          </a:p>
          <a:p>
            <a:endParaRPr lang="en-US" baseline="0" dirty="0" smtClean="0"/>
          </a:p>
          <a:p>
            <a:r>
              <a:rPr lang="en-US" baseline="0" dirty="0" smtClean="0"/>
              <a:t>5) Declaration -&gt; de-</a:t>
            </a:r>
            <a:r>
              <a:rPr lang="en-US" baseline="0" dirty="0" err="1" smtClean="0"/>
              <a:t>clare</a:t>
            </a:r>
            <a:r>
              <a:rPr lang="en-US" baseline="0" dirty="0" smtClean="0"/>
              <a:t> = clarify = make clear =&gt; UNDERSTANDING IS SEEING (I see what you mean)</a:t>
            </a:r>
          </a:p>
          <a:p>
            <a:r>
              <a:rPr lang="en-US" baseline="0" dirty="0" smtClean="0"/>
              <a:t>6) Independence -&gt; “not hanging from” (suspend, pendulum) =&gt; RELIANCE IS BEING SUPPORTED and SUBORDINATE IS DOWN</a:t>
            </a:r>
          </a:p>
          <a:p>
            <a:endParaRPr lang="en-US" baseline="0" dirty="0" smtClean="0"/>
          </a:p>
          <a:p>
            <a:r>
              <a:rPr lang="en-US" baseline="0" dirty="0" smtClean="0"/>
              <a:t>7) Events: </a:t>
            </a:r>
            <a:r>
              <a:rPr lang="en-US" baseline="0" dirty="0" err="1" smtClean="0"/>
              <a:t>latin</a:t>
            </a:r>
            <a:r>
              <a:rPr lang="en-US" baseline="0" dirty="0" smtClean="0"/>
              <a:t> </a:t>
            </a:r>
            <a:r>
              <a:rPr lang="en-US" baseline="0" dirty="0" err="1" smtClean="0"/>
              <a:t>evenire</a:t>
            </a:r>
            <a:r>
              <a:rPr lang="en-US" baseline="0" dirty="0" smtClean="0"/>
              <a:t> (to come out)</a:t>
            </a:r>
          </a:p>
          <a:p>
            <a:r>
              <a:rPr lang="en-US" baseline="0" dirty="0" smtClean="0"/>
              <a:t>8) Necessary: unyielding</a:t>
            </a:r>
          </a:p>
          <a:p>
            <a:r>
              <a:rPr lang="en-US" baseline="0" dirty="0" smtClean="0"/>
              <a:t>9) Assume: to take up</a:t>
            </a:r>
          </a:p>
          <a:p>
            <a:r>
              <a:rPr lang="en-US" baseline="0" dirty="0" smtClean="0"/>
              <a:t>10) Station: standing-place (metaphor which equates status with location)</a:t>
            </a:r>
          </a:p>
          <a:p>
            <a:r>
              <a:rPr lang="en-US" baseline="0" dirty="0" smtClean="0"/>
              <a:t>11) Nature: from the </a:t>
            </a:r>
            <a:r>
              <a:rPr lang="en-US" baseline="0" dirty="0" err="1" smtClean="0"/>
              <a:t>latin</a:t>
            </a:r>
            <a:r>
              <a:rPr lang="en-US" baseline="0" dirty="0" smtClean="0"/>
              <a:t> for “birth” (nativity, innate)</a:t>
            </a:r>
          </a:p>
          <a:p>
            <a:r>
              <a:rPr lang="en-US" baseline="0" dirty="0" smtClean="0"/>
              <a:t>12) Law: “law” in the sense of moral necessity is based on “law” in the sense of man-made regulations, from Old Norse lag “something set down” </a:t>
            </a:r>
          </a:p>
          <a:p>
            <a:r>
              <a:rPr lang="en-US" baseline="0" dirty="0" smtClean="0"/>
              <a:t>13) Entitle: A MORAL OBLIGATION IS A RULE (from </a:t>
            </a:r>
            <a:r>
              <a:rPr lang="en-US" baseline="0" dirty="0" err="1" smtClean="0"/>
              <a:t>latin</a:t>
            </a:r>
            <a:r>
              <a:rPr lang="en-US" baseline="0" dirty="0" smtClean="0"/>
              <a:t> word for “inscription”)</a:t>
            </a:r>
          </a:p>
          <a:p>
            <a:r>
              <a:rPr lang="en-US" baseline="0" dirty="0" smtClean="0"/>
              <a:t>14) Decent = “to be fitting”</a:t>
            </a:r>
          </a:p>
          <a:p>
            <a:r>
              <a:rPr lang="en-US" baseline="0" dirty="0" smtClean="0"/>
              <a:t>15) Respect – “to look back at”</a:t>
            </a:r>
          </a:p>
          <a:p>
            <a:r>
              <a:rPr lang="en-US" baseline="0" dirty="0" smtClean="0"/>
              <a:t>16) Kind = comes from the same Germanic root as kin</a:t>
            </a:r>
          </a:p>
          <a:p>
            <a:r>
              <a:rPr lang="en-US" baseline="0" dirty="0" smtClean="0"/>
              <a:t>17) Require = “to seek in return”</a:t>
            </a:r>
          </a:p>
          <a:p>
            <a:endParaRPr lang="en-US" baseline="0" dirty="0" smtClean="0"/>
          </a:p>
          <a:p>
            <a:r>
              <a:rPr lang="en-US" baseline="0" dirty="0" smtClean="0"/>
              <a:t>18) It = A SITUATION IS A THING</a:t>
            </a:r>
          </a:p>
          <a:p>
            <a:r>
              <a:rPr lang="en-US" baseline="0" dirty="0" smtClean="0"/>
              <a:t>19) In = TIME IS SPACE</a:t>
            </a:r>
          </a:p>
          <a:p>
            <a:r>
              <a:rPr lang="en-US" baseline="0" dirty="0" smtClean="0"/>
              <a:t>20) To = INTENTION IS MOTION TOWARD A GOAL</a:t>
            </a:r>
          </a:p>
          <a:p>
            <a:r>
              <a:rPr lang="en-US" baseline="0" dirty="0" smtClean="0"/>
              <a:t>21) Among = AFFILIATION IS PROXIMITY</a:t>
            </a:r>
          </a:p>
          <a:p>
            <a:r>
              <a:rPr lang="en-US" baseline="0" dirty="0" smtClean="0"/>
              <a:t>22) Of – from Germanic word related to off</a:t>
            </a:r>
          </a:p>
          <a:p>
            <a:r>
              <a:rPr lang="en-US" baseline="0" dirty="0" smtClean="0"/>
              <a:t>23) For – the indo-</a:t>
            </a:r>
            <a:r>
              <a:rPr lang="en-US" baseline="0" dirty="0" err="1" smtClean="0"/>
              <a:t>european</a:t>
            </a:r>
            <a:r>
              <a:rPr lang="en-US" baseline="0" dirty="0" smtClean="0"/>
              <a:t> term for “forward”</a:t>
            </a:r>
          </a:p>
          <a:p>
            <a:endParaRPr lang="en-US" baseline="0" dirty="0" smtClean="0"/>
          </a:p>
          <a:p>
            <a:r>
              <a:rPr lang="en-US" baseline="0" dirty="0" smtClean="0"/>
              <a:t>24) Political comes from the Greek </a:t>
            </a:r>
            <a:r>
              <a:rPr lang="en-US" baseline="0" dirty="0" err="1" smtClean="0"/>
              <a:t>polites</a:t>
            </a:r>
            <a:r>
              <a:rPr lang="en-US" baseline="0" dirty="0" smtClean="0"/>
              <a:t> meaning citizen from polis “city</a:t>
            </a:r>
          </a:p>
          <a:p>
            <a:r>
              <a:rPr lang="en-US" baseline="0" dirty="0" smtClean="0"/>
              <a:t>25) The, that come from an indo-</a:t>
            </a:r>
            <a:r>
              <a:rPr lang="en-US" baseline="0" dirty="0" err="1" smtClean="0"/>
              <a:t>european</a:t>
            </a:r>
            <a:r>
              <a:rPr lang="en-US" baseline="0" dirty="0" smtClean="0"/>
              <a:t> demonstrative term used in connection with pointing (also </a:t>
            </a:r>
            <a:r>
              <a:rPr lang="en-US" baseline="0" dirty="0" err="1" smtClean="0"/>
              <a:t>then,there</a:t>
            </a:r>
            <a:r>
              <a:rPr lang="en-US" baseline="0" dirty="0" smtClean="0"/>
              <a:t>, this, they)</a:t>
            </a:r>
          </a:p>
          <a:p>
            <a:r>
              <a:rPr lang="en-US" baseline="0" dirty="0" smtClean="0"/>
              <a:t>26) God, man, people</a:t>
            </a:r>
          </a:p>
          <a:p>
            <a:r>
              <a:rPr lang="en-US" baseline="0" dirty="0" smtClean="0"/>
              <a:t>27) Logical terms – and, equal, cause</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reason</a:t>
            </a:r>
            <a:r>
              <a:rPr lang="en-US" baseline="0" dirty="0" smtClean="0"/>
              <a:t> about more abstract domain using our knowledge grounded in perceptual domain</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42</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43</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Lakoff</a:t>
            </a:r>
            <a:r>
              <a:rPr lang="en-US" dirty="0" smtClean="0"/>
              <a:t> invokes a </a:t>
            </a:r>
            <a:r>
              <a:rPr lang="en-US" dirty="0" err="1" smtClean="0"/>
              <a:t>Pavlovian</a:t>
            </a:r>
            <a:r>
              <a:rPr lang="en-US" dirty="0" smtClean="0"/>
              <a:t> theory, we learn MORE IS UP through experiences like</a:t>
            </a:r>
            <a:r>
              <a:rPr lang="en-US" baseline="0" dirty="0" smtClean="0"/>
              <a:t> watching a heap of books rising higher as they are piled on a table.</a:t>
            </a:r>
          </a:p>
          <a:p>
            <a:endParaRPr lang="en-US" baseline="0" dirty="0" smtClean="0"/>
          </a:p>
          <a:p>
            <a:r>
              <a:rPr lang="en-US" baseline="0" dirty="0" smtClean="0"/>
              <a:t>But…</a:t>
            </a:r>
          </a:p>
          <a:p>
            <a:r>
              <a:rPr lang="en-US" baseline="0" dirty="0" smtClean="0"/>
              <a:t>No one has to be with a seatmate on a cross-country bus trip to appreciate that love is a journey.</a:t>
            </a:r>
          </a:p>
          <a:p>
            <a:endParaRPr lang="en-US" baseline="0" dirty="0" smtClean="0"/>
          </a:p>
          <a:p>
            <a:r>
              <a:rPr lang="en-US" baseline="0" dirty="0" err="1" smtClean="0"/>
              <a:t>Lakoff</a:t>
            </a:r>
            <a:r>
              <a:rPr lang="en-US" baseline="0" dirty="0" smtClean="0"/>
              <a:t> thus appeals to “similarity”: after we learn that a GOAL IS A JOURNEY by the </a:t>
            </a:r>
            <a:r>
              <a:rPr lang="en-US" baseline="0" dirty="0" err="1" smtClean="0"/>
              <a:t>Pavlovian</a:t>
            </a:r>
            <a:r>
              <a:rPr lang="en-US" baseline="0" dirty="0" smtClean="0"/>
              <a:t> method, we extend the metaphor to a romantic relationship because the goal of a relationship is like the goal of a physical destination.</a:t>
            </a:r>
          </a:p>
          <a:p>
            <a:r>
              <a:rPr lang="en-US" baseline="0" dirty="0" smtClean="0"/>
              <a:t>But then, it’s the abstractness of an idea like “goal” that is doing all the work!!!</a:t>
            </a:r>
          </a:p>
          <a:p>
            <a:endParaRPr lang="en-US" baseline="0" dirty="0" smtClean="0"/>
          </a:p>
          <a:p>
            <a:r>
              <a:rPr lang="en-US" baseline="0" dirty="0" smtClean="0"/>
              <a:t>The abstract ideas define the dimensions of similarity that allow a conceptual metaphor to be learned and used.</a:t>
            </a:r>
          </a:p>
          <a:p>
            <a:r>
              <a:rPr lang="en-US" baseline="0" dirty="0" smtClean="0"/>
              <a:t>You can’t think with metaphor alone.</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47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All words</a:t>
            </a:r>
            <a:r>
              <a:rPr lang="en-US" baseline="0" dirty="0" smtClean="0"/>
              <a:t> have to be coined by a wordsmith at some point in the history.</a:t>
            </a:r>
          </a:p>
          <a:p>
            <a:pPr marL="685800" lvl="1" indent="-228600">
              <a:buFont typeface="Arial" pitchFamily="34" charset="0"/>
              <a:buChar char="•"/>
            </a:pPr>
            <a:r>
              <a:rPr lang="en-US" baseline="0" dirty="0" smtClean="0"/>
              <a:t>The wordsmith had an idea to get across and needed a sound to express it</a:t>
            </a:r>
          </a:p>
          <a:p>
            <a:pPr marL="685800" lvl="1" indent="-228600">
              <a:buFont typeface="Arial" pitchFamily="34" charset="0"/>
              <a:buChar char="•"/>
            </a:pPr>
            <a:r>
              <a:rPr lang="en-US" baseline="0" dirty="0" smtClean="0"/>
              <a:t>In principle, any sound would do (relation of sound to meaning is arbitrary)</a:t>
            </a:r>
          </a:p>
          <a:p>
            <a:pPr marL="685800" lvl="1" indent="-228600">
              <a:buFont typeface="Arial" pitchFamily="34" charset="0"/>
              <a:buChar char="•"/>
            </a:pPr>
            <a:r>
              <a:rPr lang="en-US" baseline="0" dirty="0" smtClean="0"/>
              <a:t>It is easier to understand new idea if the word remind the listener of something they already know and find similar.</a:t>
            </a:r>
          </a:p>
          <a:p>
            <a:pPr marL="685800" lvl="1" indent="-228600">
              <a:buFont typeface="Arial" pitchFamily="34" charset="0"/>
              <a:buChar char="•"/>
            </a:pPr>
            <a:r>
              <a:rPr lang="en-US" baseline="0" dirty="0" smtClean="0"/>
              <a:t>Metaphorical hint allowed the listeners to get the meaning more quickly than if they had to rely on context alone, giving the word an advantage in the Darwinian competition among neologisms.</a:t>
            </a:r>
          </a:p>
          <a:p>
            <a:pPr marL="685800" lvl="1" indent="-228600">
              <a:buFont typeface="Arial" pitchFamily="34" charset="0"/>
              <a:buChar char="•"/>
            </a:pPr>
            <a:r>
              <a:rPr lang="en-US" baseline="0" dirty="0" smtClean="0"/>
              <a:t>Word spread </a:t>
            </a:r>
          </a:p>
          <a:p>
            <a:pPr marL="685800" lvl="1" indent="-228600">
              <a:buFont typeface="Arial" pitchFamily="34" charset="0"/>
              <a:buChar char="•"/>
            </a:pPr>
            <a:r>
              <a:rPr lang="en-US" baseline="0" dirty="0" smtClean="0"/>
              <a:t>But then after being used often enough and in enough contexts, the metaphorical referent is not used anymore. = the metaphor became a semantic fossil</a:t>
            </a:r>
          </a:p>
          <a:p>
            <a:pPr marL="1143000" lvl="2" indent="-228600">
              <a:buFont typeface="Arial" pitchFamily="34" charset="0"/>
              <a:buChar char="•"/>
            </a:pPr>
            <a:r>
              <a:rPr lang="en-US" baseline="0" dirty="0" smtClean="0"/>
              <a:t>Words become homonyms (e.g. UNDERSTANDING IS SEEING – words for understanding came from seeing because it is our main way of getting information)</a:t>
            </a:r>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49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People can easily</a:t>
            </a:r>
            <a:r>
              <a:rPr lang="en-US" baseline="0" dirty="0" smtClean="0"/>
              <a:t> come up with new examples when they hear few examples like:</a:t>
            </a:r>
          </a:p>
          <a:p>
            <a:r>
              <a:rPr lang="en-US" baseline="0" dirty="0" smtClean="0"/>
              <a:t>Our relationship has hit a dead-end street. It’s been a long bumpy road. </a:t>
            </a:r>
          </a:p>
          <a:p>
            <a:r>
              <a:rPr lang="en-US" baseline="0" dirty="0" smtClean="0"/>
              <a:t>Marsha told John they should step on the brakes.</a:t>
            </a:r>
          </a:p>
          <a:p>
            <a:endParaRPr lang="en-US" baseline="0" dirty="0" smtClean="0"/>
          </a:p>
          <a:p>
            <a:r>
              <a:rPr lang="en-US" baseline="0" dirty="0" smtClean="0"/>
              <a:t>“The lovers are travelers on a journey together, with their common life goals seen as destinations to be reached. The relationship is their vehicle, and it allows them to pursue those common goals together. The relationship is seen as fulfilling its purpose as long as it allows them to make progress toward their common goals. The journey isn’t easy. There are impediments, and there are places (crossroads) where a decision has to be made about which direction to go in and whether to keep traveling together.”</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50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7</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Metaphor</a:t>
            </a:r>
            <a:r>
              <a:rPr lang="en-US" baseline="0" dirty="0" smtClean="0"/>
              <a:t> as a mechanism that the mind uses to understand otherwise inaccessible concept</a:t>
            </a:r>
          </a:p>
          <a:p>
            <a:r>
              <a:rPr lang="en-US" baseline="0" dirty="0" smtClean="0"/>
              <a:t>	(means of communicating abstract ideas to others and to oneself)</a:t>
            </a:r>
          </a:p>
          <a:p>
            <a:endParaRPr lang="en-US" baseline="0" dirty="0" smtClean="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51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4" indent="0" algn="l" defTabSz="914400" rtl="0" eaLnBrk="1" fontAlgn="base" latinLnBrk="0" hangingPunct="1">
              <a:lnSpc>
                <a:spcPct val="100000"/>
              </a:lnSpc>
              <a:spcBef>
                <a:spcPct val="30000"/>
              </a:spcBef>
              <a:spcAft>
                <a:spcPct val="0"/>
              </a:spcAft>
              <a:buClrTx/>
              <a:buSzTx/>
              <a:buFontTx/>
              <a:buNone/>
              <a:tabLst/>
              <a:defRPr/>
            </a:pPr>
            <a:r>
              <a:rPr lang="en-US" dirty="0" smtClean="0"/>
              <a:t>Remember rules from last lecture inherent to domain</a:t>
            </a:r>
            <a:r>
              <a:rPr lang="en-US" baseline="0" dirty="0" smtClean="0"/>
              <a:t> of reasoning.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52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First paintbrushes made with synthetic bristles</a:t>
            </a:r>
            <a:r>
              <a:rPr lang="en-US" baseline="0" dirty="0" smtClean="0"/>
              <a:t> put paint onto a surface unevenly.</a:t>
            </a:r>
          </a:p>
          <a:p>
            <a:r>
              <a:rPr lang="en-US" baseline="0" dirty="0" smtClean="0"/>
              <a:t>Engineers tried varying diameter, splitting the ends like hairs, … nothing worked.</a:t>
            </a:r>
          </a:p>
          <a:p>
            <a:endParaRPr lang="en-US" baseline="0" dirty="0" smtClean="0"/>
          </a:p>
          <a:p>
            <a:r>
              <a:rPr lang="en-US" baseline="0" dirty="0" smtClean="0"/>
              <a:t>Idea: “A paintbrush is a kind of pump”</a:t>
            </a:r>
          </a:p>
          <a:p>
            <a:r>
              <a:rPr lang="en-US" baseline="0" dirty="0" smtClean="0"/>
              <a:t>	when a painter bends the brush against a surface, he forces paint through the spaces between the bristles, which act like channels or pipes.</a:t>
            </a:r>
          </a:p>
          <a:p>
            <a:r>
              <a:rPr lang="en-US" baseline="0" dirty="0" smtClean="0"/>
              <a:t>	a natural brush, forms a gradual curve when it is bent against a wall, whereas the synthetic one formed a sharp angle, blocking the channels.</a:t>
            </a:r>
          </a:p>
          <a:p>
            <a:endParaRPr lang="en-US" baseline="0" dirty="0" smtClean="0"/>
          </a:p>
          <a:p>
            <a:r>
              <a:rPr lang="en-US" baseline="0" dirty="0" smtClean="0"/>
              <a:t>By varying the density of the bristles along their lengths, the engineers got the synthetic brush to curve more gently and thus to deliver paint more evenly.</a:t>
            </a:r>
          </a:p>
          <a:p>
            <a:endParaRPr lang="en-US" baseline="0" dirty="0" smtClean="0"/>
          </a:p>
          <a:p>
            <a:r>
              <a:rPr lang="en-US" baseline="0" dirty="0" smtClean="0"/>
              <a:t>Crucial was change of view from one big paddle to wipe paint against the surface to a set of channels that pump it out their ends.</a:t>
            </a:r>
          </a:p>
          <a:p>
            <a:endParaRPr lang="en-US" baseline="0" dirty="0" smtClean="0"/>
          </a:p>
          <a:p>
            <a:r>
              <a:rPr lang="en-US" baseline="0" dirty="0" smtClean="0"/>
              <a:t>Not similarity of part that is important but relations among parts, even if the parts themselves are very different.</a:t>
            </a:r>
          </a:p>
          <a:p>
            <a:r>
              <a:rPr lang="en-US" baseline="0" dirty="0" smtClean="0"/>
              <a:t>	a paintbrush doesn’t look anything like a pump, but the relations among the parts of a brush are like the relations among the parts of a pump.</a:t>
            </a:r>
          </a:p>
          <a:p>
            <a:r>
              <a:rPr lang="en-US" baseline="0" dirty="0" smtClean="0"/>
              <a:t>	a space between the bristles is like the space inside a hose</a:t>
            </a:r>
          </a:p>
          <a:p>
            <a:r>
              <a:rPr lang="en-US" baseline="0" dirty="0" smtClean="0"/>
              <a:t>	bending the brush pushes paint through those channels in the same way that compressing a chamber pushes water through the hose,…</a:t>
            </a:r>
          </a:p>
          <a:p>
            <a:endParaRPr lang="en-US" baseline="0" dirty="0" smtClean="0"/>
          </a:p>
          <a:p>
            <a:r>
              <a:rPr lang="en-US" baseline="0" dirty="0" smtClean="0"/>
              <a:t>For and analogy to be scientifically useful, the correspondences can’t apply to a part of one thing that merely resembles a part of the other. They have to apply to the relationships between the parts and even better, to the relationship between the relationships…..etc.</a:t>
            </a:r>
            <a:endParaRPr lang="en-US" dirty="0" smtClean="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53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Mental life begins with a few experiences that are not metaphorical – sensations, actions and emotions. From there conceptual metaphors are acquired by a king of associative conditioning</a:t>
            </a:r>
          </a:p>
          <a:p>
            <a:r>
              <a:rPr lang="en-US" baseline="0" dirty="0" smtClean="0"/>
              <a:t>E.g. CONTROL IS UP – we have experiences with fights ending with winner on top</a:t>
            </a:r>
          </a:p>
          <a:p>
            <a:r>
              <a:rPr lang="en-US" baseline="0" dirty="0" smtClean="0"/>
              <a:t>GOALS ARE DESTINATIONS – we walk toward something we want</a:t>
            </a:r>
          </a:p>
          <a:p>
            <a:r>
              <a:rPr lang="en-US" baseline="0" dirty="0" smtClean="0"/>
              <a:t>TIME IS MOVING OBJECT – things that approach us get closer and closer as time elapses</a:t>
            </a:r>
          </a:p>
          <a:p>
            <a:endParaRPr lang="en-US" baseline="0" dirty="0" smtClean="0"/>
          </a:p>
          <a:p>
            <a:r>
              <a:rPr lang="en-US" baseline="0" dirty="0" smtClean="0"/>
              <a:t>Consequence: There is no objective truth but only competing metaphors which are more or less apt for the purposes of the people who live by them</a:t>
            </a:r>
          </a:p>
          <a:p>
            <a:pPr>
              <a:buFontTx/>
              <a:buChar char="-"/>
            </a:pPr>
            <a:r>
              <a:rPr lang="en-US" baseline="0" dirty="0" smtClean="0"/>
              <a:t>Political debates are just matter of framing (e.g. liberating Iraq </a:t>
            </a:r>
            <a:r>
              <a:rPr lang="en-US" baseline="0" dirty="0" err="1" smtClean="0"/>
              <a:t>vs</a:t>
            </a:r>
            <a:r>
              <a:rPr lang="en-US" baseline="0" dirty="0" smtClean="0"/>
              <a:t> invading Iraq, ending a pregnancy vs. killing an unborn child, redistributing wealth vs. confiscating earnings, etc.)  </a:t>
            </a:r>
          </a:p>
          <a:p>
            <a:pPr>
              <a:buFontTx/>
              <a:buChar char="-"/>
            </a:pPr>
            <a:endParaRPr lang="en-US" baseline="0" dirty="0" smtClean="0"/>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57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 problem with the claim that most of our thinking is metaphorical.</a:t>
            </a:r>
          </a:p>
          <a:p>
            <a:r>
              <a:rPr lang="en-US" dirty="0" smtClean="0"/>
              <a:t>As</a:t>
            </a:r>
            <a:r>
              <a:rPr lang="en-US" baseline="0" dirty="0" smtClean="0"/>
              <a:t> we saw with US Declaration of independence, we are not aware of all (historical) metaphorical projection</a:t>
            </a:r>
          </a:p>
          <a:p>
            <a:endParaRPr lang="en-US" baseline="0" dirty="0" smtClean="0"/>
          </a:p>
          <a:p>
            <a:endParaRPr lang="en-US" dirty="0" smtClean="0"/>
          </a:p>
          <a:p>
            <a:r>
              <a:rPr lang="en-US" dirty="0" smtClean="0"/>
              <a:t>In the first case,</a:t>
            </a:r>
            <a:r>
              <a:rPr lang="en-US" baseline="0" dirty="0" smtClean="0"/>
              <a:t> they did not process the probe sentence faster than when the metaphor was not mentioned.</a:t>
            </a:r>
            <a:endParaRPr lang="en-US" dirty="0" smtClean="0"/>
          </a:p>
          <a:p>
            <a:r>
              <a:rPr lang="en-US" dirty="0" smtClean="0"/>
              <a:t>In the case of novel metaphor, subjects understood the probe sentence about being infected as quickly as when the story was about being really infected with a real disease</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People can read through a metaphorical expression to its underlying concepts but only when the metaphor is fresh. When the metaphor is conventional  people go directly to the abstract meaning.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58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relational structures of temporal concepts are given greater coherence by being aligned with the relational structures of spatial schemas through the application of a TIME IS SPACE metaphor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It contributes to the initial learning of the temporal meanings of prepositions during</a:t>
            </a:r>
            <a:r>
              <a:rPr lang="en-US" baseline="0" dirty="0" smtClean="0"/>
              <a:t> language acquisition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However, with frequent use, an independent representation is established in the domain of time, and so spatial schemas may no longer need to be accessed in thinking about time.</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59</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Spatial prepositions: Kemmerer showed 4</a:t>
            </a:r>
            <a:r>
              <a:rPr lang="en-US" baseline="0" dirty="0" smtClean="0"/>
              <a:t> test subjects pictures with figure and ground… they had to choose the correct preposition out of 3 choices.</a:t>
            </a:r>
          </a:p>
          <a:p>
            <a:r>
              <a:rPr lang="en-US" baseline="0" dirty="0" smtClean="0"/>
              <a:t>In case of temporal prepositions: 3 choices to complete the sentence according to context.</a:t>
            </a:r>
          </a:p>
          <a:p>
            <a:endParaRPr lang="en-US" baseline="0" dirty="0" smtClean="0"/>
          </a:p>
          <a:p>
            <a:endParaRPr lang="en-US" baseline="0" dirty="0" smtClean="0"/>
          </a:p>
          <a:p>
            <a:r>
              <a:rPr lang="en-US" baseline="0" dirty="0" smtClean="0"/>
              <a:t>At some point in the distant past these words may have been used metaphorically but now the metaphors are “lexicalized” or “dead”</a:t>
            </a:r>
          </a:p>
          <a:p>
            <a:r>
              <a:rPr lang="en-US" baseline="0" dirty="0" smtClean="0"/>
              <a:t>The words used to speak about time are now only about time but are homonymous with the words used to talk about space.</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60</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Are these</a:t>
            </a:r>
            <a:r>
              <a:rPr lang="en-US" baseline="0" dirty="0" smtClean="0"/>
              <a:t> domains dependent?</a:t>
            </a:r>
          </a:p>
          <a:p>
            <a:r>
              <a:rPr lang="en-US" baseline="0" dirty="0" smtClean="0"/>
              <a:t>There are 3 possible relationships: they are symmetrically dependent</a:t>
            </a:r>
          </a:p>
          <a:p>
            <a:r>
              <a:rPr lang="en-US" baseline="0" dirty="0" smtClean="0"/>
              <a:t>They are independent</a:t>
            </a:r>
          </a:p>
          <a:p>
            <a:r>
              <a:rPr lang="en-US" baseline="0" dirty="0" smtClean="0"/>
              <a:t>They are asymmetrically dependent.</a:t>
            </a:r>
          </a:p>
          <a:p>
            <a:endParaRPr lang="en-US" baseline="0" dirty="0" smtClean="0"/>
          </a:p>
          <a:p>
            <a:r>
              <a:rPr lang="en-US" baseline="0" dirty="0" smtClean="0"/>
              <a:t>7 conditions: </a:t>
            </a:r>
          </a:p>
          <a:p>
            <a:pPr marL="228600" indent="-228600">
              <a:buAutoNum type="arabicParenR"/>
            </a:pPr>
            <a:r>
              <a:rPr lang="en-US" baseline="0" dirty="0" smtClean="0"/>
              <a:t>Growing lines</a:t>
            </a:r>
          </a:p>
          <a:p>
            <a:pPr marL="228600" indent="-228600">
              <a:buAutoNum type="arabicParenR"/>
            </a:pPr>
            <a:r>
              <a:rPr lang="en-US" baseline="0" dirty="0" smtClean="0"/>
              <a:t>Growing lines – selective attention (to avoid possibility of cross-dimensional interference)</a:t>
            </a:r>
          </a:p>
          <a:p>
            <a:pPr marL="228600" indent="-228600">
              <a:buAutoNum type="arabicParenR"/>
            </a:pPr>
            <a:r>
              <a:rPr lang="en-US" baseline="0" dirty="0" smtClean="0"/>
              <a:t>Growing lines – concurrent tone (stimulus duration indexed by something non-spatial)</a:t>
            </a:r>
          </a:p>
          <a:p>
            <a:pPr marL="228600" indent="-228600">
              <a:buAutoNum type="arabicParenR"/>
            </a:pPr>
            <a:r>
              <a:rPr lang="en-US" baseline="0" dirty="0" smtClean="0"/>
              <a:t>Moving dot (mnemonic demands of temporal and spatial stimulus)</a:t>
            </a:r>
          </a:p>
          <a:p>
            <a:pPr marL="228600" indent="-228600">
              <a:buAutoNum type="arabicParenR"/>
            </a:pPr>
            <a:r>
              <a:rPr lang="en-US" baseline="0" dirty="0" smtClean="0"/>
              <a:t>Stationary lines (to avoid confusion from motion)</a:t>
            </a:r>
          </a:p>
          <a:p>
            <a:pPr marL="228600" indent="-228600">
              <a:buAutoNum type="arabicParenR"/>
            </a:pPr>
            <a:endParaRPr lang="en-US" dirty="0" smtClean="0"/>
          </a:p>
          <a:p>
            <a:pPr marL="228600" indent="-228600">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61</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Moreover,</a:t>
            </a:r>
            <a:r>
              <a:rPr lang="en-US" baseline="0" dirty="0" smtClean="0"/>
              <a:t> there is not only one conceptualization of time as such.</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62</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Context</a:t>
            </a:r>
            <a:r>
              <a:rPr lang="en-US" baseline="0" dirty="0" smtClean="0"/>
              <a:t> compatible with the underlying metaphor can tilt the answer toward one interpretation or the other:</a:t>
            </a:r>
          </a:p>
          <a:p>
            <a:r>
              <a:rPr lang="en-US" baseline="0" dirty="0" smtClean="0"/>
              <a:t>	We passed the deadline two days ago</a:t>
            </a:r>
          </a:p>
          <a:p>
            <a:r>
              <a:rPr lang="en-US" baseline="0" dirty="0" smtClean="0"/>
              <a:t>	The deadline passed two days ago</a:t>
            </a:r>
          </a:p>
          <a:p>
            <a:endParaRPr lang="en-US" baseline="0" dirty="0" smtClean="0"/>
          </a:p>
          <a:p>
            <a:r>
              <a:rPr lang="en-US" baseline="0" dirty="0" smtClean="0"/>
              <a:t>Actual experience of motion, not just words can tip people’s interpretations of the ambiguous “forward” one way or another (</a:t>
            </a:r>
            <a:r>
              <a:rPr lang="en-US" baseline="0" dirty="0" err="1" smtClean="0"/>
              <a:t>Boroditsky</a:t>
            </a:r>
            <a:r>
              <a:rPr lang="en-US" baseline="0" dirty="0" smtClean="0"/>
              <a:t> 2000)</a:t>
            </a:r>
          </a:p>
          <a:p>
            <a:r>
              <a:rPr lang="en-US" baseline="0" dirty="0" smtClean="0"/>
              <a:t>	if they are first asked to imagine pushing a chair – people tend to tilt toward the Friday interpretation</a:t>
            </a:r>
          </a:p>
          <a:p>
            <a:r>
              <a:rPr lang="en-US" baseline="0" dirty="0" smtClean="0"/>
              <a:t>	if they are asked to imagine pulling a chair toward them with a string – people tend to tilt toward the Monday interpretation</a:t>
            </a:r>
          </a:p>
          <a:p>
            <a:endParaRPr lang="en-US" baseline="0" dirty="0" smtClean="0"/>
          </a:p>
          <a:p>
            <a:r>
              <a:rPr lang="en-US" baseline="0" dirty="0" smtClean="0"/>
              <a:t>Also experiencing real motion.</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63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They investigated </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Two frames of reference:</a:t>
            </a:r>
          </a:p>
          <a:p>
            <a:r>
              <a:rPr lang="en-US" dirty="0" smtClean="0"/>
              <a:t>	when they talked about very wide time spans, their gestures indicated that they conceived of it spanning from left to right, excluding themselves.</a:t>
            </a:r>
          </a:p>
          <a:p>
            <a:r>
              <a:rPr lang="en-US" dirty="0" smtClean="0"/>
              <a:t>	when</a:t>
            </a:r>
            <a:r>
              <a:rPr lang="en-US" baseline="0" dirty="0" smtClean="0"/>
              <a:t> they talked about shorter spans (several generations), the axis was front-back, with them at point zero.</a:t>
            </a:r>
          </a:p>
          <a:p>
            <a:endParaRPr lang="en-US" baseline="0" dirty="0" smtClean="0"/>
          </a:p>
          <a:p>
            <a:r>
              <a:rPr lang="en-US" baseline="0" dirty="0" smtClean="0"/>
              <a:t>Speculation: the reason is that vision is very important to them – language very reliant on eye-witness.</a:t>
            </a:r>
          </a:p>
          <a:p>
            <a:r>
              <a:rPr lang="en-US" baseline="0" dirty="0" smtClean="0"/>
              <a:t>Every language has a system of markers which forces the speaker to pay attention to some aspects of the information being conveyed and not others.</a:t>
            </a:r>
          </a:p>
          <a:p>
            <a:r>
              <a:rPr lang="en-US" baseline="0" dirty="0" smtClean="0"/>
              <a:t>French </a:t>
            </a:r>
            <a:r>
              <a:rPr lang="en-US" baseline="0" dirty="0" err="1" smtClean="0"/>
              <a:t>emphasises</a:t>
            </a:r>
            <a:r>
              <a:rPr lang="en-US" baseline="0" dirty="0" smtClean="0"/>
              <a:t> the gender of an object (</a:t>
            </a:r>
            <a:r>
              <a:rPr lang="en-US" baseline="0" dirty="0" err="1" smtClean="0"/>
              <a:t>sa</a:t>
            </a:r>
            <a:r>
              <a:rPr lang="en-US" baseline="0" dirty="0" smtClean="0"/>
              <a:t> </a:t>
            </a:r>
            <a:r>
              <a:rPr lang="en-US" baseline="0" dirty="0" err="1" smtClean="0"/>
              <a:t>voiture</a:t>
            </a:r>
            <a:r>
              <a:rPr lang="en-US" baseline="0" dirty="0" smtClean="0"/>
              <a:t>, son </a:t>
            </a:r>
            <a:r>
              <a:rPr lang="en-US" baseline="0" dirty="0" err="1" smtClean="0"/>
              <a:t>livre</a:t>
            </a:r>
            <a:r>
              <a:rPr lang="en-US" baseline="0" dirty="0" smtClean="0"/>
              <a:t>), English the gender of the subject (his car, her book).</a:t>
            </a:r>
          </a:p>
          <a:p>
            <a:r>
              <a:rPr lang="en-US" baseline="0" dirty="0" err="1" smtClean="0"/>
              <a:t>Ayamara</a:t>
            </a:r>
            <a:r>
              <a:rPr lang="en-US" baseline="0" dirty="0" smtClean="0"/>
              <a:t> marks whether the speaker saw the action happen or not:</a:t>
            </a:r>
          </a:p>
          <a:p>
            <a:r>
              <a:rPr lang="en-US" baseline="0" dirty="0" smtClean="0"/>
              <a:t>	“Yesterday my mother cooked potatoes (but I did not see her do it).”</a:t>
            </a:r>
          </a:p>
          <a:p>
            <a:r>
              <a:rPr lang="en-US" baseline="0" dirty="0" smtClean="0"/>
              <a:t>If these markers are left out, the speaker is regarded as boastful or a liar.</a:t>
            </a:r>
          </a:p>
          <a:p>
            <a:endParaRPr lang="en-US" baseline="0" dirty="0" smtClean="0"/>
          </a:p>
          <a:p>
            <a:r>
              <a:rPr lang="en-US" baseline="0" dirty="0" smtClean="0"/>
              <a:t>Also Greek conception of time – river flowing past us</a:t>
            </a:r>
          </a:p>
          <a:p>
            <a:r>
              <a:rPr lang="en-US" baseline="0" dirty="0" smtClean="0"/>
              <a:t>	we sit in the river with our backs toward the future and see the events pass by</a:t>
            </a:r>
          </a:p>
          <a:p>
            <a:r>
              <a:rPr lang="en-US" baseline="0" dirty="0" smtClean="0"/>
              <a:t>	we do not see what is coming</a:t>
            </a:r>
          </a:p>
          <a:p>
            <a:r>
              <a:rPr lang="en-US" baseline="0" dirty="0" smtClean="0"/>
              <a:t>Greek word for “future”= behind.</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64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Tribes</a:t>
            </a:r>
            <a:r>
              <a:rPr lang="en-US" baseline="0" dirty="0" smtClean="0"/>
              <a:t> in rain forest tend to name trees on the level of genus.</a:t>
            </a:r>
          </a:p>
          <a:p>
            <a:endParaRPr lang="en-US" baseline="0" dirty="0" smtClean="0"/>
          </a:p>
          <a:p>
            <a:pPr marL="228600" indent="-228600">
              <a:buNone/>
            </a:pPr>
            <a:r>
              <a:rPr lang="en-US" baseline="0" dirty="0" smtClean="0"/>
              <a:t>It is named and understood earlier by children</a:t>
            </a:r>
          </a:p>
          <a:p>
            <a:pPr marL="228600" indent="-228600">
              <a:buNone/>
            </a:pPr>
            <a:r>
              <a:rPr lang="en-US" baseline="0" dirty="0" smtClean="0"/>
              <a:t>Enters a language earlier in its history</a:t>
            </a:r>
          </a:p>
          <a:p>
            <a:pPr marL="228600" indent="-228600">
              <a:buNone/>
            </a:pPr>
            <a:r>
              <a:rPr lang="en-US" baseline="0" dirty="0" smtClean="0"/>
              <a:t>Has the shortest primary lexemes</a:t>
            </a:r>
          </a:p>
          <a:p>
            <a:pPr marL="228600" indent="-228600">
              <a:buNone/>
            </a:pPr>
            <a:r>
              <a:rPr lang="en-US" baseline="0" dirty="0" smtClean="0"/>
              <a:t>Is identified faster by subjects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dirty="0" smtClean="0"/>
              <a:t>You can get mental images of a chair,</a:t>
            </a:r>
            <a:r>
              <a:rPr lang="en-US" baseline="0" dirty="0" smtClean="0"/>
              <a:t> but you cannot get a mental image of a general piece of furniture</a:t>
            </a:r>
          </a:p>
          <a:p>
            <a:pPr marL="228600" indent="-228600">
              <a:buAutoNum type="arabicParenR"/>
            </a:pPr>
            <a:r>
              <a:rPr lang="en-US" baseline="0" dirty="0" smtClean="0"/>
              <a:t>You can recognize a chair by its overall shape. There is no overall shape that you can assign to a generalized piece of furniture or a vehicle so that you could recognize the category from that shape.</a:t>
            </a:r>
          </a:p>
          <a:p>
            <a:pPr marL="228600" indent="-228600">
              <a:buAutoNum type="arabicParenR"/>
            </a:pPr>
            <a:r>
              <a:rPr lang="en-US" baseline="0" dirty="0" smtClean="0"/>
              <a:t>You have motor programs for interaction with chairs, tables. No motor program for furniture</a:t>
            </a:r>
          </a:p>
          <a:p>
            <a:pPr marL="228600" indent="-228600">
              <a:buAutoNum type="arabicParenR"/>
            </a:pPr>
            <a:r>
              <a:rPr lang="en-US" baseline="0" dirty="0" smtClean="0"/>
              <a:t>Think about how much you know about cars and how much you know about vehicles in general. Also you know much less about subordinate categories unless you are an expert.</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a:t>
            </a:r>
            <a:r>
              <a:rPr lang="en-US" baseline="0" dirty="0" smtClean="0"/>
              <a:t> only basic level objects but also basic-level actions – swimming, running, basic-level social concepts – arguing, basic-level emotions – anger, sadness…</a:t>
            </a:r>
          </a:p>
          <a:p>
            <a:endParaRPr lang="en-US" baseline="0" dirty="0" smtClean="0"/>
          </a:p>
          <a:p>
            <a:r>
              <a:rPr lang="en-US" baseline="0" dirty="0" smtClean="0"/>
              <a:t>In summary, our categories arise from the nature of our bodily capacities, our experience interacting in the world and from our evolved capacity for basic-level categorization – a level at which we optimally interact with the world. Evolution has not required us to be as accurate above and below the basic level as at the basic level, and so we are not.</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Unconscious activity:</a:t>
            </a:r>
          </a:p>
          <a:p>
            <a:r>
              <a:rPr lang="en-US" baseline="0" dirty="0" smtClean="0"/>
              <a:t>To see a butterfly as in the garden we have to project a nontrivial amount of imagistic structure onto a scene. We have to conceptualize the boundaries of the garden as a 3D container with an interior that extends into the air. We also have to locate the butterfly as a figure (</a:t>
            </a:r>
            <a:r>
              <a:rPr lang="en-US" baseline="0" dirty="0" err="1" smtClean="0"/>
              <a:t>trajector</a:t>
            </a:r>
            <a:r>
              <a:rPr lang="en-US" baseline="0" dirty="0" smtClean="0"/>
              <a:t>) relative to that conceptual container, which serves as a ground (landmark).</a:t>
            </a:r>
          </a:p>
          <a:p>
            <a:endParaRPr lang="en-US" baseline="0" dirty="0" smtClean="0"/>
          </a:p>
          <a:p>
            <a:r>
              <a:rPr lang="en-US" baseline="0" dirty="0" smtClean="0"/>
              <a:t>Into:  in </a:t>
            </a:r>
            <a:r>
              <a:rPr lang="en-US" baseline="0" dirty="0" err="1" smtClean="0"/>
              <a:t>english</a:t>
            </a:r>
            <a:r>
              <a:rPr lang="en-US" baseline="0" dirty="0" smtClean="0"/>
              <a:t>, into is  composite of the </a:t>
            </a:r>
            <a:r>
              <a:rPr lang="en-US" baseline="0" dirty="0" err="1" smtClean="0"/>
              <a:t>english</a:t>
            </a:r>
            <a:r>
              <a:rPr lang="en-US" baseline="0" dirty="0" smtClean="0"/>
              <a:t> elementary spatial relations in and to.</a:t>
            </a:r>
          </a:p>
          <a:p>
            <a:r>
              <a:rPr lang="en-US" baseline="0" dirty="0" smtClean="0"/>
              <a:t>On: composite of above, in contact with, and supported by.</a:t>
            </a:r>
            <a:endParaRPr lang="en-US" dirty="0"/>
          </a:p>
        </p:txBody>
      </p:sp>
      <p:sp>
        <p:nvSpPr>
          <p:cNvPr id="4" name="Slide Number Placeholder 3"/>
          <p:cNvSpPr>
            <a:spLocks noGrp="1"/>
          </p:cNvSpPr>
          <p:nvPr>
            <p:ph type="sldNum" sz="quarter" idx="10"/>
          </p:nvPr>
        </p:nvSpPr>
        <p:spPr/>
        <p:txBody>
          <a:bodyPr/>
          <a:lstStyle/>
          <a:p>
            <a:pPr>
              <a:defRPr/>
            </a:pPr>
            <a:fld id="{703CAF73-F150-42B0-8262-842229E68C22}"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5D47BC5A-4EE7-4A43-937A-15AFC949C1DA}" type="datetimeFigureOut">
              <a:rPr lang="en-US"/>
              <a:pPr>
                <a:defRPr/>
              </a:pPr>
              <a:t>10/28/2010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AB3EACB1-51A9-42B9-A9B8-85EB89C9112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4C78733-7FE4-4703-B590-024530938965}" type="datetimeFigureOut">
              <a:rPr lang="en-US"/>
              <a:pPr>
                <a:defRPr/>
              </a:pPr>
              <a:t>10/28/2010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A3C461D-D4F9-4419-AE1A-F630E39734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CC6C4AF-BC88-41A5-A14F-9F9A4B0368BE}" type="datetimeFigureOut">
              <a:rPr lang="en-US"/>
              <a:pPr>
                <a:defRPr/>
              </a:pPr>
              <a:t>10/28/2010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EDD2327-DD38-4650-A58D-E1D4C024C9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421E9076-961F-4282-81C1-A71C53C8AD90}" type="datetimeFigureOut">
              <a:rPr lang="en-US"/>
              <a:pPr>
                <a:defRPr/>
              </a:pPr>
              <a:t>10/28/2010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817F990-7E97-427B-AD37-39F757506B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91135D1-1537-441E-B2F7-B5A610CEBC28}" type="datetimeFigureOut">
              <a:rPr lang="en-US"/>
              <a:pPr>
                <a:defRPr/>
              </a:pPr>
              <a:t>10/28/2010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980272F1-5F6A-4C2F-8D6B-95F3E1747F0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68D4E9BD-A1E2-4373-8F27-9289302E1A64}" type="datetimeFigureOut">
              <a:rPr lang="en-US"/>
              <a:pPr>
                <a:defRPr/>
              </a:pPr>
              <a:t>10/28/2010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5341C89-DE26-4B4E-A7E4-5C06E27A5A6F}"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008BE369-012D-49E3-97B2-A76F6AF2EABE}" type="datetimeFigureOut">
              <a:rPr lang="en-US"/>
              <a:pPr>
                <a:defRPr/>
              </a:pPr>
              <a:t>10/28/2010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98A0AB7A-71F1-49FE-8113-B113A4CF90D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F4BD0B5C-EB6F-4935-BCD1-0F4E2711FF1D}" type="datetimeFigureOut">
              <a:rPr lang="en-US"/>
              <a:pPr>
                <a:defRPr/>
              </a:pPr>
              <a:t>10/28/2010</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88AFE439-ED80-4606-98A4-F9A6BED7E56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2EF975F-58EE-4292-95C2-E648622C8437}" type="datetimeFigureOut">
              <a:rPr lang="en-US"/>
              <a:pPr>
                <a:defRPr/>
              </a:pPr>
              <a:t>10/28/2010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8FB3A81-E910-4D80-8508-D129025C379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050D57D3-CD07-45C4-BEFD-017AA69AF2BE}" type="datetimeFigureOut">
              <a:rPr lang="en-US"/>
              <a:pPr>
                <a:defRPr/>
              </a:pPr>
              <a:t>10/28/2010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0D17148B-CBB6-4371-9521-40EAA0B434F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09269F39-7E32-479F-8E83-8B8EF9033E8A}" type="datetimeFigureOut">
              <a:rPr lang="en-US"/>
              <a:pPr>
                <a:defRPr/>
              </a:pPr>
              <a:t>10/28/2010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B8E9701C-1CCE-4C7A-AABB-E33CB2088F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33AB7515-B7D5-4717-8A25-EF5B5F59C67C}" type="datetimeFigureOut">
              <a:rPr lang="en-US"/>
              <a:pPr>
                <a:defRPr/>
              </a:pPr>
              <a:t>10/28/2010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7FA22557-C62F-4399-BCA8-9B5005C0B20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1" r:id="rId2"/>
    <p:sldLayoutId id="2147483816" r:id="rId3"/>
    <p:sldLayoutId id="2147483817" r:id="rId4"/>
    <p:sldLayoutId id="2147483818" r:id="rId5"/>
    <p:sldLayoutId id="2147483819" r:id="rId6"/>
    <p:sldLayoutId id="2147483812" r:id="rId7"/>
    <p:sldLayoutId id="2147483820" r:id="rId8"/>
    <p:sldLayoutId id="2147483821" r:id="rId9"/>
    <p:sldLayoutId id="2147483813" r:id="rId10"/>
    <p:sldLayoutId id="214748381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3.jpeg"/><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752601"/>
            <a:ext cx="7620000" cy="1829761"/>
          </a:xfrm>
        </p:spPr>
        <p:txBody>
          <a:bodyPr/>
          <a:lstStyle/>
          <a:p>
            <a:pPr fontAlgn="auto">
              <a:spcAft>
                <a:spcPts val="0"/>
              </a:spcAft>
              <a:defRPr/>
            </a:pPr>
            <a:r>
              <a:rPr lang="en-US" dirty="0" smtClean="0"/>
              <a:t>Cognitive semantics of G. </a:t>
            </a:r>
            <a:r>
              <a:rPr lang="en-US" dirty="0" err="1" smtClean="0"/>
              <a:t>Lakoff</a:t>
            </a:r>
            <a:endParaRPr lang="en-US" dirty="0"/>
          </a:p>
        </p:txBody>
      </p:sp>
      <p:sp>
        <p:nvSpPr>
          <p:cNvPr id="9219" name="Subtitle 2"/>
          <p:cNvSpPr>
            <a:spLocks noGrp="1"/>
          </p:cNvSpPr>
          <p:nvPr>
            <p:ph type="subTitle" idx="1"/>
          </p:nvPr>
        </p:nvSpPr>
        <p:spPr>
          <a:xfrm>
            <a:off x="685800" y="3611563"/>
            <a:ext cx="7772400" cy="1200150"/>
          </a:xfrm>
        </p:spPr>
        <p:txBody>
          <a:bodyPr/>
          <a:lstStyle/>
          <a:p>
            <a:pPr marR="0"/>
            <a:r>
              <a:rPr lang="en-US" dirty="0" smtClean="0"/>
              <a:t>CSCTR – Session 5</a:t>
            </a:r>
          </a:p>
          <a:p>
            <a:pPr marR="0"/>
            <a:r>
              <a:rPr lang="en-US" dirty="0" smtClean="0"/>
              <a:t>Dana </a:t>
            </a:r>
            <a:r>
              <a:rPr lang="en-US" dirty="0" err="1" smtClean="0"/>
              <a:t>Retov</a:t>
            </a:r>
            <a:r>
              <a:rPr lang="sk-SK" dirty="0" smtClean="0"/>
              <a:t>á</a:t>
            </a:r>
            <a:endParaRPr lang="en-US"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Eleanor </a:t>
            </a:r>
            <a:r>
              <a:rPr lang="en-US" dirty="0" err="1" smtClean="0"/>
              <a:t>Rosch</a:t>
            </a:r>
            <a:endParaRPr lang="en-US" dirty="0" smtClean="0"/>
          </a:p>
          <a:p>
            <a:r>
              <a:rPr lang="en-US" dirty="0" smtClean="0"/>
              <a:t>Brown and Berlin</a:t>
            </a:r>
          </a:p>
          <a:p>
            <a:pPr lvl="1"/>
            <a:r>
              <a:rPr lang="en-US" dirty="0" smtClean="0"/>
              <a:t>Basic level in nature</a:t>
            </a:r>
          </a:p>
          <a:p>
            <a:pPr lvl="2"/>
            <a:r>
              <a:rPr lang="en-US" dirty="0" smtClean="0"/>
              <a:t>People tend to name things on the level of genus instead of species</a:t>
            </a:r>
          </a:p>
          <a:p>
            <a:pPr lvl="2"/>
            <a:r>
              <a:rPr lang="en-US" dirty="0" smtClean="0"/>
              <a:t>Short, most frequent, simple</a:t>
            </a:r>
          </a:p>
          <a:p>
            <a:pPr lvl="2"/>
            <a:r>
              <a:rPr lang="en-US" dirty="0" smtClean="0"/>
              <a:t>Learned early in children, more readily</a:t>
            </a:r>
          </a:p>
          <a:p>
            <a:pPr lvl="2"/>
            <a:r>
              <a:rPr lang="en-US" dirty="0" smtClean="0"/>
              <a:t>Greater cultural significance</a:t>
            </a:r>
          </a:p>
          <a:p>
            <a:pPr lvl="2"/>
            <a:r>
              <a:rPr lang="en-US" dirty="0" smtClean="0"/>
              <a:t>Perceived as gestalts</a:t>
            </a:r>
            <a:endParaRPr lang="en-US" dirty="0"/>
          </a:p>
        </p:txBody>
      </p:sp>
      <p:sp>
        <p:nvSpPr>
          <p:cNvPr id="3" name="Title 2"/>
          <p:cNvSpPr>
            <a:spLocks noGrp="1"/>
          </p:cNvSpPr>
          <p:nvPr>
            <p:ph type="title"/>
          </p:nvPr>
        </p:nvSpPr>
        <p:spPr/>
        <p:txBody>
          <a:bodyPr/>
          <a:lstStyle/>
          <a:p>
            <a:r>
              <a:rPr lang="en-US" dirty="0" smtClean="0"/>
              <a:t>Basic-level categories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6" descr="fruit_basket.jpg"/>
          <p:cNvPicPr>
            <a:picLocks noChangeAspect="1"/>
          </p:cNvPicPr>
          <p:nvPr/>
        </p:nvPicPr>
        <p:blipFill>
          <a:blip r:embed="rId2" cstate="print"/>
          <a:srcRect/>
          <a:stretch>
            <a:fillRect/>
          </a:stretch>
        </p:blipFill>
        <p:spPr bwMode="auto">
          <a:xfrm>
            <a:off x="2362200" y="838200"/>
            <a:ext cx="2057400" cy="2057400"/>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dirty="0" smtClean="0"/>
              <a:t>Levels of conceptualization</a:t>
            </a:r>
            <a:endParaRPr lang="en-US" dirty="0"/>
          </a:p>
        </p:txBody>
      </p:sp>
      <p:graphicFrame>
        <p:nvGraphicFramePr>
          <p:cNvPr id="4" name="Content Placeholder 3"/>
          <p:cNvGraphicFramePr>
            <a:graphicFrameLocks noGrp="1"/>
          </p:cNvGraphicFramePr>
          <p:nvPr>
            <p:ph idx="1"/>
          </p:nvPr>
        </p:nvGraphicFramePr>
        <p:xfrm>
          <a:off x="5638800" y="1447800"/>
          <a:ext cx="32956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7" name="Picture 4" descr="jonagold.JPG"/>
          <p:cNvPicPr>
            <a:picLocks noChangeAspect="1"/>
          </p:cNvPicPr>
          <p:nvPr/>
        </p:nvPicPr>
        <p:blipFill>
          <a:blip r:embed="rId8" cstate="print"/>
          <a:srcRect/>
          <a:stretch>
            <a:fillRect/>
          </a:stretch>
        </p:blipFill>
        <p:spPr bwMode="auto">
          <a:xfrm>
            <a:off x="2819400" y="4572000"/>
            <a:ext cx="1262063" cy="1689100"/>
          </a:xfrm>
          <a:prstGeom prst="rect">
            <a:avLst/>
          </a:prstGeom>
          <a:noFill/>
          <a:ln w="9525">
            <a:noFill/>
            <a:miter lim="800000"/>
            <a:headEnd/>
            <a:tailEnd/>
          </a:ln>
        </p:spPr>
      </p:pic>
      <p:pic>
        <p:nvPicPr>
          <p:cNvPr id="13318" name="Picture 5" descr="apple-full.jpg"/>
          <p:cNvPicPr>
            <a:picLocks noChangeAspect="1"/>
          </p:cNvPicPr>
          <p:nvPr/>
        </p:nvPicPr>
        <p:blipFill>
          <a:blip r:embed="rId9" cstate="print"/>
          <a:srcRect/>
          <a:stretch>
            <a:fillRect/>
          </a:stretch>
        </p:blipFill>
        <p:spPr bwMode="auto">
          <a:xfrm>
            <a:off x="2514600" y="2667000"/>
            <a:ext cx="1720850" cy="1736725"/>
          </a:xfrm>
          <a:prstGeom prst="rect">
            <a:avLst/>
          </a:prstGeom>
          <a:noFill/>
          <a:ln w="9525">
            <a:noFill/>
            <a:miter lim="800000"/>
            <a:headEnd/>
            <a:tailEnd/>
          </a:ln>
        </p:spPr>
      </p:pic>
      <p:pic>
        <p:nvPicPr>
          <p:cNvPr id="13319" name="Picture 7" descr="golden_delicious.JPG"/>
          <p:cNvPicPr>
            <a:picLocks noChangeAspect="1"/>
          </p:cNvPicPr>
          <p:nvPr/>
        </p:nvPicPr>
        <p:blipFill>
          <a:blip r:embed="rId10" cstate="print"/>
          <a:srcRect/>
          <a:stretch>
            <a:fillRect/>
          </a:stretch>
        </p:blipFill>
        <p:spPr bwMode="auto">
          <a:xfrm>
            <a:off x="1371600" y="4724400"/>
            <a:ext cx="1219200" cy="1373188"/>
          </a:xfrm>
          <a:prstGeom prst="rect">
            <a:avLst/>
          </a:prstGeom>
          <a:noFill/>
          <a:ln w="9525">
            <a:noFill/>
            <a:miter lim="800000"/>
            <a:headEnd/>
            <a:tailEnd/>
          </a:ln>
        </p:spPr>
      </p:pic>
      <p:pic>
        <p:nvPicPr>
          <p:cNvPr id="13320" name="Picture 8" descr="granny_smith.JPG"/>
          <p:cNvPicPr>
            <a:picLocks noChangeAspect="1"/>
          </p:cNvPicPr>
          <p:nvPr/>
        </p:nvPicPr>
        <p:blipFill>
          <a:blip r:embed="rId11" cstate="print"/>
          <a:srcRect/>
          <a:stretch>
            <a:fillRect/>
          </a:stretch>
        </p:blipFill>
        <p:spPr bwMode="auto">
          <a:xfrm>
            <a:off x="4191000" y="4572000"/>
            <a:ext cx="136683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3887" indent="-514350">
              <a:buFont typeface="+mj-lt"/>
              <a:buAutoNum type="arabicPeriod"/>
            </a:pPr>
            <a:r>
              <a:rPr lang="en-US" dirty="0" smtClean="0"/>
              <a:t>Mental images</a:t>
            </a:r>
          </a:p>
          <a:p>
            <a:pPr marL="879475" lvl="1" indent="-514350"/>
            <a:r>
              <a:rPr lang="en-US" dirty="0" smtClean="0"/>
              <a:t>It is the highest level at which a single mental image can represent the entire category</a:t>
            </a:r>
          </a:p>
          <a:p>
            <a:pPr marL="623887" indent="-514350">
              <a:buFont typeface="+mj-lt"/>
              <a:buAutoNum type="arabicPeriod"/>
            </a:pPr>
            <a:r>
              <a:rPr lang="en-US" dirty="0" smtClean="0"/>
              <a:t>Gestalt perception</a:t>
            </a:r>
          </a:p>
          <a:p>
            <a:pPr marL="879475" lvl="1" indent="-514350"/>
            <a:r>
              <a:rPr lang="en-US" dirty="0" smtClean="0"/>
              <a:t>It is the highest level at which category members have similarly perceived overall shapes</a:t>
            </a:r>
          </a:p>
          <a:p>
            <a:pPr marL="623887" indent="-514350">
              <a:buFont typeface="+mj-lt"/>
              <a:buAutoNum type="arabicPeriod"/>
            </a:pPr>
            <a:r>
              <a:rPr lang="en-US" dirty="0" smtClean="0"/>
              <a:t>Motor programs</a:t>
            </a:r>
          </a:p>
          <a:p>
            <a:pPr marL="879475" lvl="1" indent="-514350"/>
            <a:r>
              <a:rPr lang="en-US" dirty="0" smtClean="0"/>
              <a:t>It is the highest level at which a person uses similar motor actions for interacting with category members. </a:t>
            </a:r>
          </a:p>
          <a:p>
            <a:pPr marL="623887" indent="-514350">
              <a:buFont typeface="+mj-lt"/>
              <a:buAutoNum type="arabicPeriod"/>
            </a:pPr>
            <a:r>
              <a:rPr lang="en-US" dirty="0" smtClean="0"/>
              <a:t>Knowledge structure</a:t>
            </a:r>
          </a:p>
          <a:p>
            <a:pPr marL="879475" lvl="1" indent="-514350"/>
            <a:r>
              <a:rPr lang="en-US" dirty="0" smtClean="0"/>
              <a:t>It is the level at which most of our knowledge is organized</a:t>
            </a:r>
            <a:endParaRPr lang="en-US" dirty="0"/>
          </a:p>
        </p:txBody>
      </p:sp>
      <p:sp>
        <p:nvSpPr>
          <p:cNvPr id="3" name="Title 2"/>
          <p:cNvSpPr>
            <a:spLocks noGrp="1"/>
          </p:cNvSpPr>
          <p:nvPr>
            <p:ph type="title"/>
          </p:nvPr>
        </p:nvSpPr>
        <p:spPr/>
        <p:txBody>
          <a:bodyPr/>
          <a:lstStyle/>
          <a:p>
            <a:r>
              <a:rPr lang="en-US" dirty="0" smtClean="0"/>
              <a:t>Basic-level categories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And why so many philosophers supported objective categorization?</a:t>
            </a:r>
          </a:p>
          <a:p>
            <a:endParaRPr lang="en-US" dirty="0" smtClean="0"/>
          </a:p>
          <a:p>
            <a:r>
              <a:rPr lang="en-US" dirty="0" smtClean="0"/>
              <a:t>It seems that on basic level, most categories map pretty well to reality.</a:t>
            </a:r>
          </a:p>
          <a:p>
            <a:r>
              <a:rPr lang="en-US" dirty="0" smtClean="0"/>
              <a:t>Notice that philosophical discussions about the relationship between our categories and things in the world tend to use basic-level examples</a:t>
            </a:r>
          </a:p>
          <a:p>
            <a:pPr lvl="1"/>
            <a:r>
              <a:rPr lang="en-US" dirty="0" smtClean="0"/>
              <a:t>The cat is on the mat</a:t>
            </a:r>
          </a:p>
          <a:p>
            <a:pPr lvl="1"/>
            <a:r>
              <a:rPr lang="en-US" dirty="0" smtClean="0"/>
              <a:t>The boy hit the ball</a:t>
            </a:r>
            <a:endParaRPr lang="en-US" dirty="0"/>
          </a:p>
        </p:txBody>
      </p:sp>
      <p:sp>
        <p:nvSpPr>
          <p:cNvPr id="3" name="Title 2"/>
          <p:cNvSpPr>
            <a:spLocks noGrp="1"/>
          </p:cNvSpPr>
          <p:nvPr>
            <p:ph type="title"/>
          </p:nvPr>
        </p:nvSpPr>
        <p:spPr/>
        <p:txBody>
          <a:bodyPr>
            <a:normAutofit fontScale="90000"/>
          </a:bodyPr>
          <a:lstStyle/>
          <a:p>
            <a:r>
              <a:rPr lang="en-US" dirty="0" smtClean="0"/>
              <a:t>Why do “Aristotelian” categories seem right?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077200" cy="4525962"/>
          </a:xfrm>
        </p:spPr>
        <p:txBody>
          <a:bodyPr/>
          <a:lstStyle/>
          <a:p>
            <a:r>
              <a:rPr lang="en-US" dirty="0" smtClean="0"/>
              <a:t>How we make sense of space around us</a:t>
            </a:r>
          </a:p>
          <a:p>
            <a:pPr lvl="1"/>
            <a:r>
              <a:rPr lang="en-US" dirty="0" smtClean="0"/>
              <a:t>We automatically “perceive” one entity as </a:t>
            </a:r>
            <a:r>
              <a:rPr lang="en-US" i="1" dirty="0" smtClean="0"/>
              <a:t>in, on, </a:t>
            </a:r>
            <a:r>
              <a:rPr lang="en-US" dirty="0" smtClean="0"/>
              <a:t>or </a:t>
            </a:r>
            <a:r>
              <a:rPr lang="en-US" i="1" dirty="0" smtClean="0"/>
              <a:t>across</a:t>
            </a:r>
            <a:r>
              <a:rPr lang="en-US" dirty="0" smtClean="0"/>
              <a:t> from another entity.</a:t>
            </a:r>
          </a:p>
          <a:p>
            <a:pPr lvl="1"/>
            <a:r>
              <a:rPr lang="en-US" dirty="0" smtClean="0"/>
              <a:t>However such perception depends on an enormous amount of unconscious mental activity</a:t>
            </a:r>
          </a:p>
          <a:p>
            <a:pPr lvl="1"/>
            <a:r>
              <a:rPr lang="en-US" dirty="0" smtClean="0"/>
              <a:t>Most spatial relations are complexes made up of elementary spatial relation</a:t>
            </a:r>
          </a:p>
          <a:p>
            <a:pPr lvl="2"/>
            <a:r>
              <a:rPr lang="en-US" dirty="0" smtClean="0"/>
              <a:t>E.g. </a:t>
            </a:r>
            <a:r>
              <a:rPr lang="en-US" i="1" dirty="0" smtClean="0"/>
              <a:t>into, on</a:t>
            </a:r>
          </a:p>
          <a:p>
            <a:pPr lvl="1"/>
            <a:r>
              <a:rPr lang="en-US" dirty="0" smtClean="0"/>
              <a:t>Elementary spatial relation have own structure</a:t>
            </a:r>
          </a:p>
          <a:p>
            <a:pPr lvl="2"/>
            <a:r>
              <a:rPr lang="en-US" dirty="0" smtClean="0"/>
              <a:t>Image schema</a:t>
            </a:r>
          </a:p>
          <a:p>
            <a:pPr lvl="2"/>
            <a:r>
              <a:rPr lang="en-US" dirty="0" smtClean="0"/>
              <a:t>Profile</a:t>
            </a:r>
          </a:p>
          <a:p>
            <a:pPr lvl="2"/>
            <a:r>
              <a:rPr lang="en-US" dirty="0" err="1" smtClean="0"/>
              <a:t>Trajector</a:t>
            </a:r>
            <a:r>
              <a:rPr lang="en-US" dirty="0" smtClean="0"/>
              <a:t>-landmark structure</a:t>
            </a:r>
            <a:endParaRPr lang="en-US" dirty="0"/>
          </a:p>
        </p:txBody>
      </p:sp>
      <p:sp>
        <p:nvSpPr>
          <p:cNvPr id="3" name="Title 2"/>
          <p:cNvSpPr>
            <a:spLocks noGrp="1"/>
          </p:cNvSpPr>
          <p:nvPr>
            <p:ph type="title"/>
          </p:nvPr>
        </p:nvSpPr>
        <p:spPr/>
        <p:txBody>
          <a:bodyPr/>
          <a:lstStyle/>
          <a:p>
            <a:r>
              <a:rPr lang="en-US" dirty="0" smtClean="0"/>
              <a:t>Spatial-relations concepts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400800" y="5040630"/>
            <a:ext cx="2743200" cy="1817370"/>
          </a:xfrm>
          <a:prstGeom prst="rect">
            <a:avLst/>
          </a:prstGeom>
          <a:noFill/>
          <a:ln w="9525">
            <a:noFill/>
            <a:miter lim="800000"/>
            <a:headEnd/>
            <a:tailEnd/>
          </a:ln>
          <a:effectLst/>
        </p:spPr>
      </p:pic>
      <p:sp>
        <p:nvSpPr>
          <p:cNvPr id="6" name="Content Placeholder 1"/>
          <p:cNvSpPr txBox="1">
            <a:spLocks/>
          </p:cNvSpPr>
          <p:nvPr/>
        </p:nvSpPr>
        <p:spPr bwMode="auto">
          <a:xfrm>
            <a:off x="609600" y="4648200"/>
            <a:ext cx="5486400" cy="1282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65125" marR="0" lvl="0" indent="-255588" algn="l" defTabSz="914400" rtl="0" eaLnBrk="1" fontAlgn="base" latinLnBrk="0" hangingPunct="1">
              <a:lnSpc>
                <a:spcPct val="100000"/>
              </a:lnSpc>
              <a:spcBef>
                <a:spcPts val="400"/>
              </a:spcBef>
              <a:spcAft>
                <a:spcPct val="0"/>
              </a:spcAft>
              <a:buClr>
                <a:schemeClr val="accent1"/>
              </a:buClr>
              <a:buSzPct val="68000"/>
              <a:buFont typeface="Wingdings 3" pitchFamily="18" charset="2"/>
              <a:buChar char=""/>
              <a:tabLst/>
              <a:defRPr/>
            </a:pPr>
            <a:endParaRPr kumimoji="0" lang="en-US" sz="23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English </a:t>
            </a:r>
            <a:r>
              <a:rPr lang="en-US" i="1" dirty="0" smtClean="0"/>
              <a:t>in </a:t>
            </a:r>
            <a:r>
              <a:rPr lang="en-US" dirty="0" smtClean="0"/>
              <a:t>consists of</a:t>
            </a:r>
          </a:p>
          <a:p>
            <a:pPr lvl="1"/>
            <a:r>
              <a:rPr lang="en-US" dirty="0" smtClean="0"/>
              <a:t>Container schema (a bounded region in space)</a:t>
            </a:r>
          </a:p>
          <a:p>
            <a:pPr lvl="1"/>
            <a:r>
              <a:rPr lang="en-US" dirty="0" smtClean="0"/>
              <a:t>Profile that </a:t>
            </a:r>
            <a:r>
              <a:rPr lang="en-US" b="1" dirty="0" smtClean="0"/>
              <a:t>highlights</a:t>
            </a:r>
            <a:r>
              <a:rPr lang="en-US" dirty="0" smtClean="0"/>
              <a:t> the interior of the schema</a:t>
            </a:r>
          </a:p>
          <a:p>
            <a:pPr lvl="1"/>
            <a:r>
              <a:rPr lang="en-US" dirty="0" smtClean="0"/>
              <a:t>A structure that identifies the </a:t>
            </a:r>
            <a:r>
              <a:rPr lang="en-US" b="1" dirty="0" smtClean="0"/>
              <a:t>boundary</a:t>
            </a:r>
            <a:r>
              <a:rPr lang="en-US" dirty="0" smtClean="0"/>
              <a:t> of the interior as the landmark</a:t>
            </a:r>
          </a:p>
          <a:p>
            <a:pPr lvl="1"/>
            <a:r>
              <a:rPr lang="en-US" dirty="0" smtClean="0"/>
              <a:t>Object overlapping with the interior as a </a:t>
            </a:r>
            <a:r>
              <a:rPr lang="en-US" dirty="0" err="1" smtClean="0"/>
              <a:t>trajector</a:t>
            </a:r>
            <a:r>
              <a:rPr lang="en-US" dirty="0" smtClean="0"/>
              <a:t>.</a:t>
            </a:r>
          </a:p>
          <a:p>
            <a:r>
              <a:rPr lang="en-US" dirty="0" smtClean="0"/>
              <a:t>Spatial relations have built-in spatial “logics”</a:t>
            </a:r>
          </a:p>
          <a:p>
            <a:pPr lvl="1"/>
            <a:r>
              <a:rPr lang="en-US" dirty="0" smtClean="0"/>
              <a:t>Given 2 containers, A and B, and an object X, if A is </a:t>
            </a:r>
            <a:r>
              <a:rPr lang="en-US" i="1" dirty="0" smtClean="0"/>
              <a:t>in</a:t>
            </a:r>
            <a:r>
              <a:rPr lang="en-US" dirty="0" smtClean="0"/>
              <a:t> B and X is </a:t>
            </a:r>
            <a:r>
              <a:rPr lang="en-US" i="1" dirty="0" smtClean="0"/>
              <a:t>in </a:t>
            </a:r>
            <a:r>
              <a:rPr lang="en-US" dirty="0" smtClean="0"/>
              <a:t>A, then X is </a:t>
            </a:r>
            <a:r>
              <a:rPr lang="en-US" i="1" dirty="0" smtClean="0"/>
              <a:t>in </a:t>
            </a:r>
            <a:r>
              <a:rPr lang="en-US" dirty="0" smtClean="0"/>
              <a:t>B.</a:t>
            </a:r>
          </a:p>
        </p:txBody>
      </p:sp>
      <p:sp>
        <p:nvSpPr>
          <p:cNvPr id="3" name="Title 2"/>
          <p:cNvSpPr>
            <a:spLocks noGrp="1"/>
          </p:cNvSpPr>
          <p:nvPr>
            <p:ph type="title"/>
          </p:nvPr>
        </p:nvSpPr>
        <p:spPr/>
        <p:txBody>
          <a:bodyPr/>
          <a:lstStyle/>
          <a:p>
            <a:r>
              <a:rPr lang="en-US" dirty="0" smtClean="0"/>
              <a:t>Spatial-relations concepts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Structure of container schema</a:t>
            </a:r>
          </a:p>
          <a:p>
            <a:pPr lvl="1"/>
            <a:r>
              <a:rPr lang="en-US" dirty="0" smtClean="0"/>
              <a:t>Inside</a:t>
            </a:r>
          </a:p>
          <a:p>
            <a:pPr lvl="1"/>
            <a:r>
              <a:rPr lang="en-US" dirty="0" smtClean="0"/>
              <a:t>Boundary</a:t>
            </a:r>
          </a:p>
          <a:p>
            <a:pPr lvl="1"/>
            <a:r>
              <a:rPr lang="en-US" dirty="0" smtClean="0"/>
              <a:t>Outside</a:t>
            </a:r>
          </a:p>
          <a:p>
            <a:pPr lvl="1"/>
            <a:endParaRPr lang="en-US" dirty="0" smtClean="0"/>
          </a:p>
          <a:p>
            <a:r>
              <a:rPr lang="en-US" dirty="0" smtClean="0"/>
              <a:t>It is a gestalt structure</a:t>
            </a:r>
          </a:p>
          <a:p>
            <a:pPr lvl="1"/>
            <a:r>
              <a:rPr lang="en-US" dirty="0" smtClean="0"/>
              <a:t>The parts make no sense without the whole</a:t>
            </a:r>
          </a:p>
          <a:p>
            <a:pPr lvl="2"/>
            <a:r>
              <a:rPr lang="en-US" dirty="0" smtClean="0"/>
              <a:t>There is no inside without an inside</a:t>
            </a:r>
          </a:p>
          <a:p>
            <a:r>
              <a:rPr lang="en-US" dirty="0" smtClean="0"/>
              <a:t>The structure is topological</a:t>
            </a:r>
          </a:p>
          <a:p>
            <a:pPr lvl="1"/>
            <a:r>
              <a:rPr lang="en-US" dirty="0" smtClean="0"/>
              <a:t>The boundary can be made larger, </a:t>
            </a:r>
            <a:r>
              <a:rPr lang="en-US" dirty="0" err="1" smtClean="0"/>
              <a:t>smaler</a:t>
            </a:r>
            <a:r>
              <a:rPr lang="en-US" dirty="0" smtClean="0"/>
              <a:t> or distorted and still remain boundary</a:t>
            </a:r>
          </a:p>
          <a:p>
            <a:endParaRPr lang="en-US" dirty="0"/>
          </a:p>
        </p:txBody>
      </p:sp>
      <p:sp>
        <p:nvSpPr>
          <p:cNvPr id="3" name="Title 2"/>
          <p:cNvSpPr>
            <a:spLocks noGrp="1"/>
          </p:cNvSpPr>
          <p:nvPr>
            <p:ph type="title"/>
          </p:nvPr>
        </p:nvSpPr>
        <p:spPr/>
        <p:txBody>
          <a:bodyPr/>
          <a:lstStyle/>
          <a:p>
            <a:r>
              <a:rPr lang="en-US" dirty="0" smtClean="0"/>
              <a:t>Container schema</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Structure of source-path-goal schema</a:t>
            </a:r>
          </a:p>
          <a:p>
            <a:pPr lvl="1"/>
            <a:r>
              <a:rPr lang="en-US" dirty="0" smtClean="0"/>
              <a:t>A </a:t>
            </a:r>
            <a:r>
              <a:rPr lang="en-US" dirty="0" err="1" smtClean="0"/>
              <a:t>trajector</a:t>
            </a:r>
            <a:r>
              <a:rPr lang="en-US" dirty="0" smtClean="0"/>
              <a:t> that moves</a:t>
            </a:r>
          </a:p>
          <a:p>
            <a:pPr lvl="1"/>
            <a:r>
              <a:rPr lang="en-US" dirty="0" smtClean="0"/>
              <a:t>A source location</a:t>
            </a:r>
          </a:p>
          <a:p>
            <a:pPr lvl="1"/>
            <a:r>
              <a:rPr lang="en-US" dirty="0" smtClean="0"/>
              <a:t>A goal</a:t>
            </a:r>
          </a:p>
          <a:p>
            <a:pPr lvl="1"/>
            <a:r>
              <a:rPr lang="en-US" dirty="0" smtClean="0"/>
              <a:t>A route from the source to the goal</a:t>
            </a:r>
          </a:p>
          <a:p>
            <a:pPr lvl="1"/>
            <a:r>
              <a:rPr lang="en-US" dirty="0" smtClean="0"/>
              <a:t>The actual trajectory of motion</a:t>
            </a:r>
          </a:p>
          <a:p>
            <a:pPr lvl="1"/>
            <a:r>
              <a:rPr lang="en-US" dirty="0" smtClean="0"/>
              <a:t>The position of the </a:t>
            </a:r>
            <a:r>
              <a:rPr lang="en-US" dirty="0" err="1" smtClean="0"/>
              <a:t>trajector</a:t>
            </a:r>
            <a:r>
              <a:rPr lang="en-US" dirty="0" smtClean="0"/>
              <a:t> at a given time</a:t>
            </a:r>
          </a:p>
          <a:p>
            <a:pPr lvl="1"/>
            <a:r>
              <a:rPr lang="en-US" dirty="0" smtClean="0"/>
              <a:t>The direction of the </a:t>
            </a:r>
            <a:r>
              <a:rPr lang="en-US" dirty="0" err="1" smtClean="0"/>
              <a:t>trajector</a:t>
            </a:r>
            <a:r>
              <a:rPr lang="en-US" dirty="0" smtClean="0"/>
              <a:t> at that time</a:t>
            </a:r>
          </a:p>
          <a:p>
            <a:pPr lvl="1"/>
            <a:r>
              <a:rPr lang="en-US" dirty="0" smtClean="0"/>
              <a:t>The actual final location of the </a:t>
            </a:r>
            <a:r>
              <a:rPr lang="en-US" dirty="0" err="1" smtClean="0"/>
              <a:t>trajector</a:t>
            </a:r>
            <a:r>
              <a:rPr lang="en-US" dirty="0" smtClean="0"/>
              <a:t> (which may or may not be the intended destination)</a:t>
            </a:r>
          </a:p>
          <a:p>
            <a:r>
              <a:rPr lang="en-US" dirty="0" smtClean="0"/>
              <a:t>It too has internal spatial logic and built-in inferences</a:t>
            </a:r>
            <a:endParaRPr lang="en-US" dirty="0"/>
          </a:p>
        </p:txBody>
      </p:sp>
      <p:sp>
        <p:nvSpPr>
          <p:cNvPr id="3" name="Title 2"/>
          <p:cNvSpPr>
            <a:spLocks noGrp="1"/>
          </p:cNvSpPr>
          <p:nvPr>
            <p:ph type="title"/>
          </p:nvPr>
        </p:nvSpPr>
        <p:spPr/>
        <p:txBody>
          <a:bodyPr/>
          <a:lstStyle/>
          <a:p>
            <a:r>
              <a:rPr lang="en-US" dirty="0" smtClean="0"/>
              <a:t>Source-path-goal schema</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If you have traversed a route to a current location, you have been at all previous locations of that route.</a:t>
            </a:r>
          </a:p>
          <a:p>
            <a:r>
              <a:rPr lang="en-US" sz="2000" dirty="0" smtClean="0"/>
              <a:t>If you travel from A to B and from B to C, then you have traveled from A to C.</a:t>
            </a:r>
          </a:p>
          <a:p>
            <a:r>
              <a:rPr lang="en-US" sz="2000" dirty="0" smtClean="0"/>
              <a:t>If there is a direct route from A to B and you are moving along that route toward B, then you will keep getting closer to B.</a:t>
            </a:r>
          </a:p>
          <a:p>
            <a:r>
              <a:rPr lang="en-US" sz="2000" dirty="0" smtClean="0"/>
              <a:t>If X and Y are traveling along a direct route from A to B and X passes Y, then X is further from A and closer to B than Y is.</a:t>
            </a:r>
          </a:p>
          <a:p>
            <a:r>
              <a:rPr lang="en-US" sz="2000" dirty="0" smtClean="0"/>
              <a:t>If X and Y start from A at the same time moving along the same route toward B and if X moves faster than Y, then X will arrive at B before Y.</a:t>
            </a:r>
          </a:p>
          <a:p>
            <a:endParaRPr lang="en-US" dirty="0" smtClean="0"/>
          </a:p>
          <a:p>
            <a:endParaRPr lang="en-US" dirty="0"/>
          </a:p>
        </p:txBody>
      </p:sp>
      <p:sp>
        <p:nvSpPr>
          <p:cNvPr id="3" name="Title 2"/>
          <p:cNvSpPr>
            <a:spLocks noGrp="1"/>
          </p:cNvSpPr>
          <p:nvPr>
            <p:ph type="title"/>
          </p:nvPr>
        </p:nvSpPr>
        <p:spPr/>
        <p:txBody>
          <a:bodyPr/>
          <a:lstStyle/>
          <a:p>
            <a:r>
              <a:rPr lang="en-US" dirty="0" smtClean="0"/>
              <a:t>Internal logic of this schema</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Clear instances how our body shapes conceptual structure</a:t>
            </a:r>
          </a:p>
          <a:p>
            <a:pPr lvl="1"/>
            <a:r>
              <a:rPr lang="en-US" i="1" dirty="0" smtClean="0"/>
              <a:t>In front of</a:t>
            </a:r>
          </a:p>
          <a:p>
            <a:pPr lvl="2"/>
            <a:r>
              <a:rPr lang="en-US" dirty="0" smtClean="0"/>
              <a:t>we project fronts and backs onto objects</a:t>
            </a:r>
          </a:p>
          <a:p>
            <a:pPr lvl="3"/>
            <a:r>
              <a:rPr lang="en-US" dirty="0" smtClean="0"/>
              <a:t>Artifacts (the side with which we interact)</a:t>
            </a:r>
          </a:p>
          <a:p>
            <a:pPr lvl="3"/>
            <a:r>
              <a:rPr lang="en-US" dirty="0" smtClean="0"/>
              <a:t>Natural objects, e.g. trees (the side which faces us)</a:t>
            </a:r>
          </a:p>
          <a:p>
            <a:pPr lvl="3"/>
            <a:endParaRPr lang="en-US" dirty="0" smtClean="0"/>
          </a:p>
          <a:p>
            <a:pPr lvl="1"/>
            <a:r>
              <a:rPr lang="en-US" dirty="0" smtClean="0"/>
              <a:t>The cat is behind the tree only relative to our capacity to project fronts and backs onto trees and to impose relations onto visual scenes relative to such projections</a:t>
            </a:r>
          </a:p>
          <a:p>
            <a:pPr lvl="3"/>
            <a:endParaRPr lang="en-US" dirty="0"/>
          </a:p>
        </p:txBody>
      </p:sp>
      <p:sp>
        <p:nvSpPr>
          <p:cNvPr id="3" name="Title 2"/>
          <p:cNvSpPr>
            <a:spLocks noGrp="1"/>
          </p:cNvSpPr>
          <p:nvPr>
            <p:ph type="title"/>
          </p:nvPr>
        </p:nvSpPr>
        <p:spPr/>
        <p:txBody>
          <a:bodyPr/>
          <a:lstStyle/>
          <a:p>
            <a:r>
              <a:rPr lang="en-US" dirty="0" smtClean="0"/>
              <a:t>Bodily projections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Cognitive linguistics</a:t>
            </a:r>
            <a:endParaRPr lang="en-US"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US" dirty="0" smtClean="0"/>
              <a:t>School of linguistics within cognitive science that conceives language creation, learning and usage as a part of a larger psychological theory of how human understand the world </a:t>
            </a:r>
          </a:p>
          <a:p>
            <a:pPr marL="365760" indent="-283464" eaLnBrk="1" fontAlgn="auto" hangingPunct="1">
              <a:spcAft>
                <a:spcPts val="0"/>
              </a:spcAft>
              <a:buFont typeface="Wingdings 2"/>
              <a:buChar char=""/>
              <a:defRPr/>
            </a:pPr>
            <a:r>
              <a:rPr lang="en-US" dirty="0" smtClean="0"/>
              <a:t>Emerged in the 1970s</a:t>
            </a:r>
          </a:p>
          <a:p>
            <a:pPr marL="365760" indent="-283464" eaLnBrk="1" fontAlgn="auto" hangingPunct="1">
              <a:spcAft>
                <a:spcPts val="0"/>
              </a:spcAft>
              <a:buFont typeface="Wingdings 2"/>
              <a:buChar char=""/>
              <a:defRPr/>
            </a:pPr>
            <a:r>
              <a:rPr lang="en-US" dirty="0" smtClean="0"/>
              <a:t>It advocates three principal positions:</a:t>
            </a:r>
          </a:p>
          <a:p>
            <a:pPr marL="640080" lvl="1" indent="-237744" eaLnBrk="1" fontAlgn="auto" hangingPunct="1">
              <a:spcAft>
                <a:spcPts val="0"/>
              </a:spcAft>
              <a:buFont typeface="Verdana"/>
              <a:buChar char="◦"/>
              <a:defRPr/>
            </a:pPr>
            <a:r>
              <a:rPr lang="en-US" dirty="0" smtClean="0"/>
              <a:t>It denies the existence of an autonomous linguistic faculty in the mind</a:t>
            </a:r>
          </a:p>
          <a:p>
            <a:pPr marL="640080" lvl="1" indent="-237744" eaLnBrk="1" fontAlgn="auto" hangingPunct="1">
              <a:spcAft>
                <a:spcPts val="0"/>
              </a:spcAft>
              <a:buFont typeface="Verdana"/>
              <a:buChar char="◦"/>
              <a:defRPr/>
            </a:pPr>
            <a:r>
              <a:rPr lang="en-US" dirty="0" smtClean="0"/>
              <a:t>It understands linguistic phenomena in terms of conceptualization</a:t>
            </a:r>
          </a:p>
          <a:p>
            <a:pPr marL="640080" lvl="1" indent="-237744" eaLnBrk="1" fontAlgn="auto" hangingPunct="1">
              <a:spcAft>
                <a:spcPts val="0"/>
              </a:spcAft>
              <a:buFont typeface="Verdana"/>
              <a:buChar char="◦"/>
              <a:defRPr/>
            </a:pPr>
            <a:r>
              <a:rPr lang="en-US" dirty="0" smtClean="0"/>
              <a:t>It claims that knowledge of language arises out of language use.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dirty="0" smtClean="0"/>
              <a:t>Part-whole</a:t>
            </a:r>
          </a:p>
          <a:p>
            <a:r>
              <a:rPr lang="en-US" dirty="0" smtClean="0"/>
              <a:t>Center-periphery</a:t>
            </a:r>
          </a:p>
          <a:p>
            <a:r>
              <a:rPr lang="en-US" dirty="0" smtClean="0"/>
              <a:t>Link</a:t>
            </a:r>
          </a:p>
          <a:p>
            <a:r>
              <a:rPr lang="en-US" dirty="0" smtClean="0"/>
              <a:t>Cycle</a:t>
            </a:r>
          </a:p>
          <a:p>
            <a:r>
              <a:rPr lang="en-US" dirty="0" smtClean="0"/>
              <a:t>Iteration</a:t>
            </a:r>
          </a:p>
          <a:p>
            <a:r>
              <a:rPr lang="en-US" dirty="0" smtClean="0"/>
              <a:t>Contact</a:t>
            </a:r>
          </a:p>
          <a:p>
            <a:r>
              <a:rPr lang="en-US" dirty="0" smtClean="0"/>
              <a:t>Adjacency</a:t>
            </a:r>
          </a:p>
          <a:p>
            <a:r>
              <a:rPr lang="en-US" dirty="0" smtClean="0"/>
              <a:t>Forced motion</a:t>
            </a:r>
          </a:p>
          <a:p>
            <a:pPr lvl="1"/>
            <a:r>
              <a:rPr lang="en-US" dirty="0" smtClean="0"/>
              <a:t>Pushing / pulling,…</a:t>
            </a:r>
          </a:p>
          <a:p>
            <a:r>
              <a:rPr lang="en-US" dirty="0" smtClean="0"/>
              <a:t>Support</a:t>
            </a:r>
          </a:p>
          <a:p>
            <a:r>
              <a:rPr lang="en-US" dirty="0" smtClean="0"/>
              <a:t>Balance</a:t>
            </a:r>
          </a:p>
          <a:p>
            <a:r>
              <a:rPr lang="en-US" dirty="0" smtClean="0"/>
              <a:t>Near-far</a:t>
            </a:r>
          </a:p>
          <a:p>
            <a:endParaRPr lang="en-US" dirty="0" smtClean="0"/>
          </a:p>
          <a:p>
            <a:r>
              <a:rPr lang="en-US" dirty="0" smtClean="0"/>
              <a:t>Orientations</a:t>
            </a:r>
          </a:p>
          <a:p>
            <a:pPr lvl="1"/>
            <a:r>
              <a:rPr lang="en-US" dirty="0" smtClean="0"/>
              <a:t>Vertical</a:t>
            </a:r>
          </a:p>
          <a:p>
            <a:pPr lvl="1"/>
            <a:r>
              <a:rPr lang="en-US" dirty="0" smtClean="0"/>
              <a:t>Horizontal</a:t>
            </a:r>
          </a:p>
          <a:p>
            <a:pPr lvl="1"/>
            <a:r>
              <a:rPr lang="en-US" dirty="0" smtClean="0"/>
              <a:t>Front-back</a:t>
            </a:r>
          </a:p>
        </p:txBody>
      </p:sp>
      <p:sp>
        <p:nvSpPr>
          <p:cNvPr id="3" name="Title 2"/>
          <p:cNvSpPr>
            <a:spLocks noGrp="1"/>
          </p:cNvSpPr>
          <p:nvPr>
            <p:ph type="title"/>
          </p:nvPr>
        </p:nvSpPr>
        <p:spPr/>
        <p:txBody>
          <a:bodyPr>
            <a:normAutofit fontScale="90000"/>
          </a:bodyPr>
          <a:lstStyle/>
          <a:p>
            <a:r>
              <a:rPr lang="en-US" dirty="0" smtClean="0"/>
              <a:t>Other image schemas and elements of spatial relations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Conceptual</a:t>
            </a:r>
            <a:r>
              <a:rPr lang="en-US" b="1" dirty="0" smtClean="0">
                <a:solidFill>
                  <a:schemeClr val="tx2">
                    <a:satMod val="130000"/>
                  </a:schemeClr>
                </a:solidFill>
              </a:rPr>
              <a:t> </a:t>
            </a:r>
            <a:r>
              <a:rPr lang="en-US" dirty="0" smtClean="0">
                <a:solidFill>
                  <a:schemeClr val="tx2">
                    <a:satMod val="130000"/>
                  </a:schemeClr>
                </a:solidFill>
              </a:rPr>
              <a:t>metaphor</a:t>
            </a:r>
            <a:r>
              <a:rPr lang="en-US" b="1" dirty="0" smtClean="0">
                <a:solidFill>
                  <a:schemeClr val="tx2">
                    <a:satMod val="130000"/>
                  </a:schemeClr>
                </a:solidFill>
              </a:rPr>
              <a:t> </a:t>
            </a:r>
            <a:r>
              <a:rPr lang="en-US" dirty="0" smtClean="0">
                <a:solidFill>
                  <a:schemeClr val="tx2">
                    <a:satMod val="130000"/>
                  </a:schemeClr>
                </a:solidFill>
              </a:rPr>
              <a:t>theory</a:t>
            </a:r>
            <a:endParaRPr lang="en-US"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eaLnBrk="1" fontAlgn="auto" hangingPunct="1">
              <a:spcAft>
                <a:spcPts val="0"/>
              </a:spcAft>
              <a:buFont typeface="Wingdings 2"/>
              <a:buChar char=""/>
              <a:defRPr/>
            </a:pPr>
            <a:r>
              <a:rPr lang="en-US" dirty="0" smtClean="0"/>
              <a:t>Classical theories viewed metaphors as novel or poetic linguistic expressions outside the realm of ordinary everyday language.</a:t>
            </a:r>
          </a:p>
          <a:p>
            <a:pPr marL="365760" indent="-283464" eaLnBrk="1" fontAlgn="auto" hangingPunct="1">
              <a:spcAft>
                <a:spcPts val="0"/>
              </a:spcAft>
              <a:buFont typeface="Wingdings 2"/>
              <a:buChar char=""/>
              <a:defRPr/>
            </a:pPr>
            <a:r>
              <a:rPr lang="en-US" dirty="0" smtClean="0"/>
              <a:t>Metaphor has is in many cases central to understanding the meaning of many abstract concepts.</a:t>
            </a:r>
          </a:p>
          <a:p>
            <a:pPr marL="640398" lvl="1" indent="-283464" eaLnBrk="1" fontAlgn="auto" hangingPunct="1">
              <a:spcAft>
                <a:spcPts val="0"/>
              </a:spcAft>
              <a:buFont typeface="Wingdings 2"/>
              <a:buChar char=""/>
              <a:defRPr/>
            </a:pPr>
            <a:r>
              <a:rPr lang="en-US" dirty="0" smtClean="0"/>
              <a:t>Many concepts that are important to us are either abstract or not well-defined in our experience</a:t>
            </a:r>
          </a:p>
          <a:p>
            <a:pPr marL="886460" lvl="2" indent="-283464" eaLnBrk="1" fontAlgn="auto" hangingPunct="1">
              <a:spcAft>
                <a:spcPts val="0"/>
              </a:spcAft>
              <a:buFont typeface="Wingdings 2"/>
              <a:buChar char=""/>
              <a:defRPr/>
            </a:pPr>
            <a:r>
              <a:rPr lang="en-US" dirty="0" smtClean="0"/>
              <a:t>emotions, thoughts, time,…</a:t>
            </a:r>
          </a:p>
          <a:p>
            <a:pPr marL="640398" lvl="1" indent="-283464" eaLnBrk="1" fontAlgn="auto" hangingPunct="1">
              <a:spcAft>
                <a:spcPts val="0"/>
              </a:spcAft>
              <a:buFont typeface="Wingdings 2"/>
              <a:buChar char=""/>
              <a:defRPr/>
            </a:pPr>
            <a:r>
              <a:rPr lang="en-US" dirty="0" smtClean="0"/>
              <a:t>We need to mediate access to them through the concepts that we understand more clearly</a:t>
            </a:r>
          </a:p>
          <a:p>
            <a:pPr marL="886460" lvl="2" indent="-283464" eaLnBrk="1" fontAlgn="auto" hangingPunct="1">
              <a:spcAft>
                <a:spcPts val="0"/>
              </a:spcAft>
              <a:buFont typeface="Wingdings 2"/>
              <a:buChar char=""/>
              <a:defRPr/>
            </a:pPr>
            <a:r>
              <a:rPr lang="en-US" dirty="0" smtClean="0"/>
              <a:t>spatial orientation, objects,…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endParaRPr lang="en-US" dirty="0"/>
          </a:p>
        </p:txBody>
      </p:sp>
      <p:sp>
        <p:nvSpPr>
          <p:cNvPr id="3" name="Title 2"/>
          <p:cNvSpPr>
            <a:spLocks noGrp="1"/>
          </p:cNvSpPr>
          <p:nvPr>
            <p:ph type="title"/>
          </p:nvPr>
        </p:nvSpPr>
        <p:spPr/>
        <p:txBody>
          <a:bodyPr>
            <a:normAutofit fontScale="90000"/>
          </a:bodyPr>
          <a:lstStyle/>
          <a:p>
            <a:r>
              <a:rPr lang="en-US" dirty="0" smtClean="0"/>
              <a:t>US Declaration of Independence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3" nodeType="clickEffect">
                                  <p:stCondLst>
                                    <p:cond delay="0"/>
                                  </p:stCondLst>
                                  <p:endCondLst>
                                    <p:cond evt="onNext" delay="0">
                                      <p:tgtEl>
                                        <p:sldTgt/>
                                      </p:tgtEl>
                                    </p:cond>
                                  </p:endCondLst>
                                  <p:childTnLst>
                                    <p:set>
                                      <p:cBhvr override="childStyle">
                                        <p:cTn id="6" dur="indefinite"/>
                                        <p:tgtEl>
                                          <p:spTgt spid="2">
                                            <p:txEl>
                                              <p:pRg st="0" end="0"/>
                                            </p:txEl>
                                          </p:spTgt>
                                        </p:tgtEl>
                                        <p:attrNameLst>
                                          <p:attrName>style.fontStyle</p:attrName>
                                        </p:attrNameLst>
                                      </p:cBhvr>
                                      <p:to>
                                        <p:strVal val="italic"/>
                                      </p:to>
                                    </p:set>
                                    <p:set>
                                      <p:cBhvr override="childStyle">
                                        <p:cTn id="7" dur="indefinite"/>
                                        <p:tgtEl>
                                          <p:spTgt spid="2">
                                            <p:txEl>
                                              <p:pRg st="0" end="0"/>
                                            </p:txEl>
                                          </p:spTgt>
                                        </p:tgtEl>
                                        <p:attrNameLst>
                                          <p:attrName>style.fontWeight</p:attrName>
                                        </p:attrNameLst>
                                      </p:cBhvr>
                                      <p:to>
                                        <p:strVal val="bold"/>
                                      </p:to>
                                    </p:set>
                                    <p:set>
                                      <p:cBhvr override="childStyle">
                                        <p:cTn id="8" dur="indefinite"/>
                                        <p:tgtEl>
                                          <p:spTgt spid="2">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Course of human events it becomes necessary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assume among the powers of the earth, the </a:t>
            </a:r>
            <a:r>
              <a:rPr lang="en-US" strike="sngStrike" dirty="0" smtClean="0"/>
              <a:t>separate</a:t>
            </a:r>
            <a:r>
              <a:rPr lang="en-US" dirty="0" smtClean="0"/>
              <a:t> and equal station to which the Laws of Nature and of Nature’s God entitle them, a decent respect to the opinions of mankind requires that they should declare the causes which impel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Declaration of Independence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Course of human events it becomes necessary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assume among the powers of the earth, the </a:t>
            </a:r>
            <a:r>
              <a:rPr lang="en-US" strike="sngStrike" dirty="0" smtClean="0"/>
              <a:t>separate</a:t>
            </a:r>
            <a:r>
              <a:rPr lang="en-US" dirty="0" smtClean="0"/>
              <a:t> and equal station to which the Laws of Nature and of Nature’s God entitle them, a decent respect to the opinions of mankind requires that they should declare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Declaration of Independence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Course of human events it becomes necessary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assume among the </a:t>
            </a:r>
            <a:r>
              <a:rPr lang="en-US" strike="sngStrike" dirty="0" smtClean="0"/>
              <a:t>powers of the earth</a:t>
            </a:r>
            <a:r>
              <a:rPr lang="en-US" dirty="0" smtClean="0"/>
              <a:t>, the </a:t>
            </a:r>
            <a:r>
              <a:rPr lang="en-US" strike="sngStrike" dirty="0" smtClean="0"/>
              <a:t>separate</a:t>
            </a:r>
            <a:r>
              <a:rPr lang="en-US" dirty="0" smtClean="0"/>
              <a:t> and equal station to which the Laws of Nature and of Nature’s God entitle them, a decent respect to the opinions of mankind requires that they should declare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Declaration of Independence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necessary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assume among the </a:t>
            </a:r>
            <a:r>
              <a:rPr lang="en-US" strike="sngStrike" dirty="0" smtClean="0"/>
              <a:t>powers of the earth</a:t>
            </a:r>
            <a:r>
              <a:rPr lang="en-US" dirty="0" smtClean="0"/>
              <a:t>, the </a:t>
            </a:r>
            <a:r>
              <a:rPr lang="en-US" strike="sngStrike" dirty="0" smtClean="0"/>
              <a:t>separate</a:t>
            </a:r>
            <a:r>
              <a:rPr lang="en-US" dirty="0" smtClean="0"/>
              <a:t> and equal station to which the Laws of Nature and of Nature’s God entitle them, a decent respect to the opinions of mankind requires that they should declare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Declaration of Independence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necessary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assume among the </a:t>
            </a:r>
            <a:r>
              <a:rPr lang="en-US" strike="sngStrike" dirty="0" smtClean="0"/>
              <a:t>powers of the earth</a:t>
            </a:r>
            <a:r>
              <a:rPr lang="en-US" dirty="0" smtClean="0"/>
              <a:t>, the </a:t>
            </a:r>
            <a:r>
              <a:rPr lang="en-US" strike="sngStrike" dirty="0" smtClean="0"/>
              <a:t>separate</a:t>
            </a:r>
            <a:r>
              <a:rPr lang="en-US" dirty="0" smtClean="0"/>
              <a:t> and equal station to which the Laws of Nature and of Nature’s God entitle them, a decent respect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assume among the </a:t>
            </a:r>
            <a:r>
              <a:rPr lang="en-US" strike="sngStrike" dirty="0" smtClean="0"/>
              <a:t>powers of the earth</a:t>
            </a:r>
            <a:r>
              <a:rPr lang="en-US" dirty="0" smtClean="0"/>
              <a:t>, the </a:t>
            </a:r>
            <a:r>
              <a:rPr lang="en-US" strike="sngStrike" dirty="0" smtClean="0"/>
              <a:t>separate</a:t>
            </a:r>
            <a:r>
              <a:rPr lang="en-US" dirty="0" smtClean="0"/>
              <a:t> and equal station to which the Laws of Nature and of Nature’s God entitle them, a decent respect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station to which the Laws of Nature and of Nature’s God entitle them, a decent respect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indent="-283464" eaLnBrk="1" fontAlgn="auto" hangingPunct="1">
              <a:spcAft>
                <a:spcPts val="0"/>
              </a:spcAft>
              <a:buFont typeface="Wingdings 2"/>
              <a:buChar char=""/>
              <a:defRPr/>
            </a:pPr>
            <a:r>
              <a:rPr lang="en-US" dirty="0" smtClean="0"/>
              <a:t>Shift of focus on semantics and embodiment</a:t>
            </a:r>
          </a:p>
          <a:p>
            <a:pPr marL="365760" indent="-283464" eaLnBrk="1" fontAlgn="auto" hangingPunct="1">
              <a:spcAft>
                <a:spcPts val="0"/>
              </a:spcAft>
              <a:buFont typeface="Wingdings 2"/>
              <a:buChar char=""/>
              <a:defRPr/>
            </a:pPr>
            <a:r>
              <a:rPr lang="en-US" dirty="0" smtClean="0"/>
              <a:t>The conceptual structure originates in our </a:t>
            </a:r>
            <a:r>
              <a:rPr lang="en-US" dirty="0" err="1" smtClean="0"/>
              <a:t>preconceptual</a:t>
            </a:r>
            <a:r>
              <a:rPr lang="en-US" dirty="0" smtClean="0"/>
              <a:t> experiences.</a:t>
            </a:r>
          </a:p>
          <a:p>
            <a:pPr marL="365760" indent="-283464" eaLnBrk="1" fontAlgn="auto" hangingPunct="1">
              <a:spcAft>
                <a:spcPts val="0"/>
              </a:spcAft>
              <a:buFont typeface="Wingdings 2"/>
              <a:buChar char=""/>
              <a:defRPr/>
            </a:pPr>
            <a:r>
              <a:rPr lang="en-US" dirty="0" smtClean="0"/>
              <a:t>We tend to structure our experience on the basic level of conceptualization that is characterized by</a:t>
            </a:r>
          </a:p>
          <a:p>
            <a:pPr marL="640398" lvl="1" indent="-283464" eaLnBrk="1" fontAlgn="auto" hangingPunct="1">
              <a:spcAft>
                <a:spcPts val="0"/>
              </a:spcAft>
              <a:buFont typeface="Wingdings 2"/>
              <a:buChar char=""/>
              <a:defRPr/>
            </a:pPr>
            <a:r>
              <a:rPr lang="en-US" dirty="0" err="1" smtClean="0"/>
              <a:t>Gestelt</a:t>
            </a:r>
            <a:r>
              <a:rPr lang="en-US" dirty="0" smtClean="0"/>
              <a:t> perception</a:t>
            </a:r>
          </a:p>
          <a:p>
            <a:pPr marL="640398" lvl="1" indent="-283464" eaLnBrk="1" fontAlgn="auto" hangingPunct="1">
              <a:spcAft>
                <a:spcPts val="0"/>
              </a:spcAft>
              <a:buFont typeface="Wingdings 2"/>
              <a:buChar char=""/>
              <a:defRPr/>
            </a:pPr>
            <a:r>
              <a:rPr lang="en-US" dirty="0" smtClean="0"/>
              <a:t>Mental imagery</a:t>
            </a:r>
          </a:p>
          <a:p>
            <a:pPr marL="640398" lvl="1" indent="-283464" eaLnBrk="1" fontAlgn="auto" hangingPunct="1">
              <a:spcAft>
                <a:spcPts val="0"/>
              </a:spcAft>
              <a:buFont typeface="Wingdings 2"/>
              <a:buChar char=""/>
              <a:defRPr/>
            </a:pPr>
            <a:r>
              <a:rPr lang="en-US" dirty="0" smtClean="0"/>
              <a:t>Motor competence</a:t>
            </a:r>
          </a:p>
        </p:txBody>
      </p:sp>
      <p:sp>
        <p:nvSpPr>
          <p:cNvPr id="3" name="Title 2"/>
          <p:cNvSpPr>
            <a:spLocks noGrp="1"/>
          </p:cNvSpPr>
          <p:nvPr>
            <p:ph type="title"/>
          </p:nvPr>
        </p:nvSpPr>
        <p:spPr/>
        <p:txBody>
          <a:bodyPr/>
          <a:lstStyle/>
          <a:p>
            <a:r>
              <a:rPr lang="en-US" dirty="0" smtClean="0"/>
              <a:t>Cognitive linguistics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a:t>
            </a:r>
            <a:r>
              <a:rPr lang="en-US" strike="sngStrike" dirty="0" smtClean="0"/>
              <a:t>station</a:t>
            </a:r>
            <a:r>
              <a:rPr lang="en-US" dirty="0" smtClean="0"/>
              <a:t> to which the Laws of Nature and of Nature’s God entitle them, a decent respect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a:t>
            </a:r>
            <a:r>
              <a:rPr lang="en-US" strike="sngStrike" dirty="0" smtClean="0"/>
              <a:t>station</a:t>
            </a:r>
            <a:r>
              <a:rPr lang="en-US" dirty="0" smtClean="0"/>
              <a:t> to which the Laws of Nature and of </a:t>
            </a:r>
            <a:r>
              <a:rPr lang="en-US" strike="sngStrike" dirty="0" smtClean="0"/>
              <a:t>Nature</a:t>
            </a:r>
            <a:r>
              <a:rPr lang="en-US" dirty="0" smtClean="0"/>
              <a:t>’s God entitle them, a decent respect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a:t>
            </a:r>
            <a:r>
              <a:rPr lang="en-US" strike="sngStrike" dirty="0" smtClean="0"/>
              <a:t>station</a:t>
            </a:r>
            <a:r>
              <a:rPr lang="en-US" dirty="0" smtClean="0"/>
              <a:t> to which the Laws of </a:t>
            </a:r>
            <a:r>
              <a:rPr lang="en-US" strike="sngStrike" dirty="0" smtClean="0"/>
              <a:t>Nature</a:t>
            </a:r>
            <a:r>
              <a:rPr lang="en-US" dirty="0" smtClean="0"/>
              <a:t> and of </a:t>
            </a:r>
            <a:r>
              <a:rPr lang="en-US" strike="sngStrike" dirty="0" smtClean="0"/>
              <a:t>Nature</a:t>
            </a:r>
            <a:r>
              <a:rPr lang="en-US" dirty="0" smtClean="0"/>
              <a:t>’s God entitle them, a decent respect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a:t>
            </a:r>
            <a:r>
              <a:rPr lang="en-US" strike="sngStrike" dirty="0" smtClean="0"/>
              <a:t>station</a:t>
            </a:r>
            <a:r>
              <a:rPr lang="en-US" dirty="0" smtClean="0"/>
              <a:t> to which the </a:t>
            </a:r>
            <a:r>
              <a:rPr lang="en-US" strike="sngStrike" dirty="0" smtClean="0"/>
              <a:t>Laws</a:t>
            </a:r>
            <a:r>
              <a:rPr lang="en-US" dirty="0" smtClean="0"/>
              <a:t> of </a:t>
            </a:r>
            <a:r>
              <a:rPr lang="en-US" strike="sngStrike" dirty="0" smtClean="0"/>
              <a:t>Nature</a:t>
            </a:r>
            <a:r>
              <a:rPr lang="en-US" dirty="0" smtClean="0"/>
              <a:t> and of Nature’s God entitle them, a decent respect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a:t>
            </a:r>
            <a:r>
              <a:rPr lang="en-US" strike="sngStrike" dirty="0" smtClean="0"/>
              <a:t>station</a:t>
            </a:r>
            <a:r>
              <a:rPr lang="en-US" dirty="0" smtClean="0"/>
              <a:t> to which the </a:t>
            </a:r>
            <a:r>
              <a:rPr lang="en-US" strike="sngStrike" dirty="0" smtClean="0"/>
              <a:t>Laws</a:t>
            </a:r>
            <a:r>
              <a:rPr lang="en-US" dirty="0" smtClean="0"/>
              <a:t> of </a:t>
            </a:r>
            <a:r>
              <a:rPr lang="en-US" strike="sngStrike" dirty="0" smtClean="0"/>
              <a:t>Nature</a:t>
            </a:r>
            <a:r>
              <a:rPr lang="en-US" dirty="0" smtClean="0"/>
              <a:t> and of Nature’s God </a:t>
            </a:r>
            <a:r>
              <a:rPr lang="en-US" strike="sngStrike" dirty="0" smtClean="0"/>
              <a:t>entitle</a:t>
            </a:r>
            <a:r>
              <a:rPr lang="en-US" dirty="0" smtClean="0"/>
              <a:t> them, a decent respect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a:t>
            </a:r>
            <a:r>
              <a:rPr lang="en-US" strike="sngStrike" dirty="0" smtClean="0"/>
              <a:t>station</a:t>
            </a:r>
            <a:r>
              <a:rPr lang="en-US" dirty="0" smtClean="0"/>
              <a:t> to which the </a:t>
            </a:r>
            <a:r>
              <a:rPr lang="en-US" strike="sngStrike" dirty="0" smtClean="0"/>
              <a:t>Laws</a:t>
            </a:r>
            <a:r>
              <a:rPr lang="en-US" dirty="0" smtClean="0"/>
              <a:t> of </a:t>
            </a:r>
            <a:r>
              <a:rPr lang="en-US" strike="sngStrike" dirty="0" smtClean="0"/>
              <a:t>Nature</a:t>
            </a:r>
            <a:r>
              <a:rPr lang="en-US" dirty="0" smtClean="0"/>
              <a:t> and of Nature’s God </a:t>
            </a:r>
            <a:r>
              <a:rPr lang="en-US" strike="sngStrike" dirty="0" smtClean="0"/>
              <a:t>entitle</a:t>
            </a:r>
            <a:r>
              <a:rPr lang="en-US" dirty="0" smtClean="0"/>
              <a:t> them, a </a:t>
            </a:r>
            <a:r>
              <a:rPr lang="en-US" strike="sngStrike" dirty="0" smtClean="0"/>
              <a:t>decent</a:t>
            </a:r>
            <a:r>
              <a:rPr lang="en-US" dirty="0" smtClean="0"/>
              <a:t> respect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a:t>
            </a:r>
            <a:r>
              <a:rPr lang="en-US" strike="sngStrike" dirty="0" smtClean="0"/>
              <a:t>station</a:t>
            </a:r>
            <a:r>
              <a:rPr lang="en-US" dirty="0" smtClean="0"/>
              <a:t> to which the </a:t>
            </a:r>
            <a:r>
              <a:rPr lang="en-US" strike="sngStrike" dirty="0" smtClean="0"/>
              <a:t>Laws</a:t>
            </a:r>
            <a:r>
              <a:rPr lang="en-US" dirty="0" smtClean="0"/>
              <a:t> of </a:t>
            </a:r>
            <a:r>
              <a:rPr lang="en-US" strike="sngStrike" dirty="0" smtClean="0"/>
              <a:t>Nature</a:t>
            </a:r>
            <a:r>
              <a:rPr lang="en-US" dirty="0" smtClean="0"/>
              <a:t> and of </a:t>
            </a:r>
            <a:r>
              <a:rPr lang="en-US" strike="sngStrike" dirty="0" smtClean="0"/>
              <a:t>Nature</a:t>
            </a:r>
            <a:r>
              <a:rPr lang="en-US" dirty="0" smtClean="0"/>
              <a:t>’s God </a:t>
            </a:r>
            <a:r>
              <a:rPr lang="en-US" strike="sngStrike" dirty="0" smtClean="0"/>
              <a:t>entitle</a:t>
            </a:r>
            <a:r>
              <a:rPr lang="en-US" dirty="0" smtClean="0"/>
              <a:t> them, a </a:t>
            </a:r>
            <a:r>
              <a:rPr lang="en-US" strike="sngStrike" dirty="0" smtClean="0"/>
              <a:t>decent</a:t>
            </a:r>
            <a:r>
              <a:rPr lang="en-US" dirty="0" smtClean="0"/>
              <a:t> </a:t>
            </a:r>
            <a:r>
              <a:rPr lang="en-US" strike="sngStrike" dirty="0" smtClean="0"/>
              <a:t>respect</a:t>
            </a:r>
            <a:r>
              <a:rPr lang="en-US" dirty="0" smtClean="0"/>
              <a:t> to the opinions of mankind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separate and equal </a:t>
            </a:r>
            <a:r>
              <a:rPr lang="en-US" strike="sngStrike" dirty="0" smtClean="0"/>
              <a:t>station</a:t>
            </a:r>
            <a:r>
              <a:rPr lang="en-US" dirty="0" smtClean="0"/>
              <a:t> to which the </a:t>
            </a:r>
            <a:r>
              <a:rPr lang="en-US" strike="sngStrike" dirty="0" smtClean="0"/>
              <a:t>Laws</a:t>
            </a:r>
            <a:r>
              <a:rPr lang="en-US" dirty="0" smtClean="0"/>
              <a:t> of </a:t>
            </a:r>
            <a:r>
              <a:rPr lang="en-US" strike="sngStrike" dirty="0" smtClean="0"/>
              <a:t>Nature</a:t>
            </a:r>
            <a:r>
              <a:rPr lang="en-US" dirty="0" smtClean="0"/>
              <a:t> and of </a:t>
            </a:r>
            <a:r>
              <a:rPr lang="en-US" strike="sngStrike" dirty="0" smtClean="0"/>
              <a:t>Nature</a:t>
            </a:r>
            <a:r>
              <a:rPr lang="en-US" dirty="0" smtClean="0"/>
              <a:t>’s God </a:t>
            </a:r>
            <a:r>
              <a:rPr lang="en-US" strike="sngStrike" dirty="0" smtClean="0"/>
              <a:t>entitle</a:t>
            </a:r>
            <a:r>
              <a:rPr lang="en-US" dirty="0" smtClean="0"/>
              <a:t> them, a </a:t>
            </a:r>
            <a:r>
              <a:rPr lang="en-US" strike="sngStrike" dirty="0" smtClean="0"/>
              <a:t>decent</a:t>
            </a:r>
            <a:r>
              <a:rPr lang="en-US" dirty="0" smtClean="0"/>
              <a:t> </a:t>
            </a:r>
            <a:r>
              <a:rPr lang="en-US" strike="sngStrike" dirty="0" smtClean="0"/>
              <a:t>respect</a:t>
            </a:r>
            <a:r>
              <a:rPr lang="en-US" dirty="0" smtClean="0"/>
              <a:t> to the opinions of man</a:t>
            </a:r>
            <a:r>
              <a:rPr lang="en-US" strike="sngStrike" dirty="0" smtClean="0"/>
              <a:t>kind</a:t>
            </a:r>
            <a:r>
              <a:rPr lang="en-US" dirty="0" smtClean="0"/>
              <a:t> requires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in the </a:t>
            </a:r>
            <a:r>
              <a:rPr lang="en-US" strike="sngStrike" dirty="0" smtClean="0"/>
              <a:t>Course of human events</a:t>
            </a:r>
            <a:r>
              <a:rPr lang="en-US" dirty="0" smtClean="0"/>
              <a:t> it becomes </a:t>
            </a:r>
            <a:r>
              <a:rPr lang="en-US" strike="sngStrike" dirty="0" smtClean="0"/>
              <a:t>necessary</a:t>
            </a:r>
            <a:r>
              <a:rPr lang="en-US" dirty="0" smtClean="0"/>
              <a:t> for one people to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to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a:t>
            </a:r>
            <a:r>
              <a:rPr lang="en-US" dirty="0" smtClean="0"/>
              <a:t>e and equal </a:t>
            </a:r>
            <a:r>
              <a:rPr lang="en-US" strike="sngStrike" dirty="0" smtClean="0"/>
              <a:t>station</a:t>
            </a:r>
            <a:r>
              <a:rPr lang="en-US" dirty="0" smtClean="0"/>
              <a:t> to which the </a:t>
            </a:r>
            <a:r>
              <a:rPr lang="en-US" strike="sngStrike" dirty="0" smtClean="0"/>
              <a:t>Laws</a:t>
            </a:r>
            <a:r>
              <a:rPr lang="en-US" dirty="0" smtClean="0"/>
              <a:t> of </a:t>
            </a:r>
            <a:r>
              <a:rPr lang="en-US" strike="sngStrike" dirty="0" smtClean="0"/>
              <a:t>Nature</a:t>
            </a:r>
            <a:r>
              <a:rPr lang="en-US" dirty="0" smtClean="0"/>
              <a:t> and of Nature’s God </a:t>
            </a:r>
            <a:r>
              <a:rPr lang="en-US" strike="sngStrike" dirty="0" smtClean="0"/>
              <a:t>entitle</a:t>
            </a:r>
            <a:r>
              <a:rPr lang="en-US" dirty="0" smtClean="0"/>
              <a:t> them, a </a:t>
            </a:r>
            <a:r>
              <a:rPr lang="en-US" strike="sngStrike" dirty="0" smtClean="0"/>
              <a:t>decent</a:t>
            </a:r>
            <a:r>
              <a:rPr lang="en-US" dirty="0" smtClean="0"/>
              <a:t> </a:t>
            </a:r>
            <a:r>
              <a:rPr lang="en-US" strike="sngStrike" dirty="0" smtClean="0"/>
              <a:t>respect</a:t>
            </a:r>
            <a:r>
              <a:rPr lang="en-US" dirty="0" smtClean="0"/>
              <a:t> to the opinions of man</a:t>
            </a:r>
            <a:r>
              <a:rPr lang="en-US" strike="sngStrike" dirty="0" smtClean="0"/>
              <a:t>kind</a:t>
            </a:r>
            <a:r>
              <a:rPr lang="en-US" dirty="0" smtClean="0"/>
              <a:t> </a:t>
            </a:r>
            <a:r>
              <a:rPr lang="en-US" strike="sngStrike" dirty="0" smtClean="0"/>
              <a:t>requires</a:t>
            </a:r>
            <a:r>
              <a:rPr lang="en-US" dirty="0" smtClean="0"/>
              <a:t> that they should </a:t>
            </a:r>
            <a:r>
              <a:rPr lang="en-US" strike="sngStrike" dirty="0" smtClean="0"/>
              <a:t>declare</a:t>
            </a:r>
            <a:r>
              <a:rPr lang="en-US" dirty="0" smtClean="0"/>
              <a:t> the causes which </a:t>
            </a:r>
            <a:r>
              <a:rPr lang="en-US" strike="sngStrike" dirty="0" smtClean="0"/>
              <a:t>impel</a:t>
            </a:r>
            <a:r>
              <a:rPr lang="en-US" dirty="0" smtClean="0"/>
              <a:t> them to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t>
            </a:r>
            <a:r>
              <a:rPr lang="en-US" strike="sngStrike" dirty="0" smtClean="0"/>
              <a:t>in</a:t>
            </a:r>
            <a:r>
              <a:rPr lang="en-US" dirty="0" smtClean="0"/>
              <a:t> the </a:t>
            </a:r>
            <a:r>
              <a:rPr lang="en-US" strike="sngStrike" dirty="0" smtClean="0"/>
              <a:t>Course of human events</a:t>
            </a:r>
            <a:r>
              <a:rPr lang="en-US" dirty="0" smtClean="0"/>
              <a:t> </a:t>
            </a:r>
            <a:r>
              <a:rPr lang="en-US" strike="sngStrike" dirty="0" smtClean="0"/>
              <a:t>it</a:t>
            </a:r>
            <a:r>
              <a:rPr lang="en-US" dirty="0" smtClean="0"/>
              <a:t> becomes </a:t>
            </a:r>
            <a:r>
              <a:rPr lang="en-US" strike="sngStrike" dirty="0" smtClean="0"/>
              <a:t>necessary</a:t>
            </a:r>
            <a:r>
              <a:rPr lang="en-US" dirty="0" smtClean="0"/>
              <a:t> </a:t>
            </a:r>
            <a:r>
              <a:rPr lang="en-US" strike="sngStrike" dirty="0" smtClean="0"/>
              <a:t>for</a:t>
            </a:r>
            <a:r>
              <a:rPr lang="en-US" dirty="0" smtClean="0"/>
              <a:t> one people </a:t>
            </a:r>
            <a:r>
              <a:rPr lang="en-US" strike="sngStrike" dirty="0" smtClean="0"/>
              <a:t>to</a:t>
            </a:r>
            <a:r>
              <a:rPr lang="en-US" dirty="0" smtClean="0"/>
              <a:t> </a:t>
            </a:r>
            <a:r>
              <a:rPr lang="en-US" strike="sngStrike" dirty="0" smtClean="0"/>
              <a:t>dissolve</a:t>
            </a:r>
            <a:r>
              <a:rPr lang="en-US" dirty="0" smtClean="0"/>
              <a:t> the political </a:t>
            </a:r>
            <a:r>
              <a:rPr lang="en-US" strike="sngStrike" dirty="0" smtClean="0"/>
              <a:t>bands</a:t>
            </a:r>
            <a:r>
              <a:rPr lang="en-US" dirty="0" smtClean="0"/>
              <a:t> which have </a:t>
            </a:r>
            <a:r>
              <a:rPr lang="en-US" strike="sngStrike" dirty="0" smtClean="0"/>
              <a:t>connected </a:t>
            </a:r>
            <a:r>
              <a:rPr lang="en-US" dirty="0" smtClean="0"/>
              <a:t>them with another and </a:t>
            </a:r>
            <a:r>
              <a:rPr lang="en-US" strike="sngStrike" dirty="0" smtClean="0"/>
              <a:t>to</a:t>
            </a:r>
            <a:r>
              <a:rPr lang="en-US" dirty="0" smtClean="0"/>
              <a:t>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a:t>
            </a:r>
            <a:r>
              <a:rPr lang="en-US" strike="sngStrike" dirty="0" smtClean="0"/>
              <a:t>station</a:t>
            </a:r>
            <a:r>
              <a:rPr lang="en-US" dirty="0" smtClean="0"/>
              <a:t> </a:t>
            </a:r>
            <a:r>
              <a:rPr lang="en-US" strike="sngStrike" dirty="0" smtClean="0"/>
              <a:t>to</a:t>
            </a:r>
            <a:r>
              <a:rPr lang="en-US" dirty="0" smtClean="0"/>
              <a:t> which the </a:t>
            </a:r>
            <a:r>
              <a:rPr lang="en-US" strike="sngStrike" dirty="0" smtClean="0"/>
              <a:t>Laws</a:t>
            </a:r>
            <a:r>
              <a:rPr lang="en-US" dirty="0" smtClean="0"/>
              <a:t> of </a:t>
            </a:r>
            <a:r>
              <a:rPr lang="en-US" strike="sngStrike" dirty="0" smtClean="0"/>
              <a:t>Nature</a:t>
            </a:r>
            <a:r>
              <a:rPr lang="en-US" dirty="0" smtClean="0"/>
              <a:t> and of </a:t>
            </a:r>
            <a:r>
              <a:rPr lang="en-US" strike="sngStrike" dirty="0" smtClean="0"/>
              <a:t>Nature</a:t>
            </a:r>
            <a:r>
              <a:rPr lang="en-US" dirty="0" smtClean="0"/>
              <a:t>’s God </a:t>
            </a:r>
            <a:r>
              <a:rPr lang="en-US" strike="sngStrike" dirty="0" smtClean="0"/>
              <a:t>entitle</a:t>
            </a:r>
            <a:r>
              <a:rPr lang="en-US" dirty="0" smtClean="0"/>
              <a:t> them, a </a:t>
            </a:r>
            <a:r>
              <a:rPr lang="en-US" strike="sngStrike" dirty="0" smtClean="0"/>
              <a:t>decent</a:t>
            </a:r>
            <a:r>
              <a:rPr lang="en-US" dirty="0" smtClean="0"/>
              <a:t> </a:t>
            </a:r>
            <a:r>
              <a:rPr lang="en-US" strike="sngStrike" dirty="0" smtClean="0"/>
              <a:t>respect</a:t>
            </a:r>
            <a:r>
              <a:rPr lang="en-US" dirty="0" smtClean="0"/>
              <a:t> </a:t>
            </a:r>
            <a:r>
              <a:rPr lang="en-US" strike="sngStrike" dirty="0" smtClean="0"/>
              <a:t>to</a:t>
            </a:r>
            <a:r>
              <a:rPr lang="en-US" dirty="0" smtClean="0"/>
              <a:t> the opinions </a:t>
            </a:r>
            <a:r>
              <a:rPr lang="en-US" strike="sngStrike" dirty="0" smtClean="0"/>
              <a:t>of</a:t>
            </a:r>
            <a:r>
              <a:rPr lang="en-US" dirty="0" smtClean="0"/>
              <a:t> man</a:t>
            </a:r>
            <a:r>
              <a:rPr lang="en-US" strike="sngStrike" dirty="0" smtClean="0"/>
              <a:t>kind</a:t>
            </a:r>
            <a:r>
              <a:rPr lang="en-US" dirty="0" smtClean="0"/>
              <a:t> </a:t>
            </a:r>
            <a:r>
              <a:rPr lang="en-US" strike="sngStrike" dirty="0" smtClean="0"/>
              <a:t>requires</a:t>
            </a:r>
            <a:r>
              <a:rPr lang="en-US" dirty="0" smtClean="0"/>
              <a:t> that they should </a:t>
            </a:r>
            <a:r>
              <a:rPr lang="en-US" strike="sngStrike" dirty="0" smtClean="0"/>
              <a:t>declare</a:t>
            </a:r>
            <a:r>
              <a:rPr lang="en-US" dirty="0" smtClean="0"/>
              <a:t> the causes which </a:t>
            </a:r>
            <a:r>
              <a:rPr lang="en-US" strike="sngStrike" dirty="0" smtClean="0"/>
              <a:t>impel</a:t>
            </a:r>
            <a:r>
              <a:rPr lang="en-US" dirty="0" smtClean="0"/>
              <a:t> them </a:t>
            </a:r>
            <a:r>
              <a:rPr lang="en-US" strike="sngStrike" dirty="0" smtClean="0"/>
              <a:t>to</a:t>
            </a:r>
            <a:r>
              <a:rPr lang="en-US" dirty="0" smtClean="0"/>
              <a:t>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Lakoff’s</a:t>
            </a:r>
            <a:r>
              <a:rPr lang="en-US" dirty="0" smtClean="0"/>
              <a:t> “Woman, Fire and Dangerous Things: </a:t>
            </a:r>
            <a:r>
              <a:rPr lang="en-US" b="1" u="sng" dirty="0" smtClean="0"/>
              <a:t>What categories reveal about the mind.</a:t>
            </a:r>
            <a:r>
              <a:rPr lang="en-US" dirty="0" smtClean="0"/>
              <a:t>”</a:t>
            </a:r>
          </a:p>
          <a:p>
            <a:r>
              <a:rPr lang="en-US" dirty="0" smtClean="0"/>
              <a:t>Categorization is one of the most basic ability of living beings. </a:t>
            </a:r>
          </a:p>
          <a:p>
            <a:pPr lvl="1"/>
            <a:r>
              <a:rPr lang="en-US" dirty="0" smtClean="0"/>
              <a:t>Even amoeba categorizes the things into food and nonfood. </a:t>
            </a:r>
          </a:p>
          <a:p>
            <a:pPr lvl="1"/>
            <a:r>
              <a:rPr lang="en-US" dirty="0" smtClean="0"/>
              <a:t>Animals categorize food predators, possible mates, members of their own species, etc.</a:t>
            </a:r>
          </a:p>
          <a:p>
            <a:r>
              <a:rPr lang="en-US" dirty="0" smtClean="0"/>
              <a:t>Why do we need categorization?</a:t>
            </a:r>
          </a:p>
          <a:p>
            <a:pPr lvl="1"/>
            <a:r>
              <a:rPr lang="en-US" dirty="0" smtClean="0"/>
              <a:t>Reduction in complexity of rich sensory input</a:t>
            </a:r>
          </a:p>
          <a:p>
            <a:pPr lvl="1"/>
            <a:r>
              <a:rPr lang="en-US" dirty="0" smtClean="0"/>
              <a:t>Generalization</a:t>
            </a:r>
          </a:p>
          <a:p>
            <a:endParaRPr lang="en-US" dirty="0" smtClean="0"/>
          </a:p>
          <a:p>
            <a:endParaRPr lang="en-US" b="1" u="sng" dirty="0"/>
          </a:p>
        </p:txBody>
      </p:sp>
      <p:sp>
        <p:nvSpPr>
          <p:cNvPr id="3" name="Title 2"/>
          <p:cNvSpPr>
            <a:spLocks noGrp="1"/>
          </p:cNvSpPr>
          <p:nvPr>
            <p:ph type="title"/>
          </p:nvPr>
        </p:nvSpPr>
        <p:spPr/>
        <p:txBody>
          <a:bodyPr/>
          <a:lstStyle/>
          <a:p>
            <a:r>
              <a:rPr lang="en-US" dirty="0" smtClean="0"/>
              <a:t>Categorization</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t>
            </a:r>
            <a:r>
              <a:rPr lang="en-US" strike="sngStrike" dirty="0" smtClean="0"/>
              <a:t>in</a:t>
            </a:r>
            <a:r>
              <a:rPr lang="en-US" dirty="0" smtClean="0"/>
              <a:t> the </a:t>
            </a:r>
            <a:r>
              <a:rPr lang="en-US" strike="sngStrike" dirty="0" smtClean="0"/>
              <a:t>Course of human events</a:t>
            </a:r>
            <a:r>
              <a:rPr lang="en-US" dirty="0" smtClean="0"/>
              <a:t> </a:t>
            </a:r>
            <a:r>
              <a:rPr lang="en-US" strike="sngStrike" dirty="0" smtClean="0"/>
              <a:t>it</a:t>
            </a:r>
            <a:r>
              <a:rPr lang="en-US" dirty="0" smtClean="0"/>
              <a:t> becomes </a:t>
            </a:r>
            <a:r>
              <a:rPr lang="en-US" strike="sngStrike" dirty="0" smtClean="0"/>
              <a:t>necessary</a:t>
            </a:r>
            <a:r>
              <a:rPr lang="en-US" dirty="0" smtClean="0"/>
              <a:t> </a:t>
            </a:r>
            <a:r>
              <a:rPr lang="en-US" strike="sngStrike" dirty="0" smtClean="0"/>
              <a:t>for</a:t>
            </a:r>
            <a:r>
              <a:rPr lang="en-US" dirty="0" smtClean="0"/>
              <a:t> one people </a:t>
            </a:r>
            <a:r>
              <a:rPr lang="en-US" strike="sngStrike" dirty="0" smtClean="0"/>
              <a:t>to</a:t>
            </a:r>
            <a:r>
              <a:rPr lang="en-US" dirty="0" smtClean="0"/>
              <a:t> </a:t>
            </a:r>
            <a:r>
              <a:rPr lang="en-US" strike="sngStrike" dirty="0" smtClean="0"/>
              <a:t>dissolve</a:t>
            </a:r>
            <a:r>
              <a:rPr lang="en-US" dirty="0" smtClean="0"/>
              <a:t> the </a:t>
            </a:r>
            <a:r>
              <a:rPr lang="en-US" strike="sngStrike" dirty="0" smtClean="0"/>
              <a:t>political</a:t>
            </a:r>
            <a:r>
              <a:rPr lang="en-US" dirty="0" smtClean="0"/>
              <a:t> </a:t>
            </a:r>
            <a:r>
              <a:rPr lang="en-US" strike="sngStrike" dirty="0" smtClean="0"/>
              <a:t>bands</a:t>
            </a:r>
            <a:r>
              <a:rPr lang="en-US" dirty="0" smtClean="0"/>
              <a:t> which have </a:t>
            </a:r>
            <a:r>
              <a:rPr lang="en-US" strike="sngStrike" dirty="0" smtClean="0"/>
              <a:t>connected </a:t>
            </a:r>
            <a:r>
              <a:rPr lang="en-US" dirty="0" smtClean="0"/>
              <a:t>them with another and </a:t>
            </a:r>
            <a:r>
              <a:rPr lang="en-US" strike="sngStrike" dirty="0" smtClean="0"/>
              <a:t>to</a:t>
            </a:r>
            <a:r>
              <a:rPr lang="en-US" dirty="0" smtClean="0"/>
              <a:t> </a:t>
            </a:r>
            <a:r>
              <a:rPr lang="en-US" strike="sngStrike" dirty="0" smtClean="0"/>
              <a:t>assume</a:t>
            </a:r>
            <a:r>
              <a:rPr lang="en-US" dirty="0" smtClean="0"/>
              <a:t> among the </a:t>
            </a:r>
            <a:r>
              <a:rPr lang="en-US" strike="sngStrike" dirty="0" smtClean="0"/>
              <a:t>powers of the earth</a:t>
            </a:r>
            <a:r>
              <a:rPr lang="en-US" dirty="0" smtClean="0"/>
              <a:t>, the </a:t>
            </a:r>
            <a:r>
              <a:rPr lang="en-US" strike="sngStrike" dirty="0" smtClean="0"/>
              <a:t>separate</a:t>
            </a:r>
            <a:r>
              <a:rPr lang="en-US" dirty="0" smtClean="0"/>
              <a:t> and equal </a:t>
            </a:r>
            <a:r>
              <a:rPr lang="en-US" strike="sngStrike" dirty="0" smtClean="0"/>
              <a:t>station</a:t>
            </a:r>
            <a:r>
              <a:rPr lang="en-US" dirty="0" smtClean="0"/>
              <a:t> </a:t>
            </a:r>
            <a:r>
              <a:rPr lang="en-US" strike="sngStrike" dirty="0" smtClean="0"/>
              <a:t>to</a:t>
            </a:r>
            <a:r>
              <a:rPr lang="en-US" dirty="0" smtClean="0"/>
              <a:t> which the </a:t>
            </a:r>
            <a:r>
              <a:rPr lang="en-US" strike="sngStrike" dirty="0" smtClean="0"/>
              <a:t>Laws</a:t>
            </a:r>
            <a:r>
              <a:rPr lang="en-US" dirty="0" smtClean="0"/>
              <a:t> of </a:t>
            </a:r>
            <a:r>
              <a:rPr lang="en-US" strike="sngStrike" dirty="0" smtClean="0"/>
              <a:t>Nature</a:t>
            </a:r>
            <a:r>
              <a:rPr lang="en-US" dirty="0" smtClean="0"/>
              <a:t> and of </a:t>
            </a:r>
            <a:r>
              <a:rPr lang="en-US" strike="sngStrike" dirty="0" smtClean="0"/>
              <a:t>Nature</a:t>
            </a:r>
            <a:r>
              <a:rPr lang="en-US" dirty="0" smtClean="0"/>
              <a:t>’s God </a:t>
            </a:r>
            <a:r>
              <a:rPr lang="en-US" strike="sngStrike" dirty="0" smtClean="0"/>
              <a:t>entitle</a:t>
            </a:r>
            <a:r>
              <a:rPr lang="en-US" dirty="0" smtClean="0"/>
              <a:t> them, a </a:t>
            </a:r>
            <a:r>
              <a:rPr lang="en-US" strike="sngStrike" dirty="0" smtClean="0"/>
              <a:t>decent</a:t>
            </a:r>
            <a:r>
              <a:rPr lang="en-US" dirty="0" smtClean="0"/>
              <a:t> </a:t>
            </a:r>
            <a:r>
              <a:rPr lang="en-US" strike="sngStrike" dirty="0" smtClean="0"/>
              <a:t>respect</a:t>
            </a:r>
            <a:r>
              <a:rPr lang="en-US" dirty="0" smtClean="0"/>
              <a:t> </a:t>
            </a:r>
            <a:r>
              <a:rPr lang="en-US" strike="sngStrike" dirty="0" smtClean="0"/>
              <a:t>to</a:t>
            </a:r>
            <a:r>
              <a:rPr lang="en-US" dirty="0" smtClean="0"/>
              <a:t> the opinions </a:t>
            </a:r>
            <a:r>
              <a:rPr lang="en-US" strike="sngStrike" dirty="0" smtClean="0"/>
              <a:t>of</a:t>
            </a:r>
            <a:r>
              <a:rPr lang="en-US" dirty="0" smtClean="0"/>
              <a:t> man</a:t>
            </a:r>
            <a:r>
              <a:rPr lang="en-US" strike="sngStrike" dirty="0" smtClean="0"/>
              <a:t>kind</a:t>
            </a:r>
            <a:r>
              <a:rPr lang="en-US" dirty="0" smtClean="0"/>
              <a:t> </a:t>
            </a:r>
            <a:r>
              <a:rPr lang="en-US" strike="sngStrike" dirty="0" smtClean="0"/>
              <a:t>requires</a:t>
            </a:r>
            <a:r>
              <a:rPr lang="en-US" dirty="0" smtClean="0"/>
              <a:t> that they should </a:t>
            </a:r>
            <a:r>
              <a:rPr lang="en-US" strike="sngStrike" dirty="0" smtClean="0"/>
              <a:t>declare</a:t>
            </a:r>
            <a:r>
              <a:rPr lang="en-US" dirty="0" smtClean="0"/>
              <a:t> the causes which </a:t>
            </a:r>
            <a:r>
              <a:rPr lang="en-US" strike="sngStrike" dirty="0" smtClean="0"/>
              <a:t>impel</a:t>
            </a:r>
            <a:r>
              <a:rPr lang="en-US" dirty="0" smtClean="0"/>
              <a:t> them </a:t>
            </a:r>
            <a:r>
              <a:rPr lang="en-US" strike="sngStrike" dirty="0" smtClean="0"/>
              <a:t>to</a:t>
            </a:r>
            <a:r>
              <a:rPr lang="en-US" dirty="0" smtClean="0"/>
              <a:t> the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“When </a:t>
            </a:r>
            <a:r>
              <a:rPr lang="en-US" strike="sngStrike" dirty="0" smtClean="0"/>
              <a:t>in</a:t>
            </a:r>
            <a:r>
              <a:rPr lang="en-US" dirty="0" smtClean="0"/>
              <a:t> </a:t>
            </a:r>
            <a:r>
              <a:rPr lang="en-US" strike="sngStrike" dirty="0" smtClean="0"/>
              <a:t>the</a:t>
            </a:r>
            <a:r>
              <a:rPr lang="en-US" dirty="0" smtClean="0"/>
              <a:t> </a:t>
            </a:r>
            <a:r>
              <a:rPr lang="en-US" strike="sngStrike" dirty="0" smtClean="0"/>
              <a:t>Course of human events</a:t>
            </a:r>
            <a:r>
              <a:rPr lang="en-US" dirty="0" smtClean="0"/>
              <a:t> </a:t>
            </a:r>
            <a:r>
              <a:rPr lang="en-US" strike="sngStrike" dirty="0" smtClean="0"/>
              <a:t>it</a:t>
            </a:r>
            <a:r>
              <a:rPr lang="en-US" dirty="0" smtClean="0"/>
              <a:t> becomes </a:t>
            </a:r>
            <a:r>
              <a:rPr lang="en-US" strike="sngStrike" dirty="0" smtClean="0"/>
              <a:t>necessary</a:t>
            </a:r>
            <a:r>
              <a:rPr lang="en-US" dirty="0" smtClean="0"/>
              <a:t> </a:t>
            </a:r>
            <a:r>
              <a:rPr lang="en-US" strike="sngStrike" dirty="0" smtClean="0"/>
              <a:t>for</a:t>
            </a:r>
            <a:r>
              <a:rPr lang="en-US" dirty="0" smtClean="0"/>
              <a:t> one people </a:t>
            </a:r>
            <a:r>
              <a:rPr lang="en-US" strike="sngStrike" dirty="0" smtClean="0"/>
              <a:t>to</a:t>
            </a:r>
            <a:r>
              <a:rPr lang="en-US" dirty="0" smtClean="0"/>
              <a:t> </a:t>
            </a:r>
            <a:r>
              <a:rPr lang="en-US" strike="sngStrike" dirty="0" smtClean="0"/>
              <a:t>dissolve</a:t>
            </a:r>
            <a:r>
              <a:rPr lang="en-US" dirty="0" smtClean="0"/>
              <a:t> </a:t>
            </a:r>
            <a:r>
              <a:rPr lang="en-US" strike="sngStrike" dirty="0" smtClean="0"/>
              <a:t>the</a:t>
            </a:r>
            <a:r>
              <a:rPr lang="en-US" dirty="0" smtClean="0"/>
              <a:t> </a:t>
            </a:r>
            <a:r>
              <a:rPr lang="en-US" strike="sngStrike" dirty="0" smtClean="0"/>
              <a:t>political</a:t>
            </a:r>
            <a:r>
              <a:rPr lang="en-US" dirty="0" smtClean="0"/>
              <a:t> </a:t>
            </a:r>
            <a:r>
              <a:rPr lang="en-US" strike="sngStrike" dirty="0" smtClean="0"/>
              <a:t>bands</a:t>
            </a:r>
            <a:r>
              <a:rPr lang="en-US" dirty="0" smtClean="0"/>
              <a:t> which have </a:t>
            </a:r>
            <a:r>
              <a:rPr lang="en-US" strike="sngStrike" dirty="0" smtClean="0"/>
              <a:t>connected them</a:t>
            </a:r>
            <a:r>
              <a:rPr lang="en-US" dirty="0" smtClean="0"/>
              <a:t> with another and </a:t>
            </a:r>
            <a:r>
              <a:rPr lang="en-US" strike="sngStrike" dirty="0" smtClean="0"/>
              <a:t>to</a:t>
            </a:r>
            <a:r>
              <a:rPr lang="en-US" dirty="0" smtClean="0"/>
              <a:t> </a:t>
            </a:r>
            <a:r>
              <a:rPr lang="en-US" strike="sngStrike" dirty="0" smtClean="0"/>
              <a:t>assume</a:t>
            </a:r>
            <a:r>
              <a:rPr lang="en-US" dirty="0" smtClean="0"/>
              <a:t> among </a:t>
            </a:r>
            <a:r>
              <a:rPr lang="en-US" strike="sngStrike" dirty="0" smtClean="0"/>
              <a:t>the</a:t>
            </a:r>
            <a:r>
              <a:rPr lang="en-US" dirty="0" smtClean="0"/>
              <a:t> </a:t>
            </a:r>
            <a:r>
              <a:rPr lang="en-US" strike="sngStrike" dirty="0" smtClean="0"/>
              <a:t>powers of the earth</a:t>
            </a:r>
            <a:r>
              <a:rPr lang="en-US" dirty="0" smtClean="0"/>
              <a:t>, </a:t>
            </a:r>
            <a:r>
              <a:rPr lang="en-US" strike="sngStrike" dirty="0" smtClean="0"/>
              <a:t>the</a:t>
            </a:r>
            <a:r>
              <a:rPr lang="en-US" dirty="0" smtClean="0"/>
              <a:t> </a:t>
            </a:r>
            <a:r>
              <a:rPr lang="en-US" strike="sngStrike" dirty="0" smtClean="0"/>
              <a:t>separate</a:t>
            </a:r>
            <a:r>
              <a:rPr lang="en-US" dirty="0" smtClean="0"/>
              <a:t> and equal </a:t>
            </a:r>
            <a:r>
              <a:rPr lang="en-US" strike="sngStrike" dirty="0" smtClean="0"/>
              <a:t>station</a:t>
            </a:r>
            <a:r>
              <a:rPr lang="en-US" dirty="0" smtClean="0"/>
              <a:t> </a:t>
            </a:r>
            <a:r>
              <a:rPr lang="en-US" strike="sngStrike" dirty="0" smtClean="0"/>
              <a:t>to</a:t>
            </a:r>
            <a:r>
              <a:rPr lang="en-US" dirty="0" smtClean="0"/>
              <a:t> which </a:t>
            </a:r>
            <a:r>
              <a:rPr lang="en-US" strike="sngStrike" dirty="0" smtClean="0"/>
              <a:t>the</a:t>
            </a:r>
            <a:r>
              <a:rPr lang="en-US" dirty="0" smtClean="0"/>
              <a:t> </a:t>
            </a:r>
            <a:r>
              <a:rPr lang="en-US" strike="sngStrike" dirty="0" smtClean="0"/>
              <a:t>Laws</a:t>
            </a:r>
            <a:r>
              <a:rPr lang="en-US" dirty="0" smtClean="0"/>
              <a:t> of </a:t>
            </a:r>
            <a:r>
              <a:rPr lang="en-US" strike="sngStrike" dirty="0" smtClean="0"/>
              <a:t>Nature</a:t>
            </a:r>
            <a:r>
              <a:rPr lang="en-US" dirty="0" smtClean="0"/>
              <a:t> and of </a:t>
            </a:r>
            <a:r>
              <a:rPr lang="en-US" strike="sngStrike" dirty="0" smtClean="0"/>
              <a:t>Nature</a:t>
            </a:r>
            <a:r>
              <a:rPr lang="en-US" dirty="0" smtClean="0"/>
              <a:t>’s God </a:t>
            </a:r>
            <a:r>
              <a:rPr lang="en-US" strike="sngStrike" dirty="0" smtClean="0"/>
              <a:t>entitle</a:t>
            </a:r>
            <a:r>
              <a:rPr lang="en-US" dirty="0" smtClean="0"/>
              <a:t> </a:t>
            </a:r>
            <a:r>
              <a:rPr lang="en-US" strike="sngStrike" dirty="0" smtClean="0"/>
              <a:t>them</a:t>
            </a:r>
            <a:r>
              <a:rPr lang="en-US" dirty="0" smtClean="0"/>
              <a:t>, a </a:t>
            </a:r>
            <a:r>
              <a:rPr lang="en-US" strike="sngStrike" dirty="0" smtClean="0"/>
              <a:t>decent</a:t>
            </a:r>
            <a:r>
              <a:rPr lang="en-US" dirty="0" smtClean="0"/>
              <a:t> </a:t>
            </a:r>
            <a:r>
              <a:rPr lang="en-US" strike="sngStrike" dirty="0" smtClean="0"/>
              <a:t>respect</a:t>
            </a:r>
            <a:r>
              <a:rPr lang="en-US" dirty="0" smtClean="0"/>
              <a:t> </a:t>
            </a:r>
            <a:r>
              <a:rPr lang="en-US" strike="sngStrike" dirty="0" smtClean="0"/>
              <a:t>to</a:t>
            </a:r>
            <a:r>
              <a:rPr lang="en-US" dirty="0" smtClean="0"/>
              <a:t> </a:t>
            </a:r>
            <a:r>
              <a:rPr lang="en-US" strike="sngStrike" dirty="0" smtClean="0"/>
              <a:t>the</a:t>
            </a:r>
            <a:r>
              <a:rPr lang="en-US" dirty="0" smtClean="0"/>
              <a:t> opinions </a:t>
            </a:r>
            <a:r>
              <a:rPr lang="en-US" strike="sngStrike" dirty="0" smtClean="0"/>
              <a:t>of</a:t>
            </a:r>
            <a:r>
              <a:rPr lang="en-US" dirty="0" smtClean="0"/>
              <a:t> man</a:t>
            </a:r>
            <a:r>
              <a:rPr lang="en-US" strike="sngStrike" dirty="0" smtClean="0"/>
              <a:t>kind</a:t>
            </a:r>
            <a:r>
              <a:rPr lang="en-US" dirty="0" smtClean="0"/>
              <a:t> </a:t>
            </a:r>
            <a:r>
              <a:rPr lang="en-US" strike="sngStrike" dirty="0" smtClean="0"/>
              <a:t>requires</a:t>
            </a:r>
            <a:r>
              <a:rPr lang="en-US" dirty="0" smtClean="0"/>
              <a:t> that </a:t>
            </a:r>
            <a:r>
              <a:rPr lang="en-US" strike="sngStrike" dirty="0" smtClean="0"/>
              <a:t>they</a:t>
            </a:r>
            <a:r>
              <a:rPr lang="en-US" dirty="0" smtClean="0"/>
              <a:t> should </a:t>
            </a:r>
            <a:r>
              <a:rPr lang="en-US" strike="sngStrike" dirty="0" smtClean="0"/>
              <a:t>declare</a:t>
            </a:r>
            <a:r>
              <a:rPr lang="en-US" dirty="0" smtClean="0"/>
              <a:t> the causes which </a:t>
            </a:r>
            <a:r>
              <a:rPr lang="en-US" strike="sngStrike" dirty="0" smtClean="0"/>
              <a:t>impel</a:t>
            </a:r>
            <a:r>
              <a:rPr lang="en-US" dirty="0" smtClean="0"/>
              <a:t> </a:t>
            </a:r>
            <a:r>
              <a:rPr lang="en-US" strike="sngStrike" dirty="0" smtClean="0"/>
              <a:t>them</a:t>
            </a:r>
            <a:r>
              <a:rPr lang="en-US" dirty="0" smtClean="0"/>
              <a:t> </a:t>
            </a:r>
            <a:r>
              <a:rPr lang="en-US" strike="sngStrike" dirty="0" smtClean="0"/>
              <a:t>to</a:t>
            </a:r>
            <a:r>
              <a:rPr lang="en-US" dirty="0" smtClean="0"/>
              <a:t> </a:t>
            </a:r>
            <a:r>
              <a:rPr lang="en-US" strike="sngStrike" dirty="0" smtClean="0"/>
              <a:t>the</a:t>
            </a:r>
            <a:r>
              <a:rPr lang="en-US" dirty="0" smtClean="0"/>
              <a:t> </a:t>
            </a:r>
            <a:r>
              <a:rPr lang="en-US" strike="sngStrike" dirty="0" smtClean="0"/>
              <a:t>separation</a:t>
            </a:r>
            <a:r>
              <a:rPr lang="en-US" dirty="0" smtClean="0"/>
              <a:t>.”</a:t>
            </a:r>
          </a:p>
          <a:p>
            <a:endParaRPr lang="en-US" dirty="0"/>
          </a:p>
        </p:txBody>
      </p:sp>
      <p:sp>
        <p:nvSpPr>
          <p:cNvPr id="3" name="Title 2"/>
          <p:cNvSpPr>
            <a:spLocks noGrp="1"/>
          </p:cNvSpPr>
          <p:nvPr>
            <p:ph type="title"/>
          </p:nvPr>
        </p:nvSpPr>
        <p:spPr/>
        <p:txBody>
          <a:bodyPr>
            <a:normAutofit fontScale="90000"/>
          </a:bodyPr>
          <a:lstStyle/>
          <a:p>
            <a:r>
              <a:rPr lang="en-US" dirty="0" smtClean="0"/>
              <a:t>US </a:t>
            </a:r>
            <a:r>
              <a:rPr lang="en-US" strike="sngStrike" dirty="0" smtClean="0"/>
              <a:t>Declaration</a:t>
            </a:r>
            <a:r>
              <a:rPr lang="en-US" dirty="0" smtClean="0"/>
              <a:t> of </a:t>
            </a:r>
            <a:r>
              <a:rPr lang="en-US" strike="sngStrike" dirty="0" smtClean="0"/>
              <a:t>Independence</a:t>
            </a:r>
            <a:endParaRPr lang="en-US" strike="sngStrike"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Conceptual metaphors</a:t>
            </a:r>
            <a:endParaRPr lang="en-US" dirty="0">
              <a:solidFill>
                <a:schemeClr val="tx2">
                  <a:satMod val="130000"/>
                </a:schemeClr>
              </a:solidFill>
            </a:endParaRPr>
          </a:p>
        </p:txBody>
      </p:sp>
      <p:sp>
        <p:nvSpPr>
          <p:cNvPr id="3" name="Content Placeholder 2"/>
          <p:cNvSpPr>
            <a:spLocks noGrp="1"/>
          </p:cNvSpPr>
          <p:nvPr>
            <p:ph idx="1"/>
          </p:nvPr>
        </p:nvSpPr>
        <p:spPr>
          <a:xfrm>
            <a:off x="533400" y="1447800"/>
            <a:ext cx="8401050" cy="4953000"/>
          </a:xfrm>
        </p:spPr>
        <p:txBody>
          <a:bodyPr>
            <a:normAutofit/>
          </a:bodyPr>
          <a:lstStyle/>
          <a:p>
            <a:pPr marL="365760" indent="-283464" eaLnBrk="1" fontAlgn="auto" hangingPunct="1">
              <a:spcAft>
                <a:spcPts val="0"/>
              </a:spcAft>
              <a:buFont typeface="Wingdings 2"/>
              <a:buChar char=""/>
              <a:defRPr/>
            </a:pPr>
            <a:r>
              <a:rPr lang="en-US" dirty="0" smtClean="0"/>
              <a:t>Metaphors are “general mappings across conceptual domain” (</a:t>
            </a:r>
            <a:r>
              <a:rPr lang="en-US" dirty="0" err="1" smtClean="0"/>
              <a:t>Lakoff</a:t>
            </a:r>
            <a:r>
              <a:rPr lang="en-US" dirty="0" smtClean="0"/>
              <a:t>, 1992). </a:t>
            </a:r>
          </a:p>
          <a:p>
            <a:pPr marL="640080" lvl="1" indent="-237744" eaLnBrk="1" fontAlgn="auto" hangingPunct="1">
              <a:spcAft>
                <a:spcPts val="0"/>
              </a:spcAft>
              <a:buFont typeface="Verdana"/>
              <a:buChar char="◦"/>
              <a:defRPr/>
            </a:pPr>
            <a:r>
              <a:rPr lang="en-US" dirty="0" smtClean="0"/>
              <a:t>Metaphoric projection is equivalent to simultaneous activation of neural maps in the brain.</a:t>
            </a:r>
          </a:p>
          <a:p>
            <a:pPr marL="365760" indent="-283464" eaLnBrk="1" fontAlgn="auto" hangingPunct="1">
              <a:spcAft>
                <a:spcPts val="0"/>
              </a:spcAft>
              <a:buFont typeface="Wingdings 2"/>
              <a:buChar char=""/>
              <a:defRPr/>
            </a:pPr>
            <a:r>
              <a:rPr lang="en-US" dirty="0" smtClean="0"/>
              <a:t>We do not have to define the domains of experience linguistically; they are inherent in our experience. </a:t>
            </a:r>
          </a:p>
          <a:p>
            <a:pPr marL="365760" indent="-283464" eaLnBrk="1" fontAlgn="auto" hangingPunct="1">
              <a:spcAft>
                <a:spcPts val="0"/>
              </a:spcAft>
              <a:buFont typeface="Wingdings 2"/>
              <a:buChar char=""/>
              <a:defRPr/>
            </a:pPr>
            <a:r>
              <a:rPr lang="en-US" dirty="0" smtClean="0"/>
              <a:t>This mapping has common structure</a:t>
            </a:r>
          </a:p>
          <a:p>
            <a:pPr marL="365760" indent="-283464"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Human intelligence is a product of</a:t>
            </a:r>
          </a:p>
          <a:p>
            <a:pPr lvl="1"/>
            <a:r>
              <a:rPr lang="en-US" dirty="0" smtClean="0"/>
              <a:t>Conceptualization</a:t>
            </a:r>
          </a:p>
          <a:p>
            <a:pPr lvl="2"/>
            <a:r>
              <a:rPr lang="en-US" dirty="0" smtClean="0"/>
              <a:t>concepts at basic-level</a:t>
            </a:r>
          </a:p>
          <a:p>
            <a:pPr lvl="2"/>
            <a:r>
              <a:rPr lang="en-US" dirty="0" smtClean="0"/>
              <a:t>spatial /force dynamic concepts</a:t>
            </a:r>
          </a:p>
          <a:p>
            <a:pPr lvl="1"/>
            <a:r>
              <a:rPr lang="en-US" dirty="0" smtClean="0"/>
              <a:t>Metaphor</a:t>
            </a:r>
          </a:p>
          <a:p>
            <a:r>
              <a:rPr lang="en-US" dirty="0" smtClean="0"/>
              <a:t>Metaphor allows the mind to use a few basic ideas (substance, location, force, goal) to understand more abstract domains. </a:t>
            </a:r>
            <a:r>
              <a:rPr lang="en-US" dirty="0" err="1" smtClean="0"/>
              <a:t>Combinatorics</a:t>
            </a:r>
            <a:r>
              <a:rPr lang="en-US" dirty="0" smtClean="0"/>
              <a:t> allows a finite set of simple ideas to give rise to an infinite set of complex ones</a:t>
            </a:r>
          </a:p>
          <a:p>
            <a:pPr lvl="2">
              <a:buNone/>
            </a:pP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Consequences of metaphor theory</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tx2">
                    <a:satMod val="130000"/>
                  </a:schemeClr>
                </a:solidFill>
              </a:rPr>
              <a:t>Role of metaphors in reasoning</a:t>
            </a:r>
            <a:endParaRPr lang="en-US" dirty="0">
              <a:solidFill>
                <a:schemeClr val="tx2">
                  <a:satMod val="130000"/>
                </a:schemeClr>
              </a:solidFill>
            </a:endParaRPr>
          </a:p>
        </p:txBody>
      </p:sp>
      <p:sp>
        <p:nvSpPr>
          <p:cNvPr id="3" name="Content Placeholder 2"/>
          <p:cNvSpPr>
            <a:spLocks noGrp="1"/>
          </p:cNvSpPr>
          <p:nvPr>
            <p:ph idx="1"/>
          </p:nvPr>
        </p:nvSpPr>
        <p:spPr>
          <a:xfrm>
            <a:off x="1435100" y="1447800"/>
            <a:ext cx="7499350" cy="1905000"/>
          </a:xfrm>
        </p:spPr>
        <p:txBody>
          <a:bodyPr>
            <a:normAutofit fontScale="70000" lnSpcReduction="20000"/>
          </a:bodyPr>
          <a:lstStyle/>
          <a:p>
            <a:pPr marL="365760" indent="-283464" eaLnBrk="1" fontAlgn="auto" hangingPunct="1">
              <a:spcAft>
                <a:spcPts val="0"/>
              </a:spcAft>
              <a:buFont typeface="Wingdings 2"/>
              <a:buChar char=""/>
              <a:defRPr/>
            </a:pPr>
            <a:r>
              <a:rPr lang="en-US" dirty="0" smtClean="0"/>
              <a:t>Metaphors are “general mappings across conceptual domain” (</a:t>
            </a:r>
            <a:r>
              <a:rPr lang="en-US" dirty="0" err="1" smtClean="0"/>
              <a:t>Lakoff</a:t>
            </a:r>
            <a:r>
              <a:rPr lang="en-US" dirty="0" smtClean="0"/>
              <a:t>, 1992). </a:t>
            </a:r>
          </a:p>
          <a:p>
            <a:pPr marL="640080" lvl="1" indent="-237744" eaLnBrk="1" fontAlgn="auto" hangingPunct="1">
              <a:spcAft>
                <a:spcPts val="0"/>
              </a:spcAft>
              <a:buFont typeface="Verdana"/>
              <a:buChar char="◦"/>
              <a:defRPr/>
            </a:pPr>
            <a:r>
              <a:rPr lang="en-US" dirty="0" smtClean="0"/>
              <a:t>Metaphoric projection is equivalent to simultaneous activation of neural maps in the brain.</a:t>
            </a:r>
          </a:p>
          <a:p>
            <a:pPr marL="365760" indent="-283464" eaLnBrk="1" fontAlgn="auto" hangingPunct="1">
              <a:spcAft>
                <a:spcPts val="0"/>
              </a:spcAft>
              <a:buFont typeface="Wingdings 2"/>
              <a:buChar char=""/>
              <a:defRPr/>
            </a:pPr>
            <a:r>
              <a:rPr lang="en-US" dirty="0" smtClean="0"/>
              <a:t>We do not have to define the domains of experience linguistically; they are inherent in our experience. </a:t>
            </a:r>
          </a:p>
          <a:p>
            <a:pPr marL="365760" indent="-283464" eaLnBrk="1" fontAlgn="auto" hangingPunct="1">
              <a:spcAft>
                <a:spcPts val="0"/>
              </a:spcAft>
              <a:buFont typeface="Wingdings 2"/>
              <a:buChar char=""/>
              <a:defRPr/>
            </a:pPr>
            <a:r>
              <a:rPr lang="en-US" dirty="0" smtClean="0"/>
              <a:t>This mapping has common structure:</a:t>
            </a:r>
          </a:p>
          <a:p>
            <a:pPr marL="365760" indent="-283464" eaLnBrk="1" fontAlgn="auto" hangingPunct="1">
              <a:spcAft>
                <a:spcPts val="0"/>
              </a:spcAft>
              <a:buFont typeface="Wingdings 2"/>
              <a:buChar char=""/>
              <a:defRPr/>
            </a:pPr>
            <a:endParaRPr lang="en-US" dirty="0"/>
          </a:p>
        </p:txBody>
      </p:sp>
      <p:pic>
        <p:nvPicPr>
          <p:cNvPr id="15365" name="Picture 5" descr="journey.JPG"/>
          <p:cNvPicPr>
            <a:picLocks noChangeAspect="1"/>
          </p:cNvPicPr>
          <p:nvPr/>
        </p:nvPicPr>
        <p:blipFill>
          <a:blip r:embed="rId2" cstate="print"/>
          <a:srcRect/>
          <a:stretch>
            <a:fillRect/>
          </a:stretch>
        </p:blipFill>
        <p:spPr bwMode="auto">
          <a:xfrm>
            <a:off x="1905000" y="3810000"/>
            <a:ext cx="1543050" cy="2057400"/>
          </a:xfrm>
          <a:prstGeom prst="rect">
            <a:avLst/>
          </a:prstGeom>
          <a:noFill/>
          <a:ln w="9525">
            <a:noFill/>
            <a:miter lim="800000"/>
            <a:headEnd/>
            <a:tailEnd/>
          </a:ln>
        </p:spPr>
      </p:pic>
      <p:pic>
        <p:nvPicPr>
          <p:cNvPr id="15366" name="Picture 6" descr="RF244067~Couple-Holding-Hands-Posters.jpg"/>
          <p:cNvPicPr>
            <a:picLocks noChangeAspect="1"/>
          </p:cNvPicPr>
          <p:nvPr/>
        </p:nvPicPr>
        <p:blipFill>
          <a:blip r:embed="rId3" cstate="print"/>
          <a:srcRect/>
          <a:stretch>
            <a:fillRect/>
          </a:stretch>
        </p:blipFill>
        <p:spPr bwMode="auto">
          <a:xfrm>
            <a:off x="5486400" y="3657600"/>
            <a:ext cx="1711325" cy="2286000"/>
          </a:xfrm>
          <a:prstGeom prst="rect">
            <a:avLst/>
          </a:prstGeom>
          <a:noFill/>
          <a:ln w="9525">
            <a:noFill/>
            <a:miter lim="800000"/>
            <a:headEnd/>
            <a:tailEnd/>
          </a:ln>
        </p:spPr>
      </p:pic>
      <p:sp>
        <p:nvSpPr>
          <p:cNvPr id="15367" name="TextBox 8"/>
          <p:cNvSpPr txBox="1">
            <a:spLocks noChangeArrowheads="1"/>
          </p:cNvSpPr>
          <p:nvPr/>
        </p:nvSpPr>
        <p:spPr bwMode="auto">
          <a:xfrm>
            <a:off x="1905000" y="3276600"/>
            <a:ext cx="5148263" cy="276225"/>
          </a:xfrm>
          <a:prstGeom prst="rect">
            <a:avLst/>
          </a:prstGeom>
          <a:noFill/>
          <a:ln w="9525">
            <a:noFill/>
            <a:miter lim="800000"/>
            <a:headEnd/>
            <a:tailEnd/>
          </a:ln>
        </p:spPr>
        <p:txBody>
          <a:bodyPr wrap="none">
            <a:spAutoFit/>
          </a:bodyPr>
          <a:lstStyle/>
          <a:p>
            <a:pPr algn="ctr"/>
            <a:r>
              <a:rPr lang="en-US" sz="1200"/>
              <a:t>SOURCE DOMAIN	RELATIONSHIP	TARGET DOMAIN</a:t>
            </a:r>
          </a:p>
        </p:txBody>
      </p:sp>
      <p:sp>
        <p:nvSpPr>
          <p:cNvPr id="10" name="Left-Right Arrow 9"/>
          <p:cNvSpPr/>
          <p:nvPr/>
        </p:nvSpPr>
        <p:spPr>
          <a:xfrm>
            <a:off x="3733800" y="4800600"/>
            <a:ext cx="1600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9" name="TextBox 10"/>
          <p:cNvSpPr txBox="1">
            <a:spLocks noChangeArrowheads="1"/>
          </p:cNvSpPr>
          <p:nvPr/>
        </p:nvSpPr>
        <p:spPr bwMode="auto">
          <a:xfrm>
            <a:off x="3733800" y="5638800"/>
            <a:ext cx="1690688" cy="276225"/>
          </a:xfrm>
          <a:prstGeom prst="rect">
            <a:avLst/>
          </a:prstGeom>
          <a:noFill/>
          <a:ln w="9525">
            <a:noFill/>
            <a:miter lim="800000"/>
            <a:headEnd/>
            <a:tailEnd/>
          </a:ln>
        </p:spPr>
        <p:txBody>
          <a:bodyPr wrap="none">
            <a:spAutoFit/>
          </a:bodyPr>
          <a:lstStyle/>
          <a:p>
            <a:pPr algn="ctr"/>
            <a:r>
              <a:rPr lang="en-US" sz="1200"/>
              <a:t>LOVE IS A JOURNEY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chemeClr val="tx2">
                    <a:satMod val="130000"/>
                  </a:schemeClr>
                </a:solidFill>
              </a:rPr>
              <a:t>Example of conceptual metaphor</a:t>
            </a:r>
            <a:endParaRPr lang="en-US" dirty="0">
              <a:solidFill>
                <a:schemeClr val="tx2">
                  <a:satMod val="130000"/>
                </a:schemeClr>
              </a:solidFill>
            </a:endParaRPr>
          </a:p>
        </p:txBody>
      </p:sp>
      <p:graphicFrame>
        <p:nvGraphicFramePr>
          <p:cNvPr id="6" name="Content Placeholder 5"/>
          <p:cNvGraphicFramePr>
            <a:graphicFrameLocks noGrp="1"/>
          </p:cNvGraphicFramePr>
          <p:nvPr>
            <p:ph idx="1"/>
          </p:nvPr>
        </p:nvGraphicFramePr>
        <p:xfrm>
          <a:off x="1371600" y="3048000"/>
          <a:ext cx="7499350" cy="2971800"/>
        </p:xfrm>
        <a:graphic>
          <a:graphicData uri="http://schemas.openxmlformats.org/drawingml/2006/table">
            <a:tbl>
              <a:tblPr/>
              <a:tblGrid>
                <a:gridCol w="2500313"/>
                <a:gridCol w="2498725"/>
                <a:gridCol w="2500312"/>
              </a:tblGrid>
              <a:tr h="37147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1" i="0" u="none" strike="noStrike" cap="none" normalizeH="0" baseline="0" dirty="0" smtClean="0">
                          <a:ln>
                            <a:noFill/>
                          </a:ln>
                          <a:solidFill>
                            <a:srgbClr val="FFFFFF"/>
                          </a:solidFill>
                          <a:effectLst/>
                          <a:latin typeface="Calibri" pitchFamily="34" charset="0"/>
                          <a:cs typeface="Times New Roman" pitchFamily="18" charset="0"/>
                        </a:rPr>
                        <a:t>SOURCE – HOT FLUID IN A CONTAINER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100" b="1" i="0" u="none" strike="noStrike" cap="none" normalizeH="0" baseline="0" smtClean="0">
                          <a:ln>
                            <a:noFill/>
                          </a:ln>
                          <a:solidFill>
                            <a:srgbClr val="FFFFFF"/>
                          </a:solidFill>
                          <a:effectLst/>
                          <a:latin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1" i="0" u="none" strike="noStrike" cap="none" normalizeH="0" baseline="0" smtClean="0">
                          <a:ln>
                            <a:noFill/>
                          </a:ln>
                          <a:solidFill>
                            <a:srgbClr val="FFFFFF"/>
                          </a:solidFill>
                          <a:effectLst/>
                          <a:latin typeface="Calibri" pitchFamily="34" charset="0"/>
                          <a:cs typeface="Times New Roman" pitchFamily="18" charset="0"/>
                        </a:rPr>
                        <a:t>TARGET - ANGER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Container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Body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37147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Temperature / fluid level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Intensity of anger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37147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Temperature of the fluid / container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Body temperature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37147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Pressure in the container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Blood pressure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37147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Simmer of fluid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Shivering of the body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r h="37147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Explosion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Loss of self-control</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F3F7"/>
                    </a:solidFill>
                  </a:tcPr>
                </a:tc>
              </a:tr>
              <a:tr h="37147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Cold / still fluid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smtClean="0">
                          <a:ln>
                            <a:noFill/>
                          </a:ln>
                          <a:solidFill>
                            <a:srgbClr val="000000"/>
                          </a:solidFill>
                          <a:effectLst/>
                          <a:latin typeface="Calibri" pitchFamily="34" charset="0"/>
                          <a:cs typeface="Times New Roman" pitchFamily="18" charset="0"/>
                        </a:rPr>
                        <a: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cs typeface="Times New Roman" pitchFamily="18" charset="0"/>
                        </a:rPr>
                        <a:t>Absence of anger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5EE"/>
                    </a:solidFill>
                  </a:tcPr>
                </a:tc>
              </a:tr>
            </a:tbl>
          </a:graphicData>
        </a:graphic>
      </p:graphicFrame>
      <p:sp>
        <p:nvSpPr>
          <p:cNvPr id="8" name="Content Placeholder 2"/>
          <p:cNvSpPr txBox="1">
            <a:spLocks/>
          </p:cNvSpPr>
          <p:nvPr/>
        </p:nvSpPr>
        <p:spPr>
          <a:xfrm>
            <a:off x="1435100" y="1371600"/>
            <a:ext cx="7499350" cy="1600200"/>
          </a:xfrm>
          <a:prstGeom prst="rect">
            <a:avLst/>
          </a:prstGeom>
        </p:spPr>
        <p:txBody>
          <a:bodyPr>
            <a:normAutofit fontScale="55000" lnSpcReduction="20000"/>
          </a:bodyPr>
          <a:lstStyle/>
          <a:p>
            <a:pPr marL="365760" indent="-283464" fontAlgn="auto">
              <a:spcBef>
                <a:spcPts val="600"/>
              </a:spcBef>
              <a:spcAft>
                <a:spcPts val="0"/>
              </a:spcAft>
              <a:buClr>
                <a:schemeClr val="accent1"/>
              </a:buClr>
              <a:buSzPct val="80000"/>
              <a:buFont typeface="Wingdings 2"/>
              <a:buChar char=""/>
              <a:defRPr/>
            </a:pPr>
            <a:r>
              <a:rPr lang="en-US" sz="3200" dirty="0">
                <a:latin typeface="+mn-lt"/>
              </a:rPr>
              <a:t>ANGER IS HOT FLUID IN CONTAINER</a:t>
            </a:r>
          </a:p>
          <a:p>
            <a:pPr marL="822960" lvl="1" indent="-283464" fontAlgn="auto">
              <a:spcBef>
                <a:spcPts val="600"/>
              </a:spcBef>
              <a:spcAft>
                <a:spcPts val="0"/>
              </a:spcAft>
              <a:buClr>
                <a:schemeClr val="accent1"/>
              </a:buClr>
              <a:buSzPct val="80000"/>
              <a:buFont typeface="Wingdings 2"/>
              <a:buChar char=""/>
              <a:defRPr/>
            </a:pPr>
            <a:r>
              <a:rPr lang="en-US" sz="3200" dirty="0">
                <a:latin typeface="+mn-lt"/>
              </a:rPr>
              <a:t>His anger reached the top</a:t>
            </a:r>
          </a:p>
          <a:p>
            <a:pPr marL="822960" lvl="1" indent="-283464" fontAlgn="auto">
              <a:spcBef>
                <a:spcPts val="600"/>
              </a:spcBef>
              <a:spcAft>
                <a:spcPts val="0"/>
              </a:spcAft>
              <a:buClr>
                <a:schemeClr val="accent1"/>
              </a:buClr>
              <a:buSzPct val="80000"/>
              <a:buFont typeface="Wingdings 2"/>
              <a:buChar char=""/>
              <a:defRPr/>
            </a:pPr>
            <a:r>
              <a:rPr lang="sk-SK" sz="3200" dirty="0">
                <a:latin typeface="+mn-lt"/>
              </a:rPr>
              <a:t>His blood boiled</a:t>
            </a:r>
            <a:endParaRPr lang="en-US" sz="3200" dirty="0">
              <a:latin typeface="+mn-lt"/>
            </a:endParaRPr>
          </a:p>
          <a:p>
            <a:pPr marL="822960" lvl="1" indent="-283464" fontAlgn="auto">
              <a:spcBef>
                <a:spcPts val="600"/>
              </a:spcBef>
              <a:spcAft>
                <a:spcPts val="0"/>
              </a:spcAft>
              <a:buClr>
                <a:schemeClr val="accent1"/>
              </a:buClr>
              <a:buSzPct val="80000"/>
              <a:buFont typeface="Wingdings 2"/>
              <a:buChar char=""/>
              <a:defRPr/>
            </a:pPr>
            <a:r>
              <a:rPr lang="en-US" sz="3200" dirty="0">
                <a:latin typeface="+mn-lt"/>
              </a:rPr>
              <a:t>He was blowing off steam</a:t>
            </a:r>
          </a:p>
          <a:p>
            <a:pPr marL="822960" lvl="1" indent="-283464" fontAlgn="auto">
              <a:spcBef>
                <a:spcPts val="600"/>
              </a:spcBef>
              <a:spcAft>
                <a:spcPts val="0"/>
              </a:spcAft>
              <a:buClr>
                <a:schemeClr val="accent1"/>
              </a:buClr>
              <a:buSzPct val="80000"/>
              <a:buFont typeface="Wingdings 2"/>
              <a:buChar char=""/>
              <a:defRPr/>
            </a:pPr>
            <a:r>
              <a:rPr lang="sk-SK" sz="3200" dirty="0">
                <a:latin typeface="+mn-lt"/>
              </a:rPr>
              <a:t>He was about to blow out</a:t>
            </a:r>
            <a:endParaRPr lang="en-US" sz="3200" dirty="0">
              <a:latin typeface="+mn-lt"/>
            </a:endParaRPr>
          </a:p>
        </p:txBody>
      </p:sp>
      <p:pic>
        <p:nvPicPr>
          <p:cNvPr id="16427" name="Picture 6" descr="soup_pot.gif"/>
          <p:cNvPicPr>
            <a:picLocks noChangeAspect="1"/>
          </p:cNvPicPr>
          <p:nvPr/>
        </p:nvPicPr>
        <p:blipFill>
          <a:blip r:embed="rId2" cstate="print"/>
          <a:srcRect/>
          <a:stretch>
            <a:fillRect/>
          </a:stretch>
        </p:blipFill>
        <p:spPr bwMode="auto">
          <a:xfrm>
            <a:off x="5562600" y="1905000"/>
            <a:ext cx="695325" cy="752475"/>
          </a:xfrm>
          <a:prstGeom prst="rect">
            <a:avLst/>
          </a:prstGeom>
          <a:noFill/>
          <a:ln w="9525">
            <a:noFill/>
            <a:miter lim="800000"/>
            <a:headEnd/>
            <a:tailEnd/>
          </a:ln>
        </p:spPr>
      </p:pic>
      <p:pic>
        <p:nvPicPr>
          <p:cNvPr id="16428" name="Picture 8" descr="full_infuriate.gif"/>
          <p:cNvPicPr>
            <a:picLocks noChangeAspect="1"/>
          </p:cNvPicPr>
          <p:nvPr/>
        </p:nvPicPr>
        <p:blipFill>
          <a:blip r:embed="rId3" cstate="print"/>
          <a:srcRect/>
          <a:stretch>
            <a:fillRect/>
          </a:stretch>
        </p:blipFill>
        <p:spPr bwMode="auto">
          <a:xfrm>
            <a:off x="6934200" y="1219200"/>
            <a:ext cx="1971675" cy="1752600"/>
          </a:xfrm>
          <a:prstGeom prst="rect">
            <a:avLst/>
          </a:prstGeom>
          <a:noFill/>
          <a:ln w="9525">
            <a:noFill/>
            <a:miter lim="800000"/>
            <a:headEnd/>
            <a:tailEnd/>
          </a:ln>
        </p:spPr>
      </p:pic>
      <p:sp>
        <p:nvSpPr>
          <p:cNvPr id="10" name="Left-Right Arrow 9"/>
          <p:cNvSpPr/>
          <p:nvPr/>
        </p:nvSpPr>
        <p:spPr>
          <a:xfrm>
            <a:off x="6400800" y="2362200"/>
            <a:ext cx="685800" cy="1524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HAPPY IS UP</a:t>
            </a:r>
          </a:p>
          <a:p>
            <a:pPr lvl="1"/>
            <a:r>
              <a:rPr lang="en-US" dirty="0" smtClean="0"/>
              <a:t>When evaluating words as positive or negative, people are faster when word is flashed correspondingly (Meier &amp; Robinson, 2004)</a:t>
            </a:r>
          </a:p>
          <a:p>
            <a:r>
              <a:rPr lang="en-US" dirty="0" smtClean="0"/>
              <a:t>Metaphorical movement</a:t>
            </a:r>
          </a:p>
          <a:p>
            <a:pPr lvl="1"/>
            <a:r>
              <a:rPr lang="en-US" dirty="0" smtClean="0"/>
              <a:t>Quicker pushing button near/far to their bodies upon reading</a:t>
            </a:r>
          </a:p>
          <a:p>
            <a:pPr lvl="2"/>
            <a:r>
              <a:rPr lang="en-US" dirty="0" smtClean="0"/>
              <a:t>Adam conveyed the message to you / You conveyed the message to Adam</a:t>
            </a:r>
          </a:p>
        </p:txBody>
      </p:sp>
      <p:sp>
        <p:nvSpPr>
          <p:cNvPr id="3" name="Title 2"/>
          <p:cNvSpPr>
            <a:spLocks noGrp="1"/>
          </p:cNvSpPr>
          <p:nvPr>
            <p:ph type="title"/>
          </p:nvPr>
        </p:nvSpPr>
        <p:spPr/>
        <p:txBody>
          <a:bodyPr/>
          <a:lstStyle/>
          <a:p>
            <a:r>
              <a:rPr lang="en-US" dirty="0" smtClean="0"/>
              <a:t>Simple metaphor processing</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Cannot be learned by mere association</a:t>
            </a:r>
          </a:p>
          <a:p>
            <a:r>
              <a:rPr lang="en-US" dirty="0" smtClean="0"/>
              <a:t>Similarity ?</a:t>
            </a:r>
          </a:p>
          <a:p>
            <a:pPr lvl="1"/>
            <a:r>
              <a:rPr lang="en-US" dirty="0" smtClean="0"/>
              <a:t>Learn that GOAL IS A JOURNEY by association</a:t>
            </a:r>
          </a:p>
          <a:p>
            <a:pPr lvl="1"/>
            <a:r>
              <a:rPr lang="en-US" dirty="0" smtClean="0"/>
              <a:t>Extent the metaphor to relationship because goals are similar</a:t>
            </a:r>
          </a:p>
          <a:p>
            <a:pPr lvl="1"/>
            <a:endParaRPr lang="en-US" dirty="0" smtClean="0"/>
          </a:p>
          <a:p>
            <a:r>
              <a:rPr lang="en-US" dirty="0" smtClean="0"/>
              <a:t>GOAL:</a:t>
            </a:r>
          </a:p>
          <a:p>
            <a:pPr lvl="1"/>
            <a:r>
              <a:rPr lang="en-US" dirty="0" smtClean="0"/>
              <a:t>Abstract</a:t>
            </a:r>
          </a:p>
          <a:p>
            <a:pPr lvl="1">
              <a:buNone/>
            </a:pPr>
            <a:r>
              <a:rPr lang="en-US" dirty="0" smtClean="0"/>
              <a:t>	concept doing</a:t>
            </a:r>
          </a:p>
          <a:p>
            <a:pPr lvl="1">
              <a:buNone/>
            </a:pPr>
            <a:r>
              <a:rPr lang="en-US" dirty="0" smtClean="0"/>
              <a:t>	all the work</a:t>
            </a:r>
            <a:endParaRPr lang="en-US" dirty="0"/>
          </a:p>
        </p:txBody>
      </p:sp>
      <p:sp>
        <p:nvSpPr>
          <p:cNvPr id="3" name="Title 2"/>
          <p:cNvSpPr>
            <a:spLocks noGrp="1"/>
          </p:cNvSpPr>
          <p:nvPr>
            <p:ph type="title"/>
          </p:nvPr>
        </p:nvSpPr>
        <p:spPr/>
        <p:txBody>
          <a:bodyPr>
            <a:normAutofit/>
          </a:bodyPr>
          <a:lstStyle/>
          <a:p>
            <a:r>
              <a:rPr lang="en-US" dirty="0" smtClean="0"/>
              <a:t>More complex metaphors ?</a:t>
            </a:r>
            <a:endParaRPr lang="en-US" dirty="0"/>
          </a:p>
        </p:txBody>
      </p:sp>
      <p:pic>
        <p:nvPicPr>
          <p:cNvPr id="4" name="Picture 5" descr="journey.JPG"/>
          <p:cNvPicPr>
            <a:picLocks noChangeAspect="1"/>
          </p:cNvPicPr>
          <p:nvPr/>
        </p:nvPicPr>
        <p:blipFill>
          <a:blip r:embed="rId3" cstate="print"/>
          <a:srcRect/>
          <a:stretch>
            <a:fillRect/>
          </a:stretch>
        </p:blipFill>
        <p:spPr bwMode="auto">
          <a:xfrm>
            <a:off x="3657600" y="4114800"/>
            <a:ext cx="1543050" cy="2057400"/>
          </a:xfrm>
          <a:prstGeom prst="rect">
            <a:avLst/>
          </a:prstGeom>
          <a:noFill/>
          <a:ln w="9525">
            <a:noFill/>
            <a:miter lim="800000"/>
            <a:headEnd/>
            <a:tailEnd/>
          </a:ln>
        </p:spPr>
      </p:pic>
      <p:pic>
        <p:nvPicPr>
          <p:cNvPr id="5" name="Picture 6" descr="RF244067~Couple-Holding-Hands-Posters.jpg"/>
          <p:cNvPicPr>
            <a:picLocks noChangeAspect="1"/>
          </p:cNvPicPr>
          <p:nvPr/>
        </p:nvPicPr>
        <p:blipFill>
          <a:blip r:embed="rId4" cstate="print"/>
          <a:srcRect/>
          <a:stretch>
            <a:fillRect/>
          </a:stretch>
        </p:blipFill>
        <p:spPr bwMode="auto">
          <a:xfrm>
            <a:off x="7239000" y="3962400"/>
            <a:ext cx="1711325" cy="2286000"/>
          </a:xfrm>
          <a:prstGeom prst="rect">
            <a:avLst/>
          </a:prstGeom>
          <a:noFill/>
          <a:ln w="9525">
            <a:noFill/>
            <a:miter lim="800000"/>
            <a:headEnd/>
            <a:tailEnd/>
          </a:ln>
        </p:spPr>
      </p:pic>
      <p:sp>
        <p:nvSpPr>
          <p:cNvPr id="6" name="TextBox 8"/>
          <p:cNvSpPr txBox="1">
            <a:spLocks noChangeArrowheads="1"/>
          </p:cNvSpPr>
          <p:nvPr/>
        </p:nvSpPr>
        <p:spPr bwMode="auto">
          <a:xfrm>
            <a:off x="3657600" y="3581400"/>
            <a:ext cx="5148263" cy="276225"/>
          </a:xfrm>
          <a:prstGeom prst="rect">
            <a:avLst/>
          </a:prstGeom>
          <a:noFill/>
          <a:ln w="9525">
            <a:noFill/>
            <a:miter lim="800000"/>
            <a:headEnd/>
            <a:tailEnd/>
          </a:ln>
        </p:spPr>
        <p:txBody>
          <a:bodyPr wrap="none">
            <a:spAutoFit/>
          </a:bodyPr>
          <a:lstStyle/>
          <a:p>
            <a:pPr algn="ctr"/>
            <a:r>
              <a:rPr lang="en-US" sz="1200"/>
              <a:t>SOURCE DOMAIN	RELATIONSHIP	TARGET DOMAIN</a:t>
            </a:r>
          </a:p>
        </p:txBody>
      </p:sp>
      <p:sp>
        <p:nvSpPr>
          <p:cNvPr id="7" name="Left-Right Arrow 6"/>
          <p:cNvSpPr/>
          <p:nvPr/>
        </p:nvSpPr>
        <p:spPr>
          <a:xfrm>
            <a:off x="5486400" y="5105400"/>
            <a:ext cx="1600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10"/>
          <p:cNvSpPr txBox="1">
            <a:spLocks noChangeArrowheads="1"/>
          </p:cNvSpPr>
          <p:nvPr/>
        </p:nvSpPr>
        <p:spPr bwMode="auto">
          <a:xfrm>
            <a:off x="5486400" y="5943600"/>
            <a:ext cx="1690688" cy="276225"/>
          </a:xfrm>
          <a:prstGeom prst="rect">
            <a:avLst/>
          </a:prstGeom>
          <a:noFill/>
          <a:ln w="9525">
            <a:noFill/>
            <a:miter lim="800000"/>
            <a:headEnd/>
            <a:tailEnd/>
          </a:ln>
        </p:spPr>
        <p:txBody>
          <a:bodyPr wrap="none">
            <a:spAutoFit/>
          </a:bodyPr>
          <a:lstStyle/>
          <a:p>
            <a:pPr algn="ctr"/>
            <a:r>
              <a:rPr lang="en-US" sz="1200"/>
              <a:t>LOVE IS A JOURNEY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Human intelligence is a product of</a:t>
            </a:r>
          </a:p>
          <a:p>
            <a:pPr lvl="1"/>
            <a:r>
              <a:rPr lang="en-US" dirty="0" smtClean="0"/>
              <a:t>Conceptualization</a:t>
            </a:r>
          </a:p>
          <a:p>
            <a:pPr lvl="2"/>
            <a:r>
              <a:rPr lang="en-US" dirty="0" smtClean="0"/>
              <a:t>concepts at basic-level</a:t>
            </a:r>
          </a:p>
          <a:p>
            <a:pPr lvl="2"/>
            <a:r>
              <a:rPr lang="en-US" dirty="0" smtClean="0"/>
              <a:t>spatial /force dynamic concepts</a:t>
            </a:r>
          </a:p>
          <a:p>
            <a:pPr lvl="1"/>
            <a:r>
              <a:rPr lang="en-US" dirty="0" smtClean="0"/>
              <a:t>Metaphor</a:t>
            </a:r>
          </a:p>
          <a:p>
            <a:r>
              <a:rPr lang="en-US" dirty="0" smtClean="0"/>
              <a:t>Metaphor allows the mind to use a few basic ideas (substance, location, force, goal) to understand more abstract domains. </a:t>
            </a:r>
            <a:r>
              <a:rPr lang="en-US" dirty="0" err="1" smtClean="0"/>
              <a:t>Combinatorics</a:t>
            </a:r>
            <a:r>
              <a:rPr lang="en-US" dirty="0" smtClean="0"/>
              <a:t> allows a finite set of simple ideas to give rise to an infinite set of complex ones</a:t>
            </a:r>
          </a:p>
          <a:p>
            <a:r>
              <a:rPr lang="en-US" dirty="0" smtClean="0"/>
              <a:t>Framing of a problem is important</a:t>
            </a:r>
          </a:p>
          <a:p>
            <a:pPr lvl="2">
              <a:buNone/>
            </a:pPr>
            <a:r>
              <a:rPr lang="en-US" dirty="0" smtClean="0"/>
              <a:t> </a:t>
            </a:r>
            <a:endParaRPr lang="en-US" dirty="0"/>
          </a:p>
        </p:txBody>
      </p:sp>
      <p:sp>
        <p:nvSpPr>
          <p:cNvPr id="3" name="Title 2"/>
          <p:cNvSpPr>
            <a:spLocks noGrp="1"/>
          </p:cNvSpPr>
          <p:nvPr>
            <p:ph type="title"/>
          </p:nvPr>
        </p:nvSpPr>
        <p:spPr/>
        <p:txBody>
          <a:bodyPr>
            <a:normAutofit fontScale="90000"/>
          </a:bodyPr>
          <a:lstStyle/>
          <a:p>
            <a:r>
              <a:rPr lang="en-US" dirty="0" smtClean="0"/>
              <a:t>Consequences of metaphor theory</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2 views:</a:t>
            </a:r>
          </a:p>
          <a:p>
            <a:pPr marL="849313" lvl="1" indent="-457200">
              <a:buFont typeface="+mj-lt"/>
              <a:buAutoNum type="alphaLcParenR"/>
            </a:pPr>
            <a:r>
              <a:rPr lang="en-US" dirty="0" smtClean="0"/>
              <a:t>After the metaphor is used long enough, “the ladder is kicked away”</a:t>
            </a:r>
          </a:p>
          <a:p>
            <a:pPr lvl="2"/>
            <a:r>
              <a:rPr lang="en-US" dirty="0" smtClean="0"/>
              <a:t>people seem to use “dead” metaphors without really using original metaphorical sources. </a:t>
            </a:r>
          </a:p>
          <a:p>
            <a:pPr marL="849313" lvl="1" indent="-457200">
              <a:buFont typeface="+mj-lt"/>
              <a:buAutoNum type="alphaLcParenR"/>
            </a:pPr>
            <a:r>
              <a:rPr lang="en-US" dirty="0" smtClean="0"/>
              <a:t>All metaphorical projections are real</a:t>
            </a:r>
          </a:p>
          <a:p>
            <a:pPr lvl="2"/>
            <a:r>
              <a:rPr lang="en-US" dirty="0" smtClean="0"/>
              <a:t>Human mind can directly think only about concrete experiences</a:t>
            </a:r>
          </a:p>
          <a:p>
            <a:pPr lvl="2"/>
            <a:r>
              <a:rPr lang="en-US" dirty="0" smtClean="0"/>
              <a:t>Capacity for abstract thoughts evolved from primate capacity to cope with the physical and social world and capacity to extend these to new domains by metaphorical abstraction</a:t>
            </a:r>
          </a:p>
          <a:p>
            <a:endParaRPr lang="en-US" dirty="0" smtClean="0"/>
          </a:p>
        </p:txBody>
      </p:sp>
      <p:sp>
        <p:nvSpPr>
          <p:cNvPr id="3" name="Title 2"/>
          <p:cNvSpPr>
            <a:spLocks noGrp="1"/>
          </p:cNvSpPr>
          <p:nvPr>
            <p:ph type="title"/>
          </p:nvPr>
        </p:nvSpPr>
        <p:spPr/>
        <p:txBody>
          <a:bodyPr/>
          <a:lstStyle/>
          <a:p>
            <a:r>
              <a:rPr lang="en-US" dirty="0" smtClean="0"/>
              <a:t>“Dead” metaphor </a:t>
            </a:r>
            <a:r>
              <a:rPr lang="en-US" dirty="0" err="1" smtClean="0"/>
              <a:t>debade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5867400" cy="4525962"/>
          </a:xfrm>
        </p:spPr>
        <p:txBody>
          <a:bodyPr/>
          <a:lstStyle/>
          <a:p>
            <a:r>
              <a:rPr lang="en-US" dirty="0" smtClean="0"/>
              <a:t>Objectivistic Aristotelian view</a:t>
            </a:r>
          </a:p>
          <a:p>
            <a:pPr lvl="1"/>
            <a:r>
              <a:rPr lang="en-US" dirty="0" smtClean="0"/>
              <a:t>Woman, fire and dangerous things have some properties in common</a:t>
            </a:r>
          </a:p>
          <a:p>
            <a:r>
              <a:rPr lang="en-US" dirty="0" smtClean="0"/>
              <a:t>Research on categories</a:t>
            </a:r>
          </a:p>
          <a:p>
            <a:pPr lvl="1"/>
            <a:r>
              <a:rPr lang="en-US" dirty="0" smtClean="0"/>
              <a:t>Wittgenstein</a:t>
            </a:r>
          </a:p>
          <a:p>
            <a:pPr lvl="2"/>
            <a:r>
              <a:rPr lang="en-US" dirty="0" smtClean="0"/>
              <a:t>Family resemblances</a:t>
            </a:r>
          </a:p>
          <a:p>
            <a:pPr lvl="2"/>
            <a:r>
              <a:rPr lang="en-US" dirty="0" smtClean="0"/>
              <a:t>Central and non-central members</a:t>
            </a:r>
          </a:p>
          <a:p>
            <a:pPr lvl="1"/>
            <a:r>
              <a:rPr lang="en-US" dirty="0" smtClean="0"/>
              <a:t>Berlin &amp; Kay</a:t>
            </a:r>
          </a:p>
          <a:p>
            <a:pPr lvl="2"/>
            <a:r>
              <a:rPr lang="en-US" dirty="0" smtClean="0"/>
              <a:t>Neurophysiology of vision</a:t>
            </a:r>
          </a:p>
          <a:p>
            <a:pPr lvl="2"/>
            <a:r>
              <a:rPr lang="en-US" dirty="0" smtClean="0"/>
              <a:t>Colors are not objectively “out there”</a:t>
            </a:r>
          </a:p>
          <a:p>
            <a:pPr lvl="1"/>
            <a:r>
              <a:rPr lang="en-US" dirty="0" smtClean="0"/>
              <a:t>Eleanor Rosh</a:t>
            </a:r>
          </a:p>
          <a:p>
            <a:pPr lvl="1"/>
            <a:endParaRPr lang="en-US" dirty="0" smtClean="0"/>
          </a:p>
        </p:txBody>
      </p:sp>
      <p:sp>
        <p:nvSpPr>
          <p:cNvPr id="3" name="Title 2"/>
          <p:cNvSpPr>
            <a:spLocks noGrp="1"/>
          </p:cNvSpPr>
          <p:nvPr>
            <p:ph type="title"/>
          </p:nvPr>
        </p:nvSpPr>
        <p:spPr/>
        <p:txBody>
          <a:bodyPr>
            <a:normAutofit/>
          </a:bodyPr>
          <a:lstStyle/>
          <a:p>
            <a:r>
              <a:rPr lang="en-US" dirty="0" smtClean="0"/>
              <a:t>What exactly categories are? </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324599" y="4032700"/>
            <a:ext cx="2819401" cy="2825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Apparently in some cases, people not only do access the underlying metaphor but are readily able to </a:t>
            </a:r>
            <a:r>
              <a:rPr lang="en-US" b="1" dirty="0" smtClean="0"/>
              <a:t>generate</a:t>
            </a:r>
            <a:r>
              <a:rPr lang="en-US" dirty="0" smtClean="0"/>
              <a:t> new examples:</a:t>
            </a:r>
          </a:p>
          <a:p>
            <a:pPr lvl="1"/>
            <a:endParaRPr lang="en-US" dirty="0"/>
          </a:p>
        </p:txBody>
      </p:sp>
      <p:sp>
        <p:nvSpPr>
          <p:cNvPr id="3" name="Title 2"/>
          <p:cNvSpPr>
            <a:spLocks noGrp="1"/>
          </p:cNvSpPr>
          <p:nvPr>
            <p:ph type="title"/>
          </p:nvPr>
        </p:nvSpPr>
        <p:spPr/>
        <p:txBody>
          <a:bodyPr/>
          <a:lstStyle/>
          <a:p>
            <a:r>
              <a:rPr lang="en-US" dirty="0" smtClean="0"/>
              <a:t>Metaphors are alive!</a:t>
            </a:r>
            <a:endParaRPr lang="en-US" dirty="0"/>
          </a:p>
        </p:txBody>
      </p:sp>
      <p:pic>
        <p:nvPicPr>
          <p:cNvPr id="4" name="Picture 5" descr="journey.JPG"/>
          <p:cNvPicPr>
            <a:picLocks noChangeAspect="1"/>
          </p:cNvPicPr>
          <p:nvPr/>
        </p:nvPicPr>
        <p:blipFill>
          <a:blip r:embed="rId3" cstate="print"/>
          <a:srcRect/>
          <a:stretch>
            <a:fillRect/>
          </a:stretch>
        </p:blipFill>
        <p:spPr bwMode="auto">
          <a:xfrm>
            <a:off x="1905000" y="3810000"/>
            <a:ext cx="1543050" cy="2057400"/>
          </a:xfrm>
          <a:prstGeom prst="rect">
            <a:avLst/>
          </a:prstGeom>
          <a:noFill/>
          <a:ln w="9525">
            <a:noFill/>
            <a:miter lim="800000"/>
            <a:headEnd/>
            <a:tailEnd/>
          </a:ln>
        </p:spPr>
      </p:pic>
      <p:pic>
        <p:nvPicPr>
          <p:cNvPr id="5" name="Picture 6" descr="RF244067~Couple-Holding-Hands-Posters.jpg"/>
          <p:cNvPicPr>
            <a:picLocks noChangeAspect="1"/>
          </p:cNvPicPr>
          <p:nvPr/>
        </p:nvPicPr>
        <p:blipFill>
          <a:blip r:embed="rId4" cstate="print"/>
          <a:srcRect/>
          <a:stretch>
            <a:fillRect/>
          </a:stretch>
        </p:blipFill>
        <p:spPr bwMode="auto">
          <a:xfrm>
            <a:off x="5486400" y="3657600"/>
            <a:ext cx="1711325" cy="2286000"/>
          </a:xfrm>
          <a:prstGeom prst="rect">
            <a:avLst/>
          </a:prstGeom>
          <a:noFill/>
          <a:ln w="9525">
            <a:noFill/>
            <a:miter lim="800000"/>
            <a:headEnd/>
            <a:tailEnd/>
          </a:ln>
        </p:spPr>
      </p:pic>
      <p:sp>
        <p:nvSpPr>
          <p:cNvPr id="6" name="TextBox 8"/>
          <p:cNvSpPr txBox="1">
            <a:spLocks noChangeArrowheads="1"/>
          </p:cNvSpPr>
          <p:nvPr/>
        </p:nvSpPr>
        <p:spPr bwMode="auto">
          <a:xfrm>
            <a:off x="1905000" y="3276600"/>
            <a:ext cx="5148263" cy="276225"/>
          </a:xfrm>
          <a:prstGeom prst="rect">
            <a:avLst/>
          </a:prstGeom>
          <a:noFill/>
          <a:ln w="9525">
            <a:noFill/>
            <a:miter lim="800000"/>
            <a:headEnd/>
            <a:tailEnd/>
          </a:ln>
        </p:spPr>
        <p:txBody>
          <a:bodyPr wrap="none">
            <a:spAutoFit/>
          </a:bodyPr>
          <a:lstStyle/>
          <a:p>
            <a:pPr algn="ctr"/>
            <a:r>
              <a:rPr lang="en-US" sz="1200"/>
              <a:t>SOURCE DOMAIN	RELATIONSHIP	TARGET DOMAIN</a:t>
            </a:r>
          </a:p>
        </p:txBody>
      </p:sp>
      <p:sp>
        <p:nvSpPr>
          <p:cNvPr id="7" name="Left-Right Arrow 6"/>
          <p:cNvSpPr/>
          <p:nvPr/>
        </p:nvSpPr>
        <p:spPr>
          <a:xfrm>
            <a:off x="3733800" y="4800600"/>
            <a:ext cx="1600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10"/>
          <p:cNvSpPr txBox="1">
            <a:spLocks noChangeArrowheads="1"/>
          </p:cNvSpPr>
          <p:nvPr/>
        </p:nvSpPr>
        <p:spPr bwMode="auto">
          <a:xfrm>
            <a:off x="3733800" y="5638800"/>
            <a:ext cx="1690688" cy="276225"/>
          </a:xfrm>
          <a:prstGeom prst="rect">
            <a:avLst/>
          </a:prstGeom>
          <a:noFill/>
          <a:ln w="9525">
            <a:noFill/>
            <a:miter lim="800000"/>
            <a:headEnd/>
            <a:tailEnd/>
          </a:ln>
        </p:spPr>
        <p:txBody>
          <a:bodyPr wrap="none">
            <a:spAutoFit/>
          </a:bodyPr>
          <a:lstStyle/>
          <a:p>
            <a:pPr algn="ctr"/>
            <a:r>
              <a:rPr lang="en-US" sz="1200"/>
              <a:t>LOVE IS A JOURNEY</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Metaphor in science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096000" y="1219200"/>
            <a:ext cx="2413901" cy="24193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943600" y="3886200"/>
            <a:ext cx="2748437" cy="23622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838200" y="1752600"/>
            <a:ext cx="2762250" cy="1729169"/>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685800" y="4191000"/>
            <a:ext cx="2819400" cy="2011172"/>
          </a:xfrm>
          <a:prstGeom prst="rect">
            <a:avLst/>
          </a:prstGeom>
          <a:noFill/>
          <a:ln w="9525">
            <a:noFill/>
            <a:miter lim="800000"/>
            <a:headEnd/>
            <a:tailEnd/>
          </a:ln>
          <a:effectLst/>
        </p:spPr>
      </p:pic>
      <p:sp>
        <p:nvSpPr>
          <p:cNvPr id="8" name="Left-Right Arrow 7"/>
          <p:cNvSpPr/>
          <p:nvPr/>
        </p:nvSpPr>
        <p:spPr>
          <a:xfrm>
            <a:off x="4038600" y="2209800"/>
            <a:ext cx="1600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Left-Right Arrow 8"/>
          <p:cNvSpPr/>
          <p:nvPr/>
        </p:nvSpPr>
        <p:spPr>
          <a:xfrm>
            <a:off x="4038600" y="4953000"/>
            <a:ext cx="1600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Skeleton of spatial and force-dynamic concepts like</a:t>
            </a:r>
          </a:p>
          <a:p>
            <a:pPr lvl="1"/>
            <a:r>
              <a:rPr lang="en-US" sz="1800" dirty="0" smtClean="0"/>
              <a:t>Thing, substance, aggregate, place, path, agonist, antagonist, goal, means,…</a:t>
            </a:r>
          </a:p>
          <a:p>
            <a:r>
              <a:rPr lang="en-US" sz="2000" dirty="0" smtClean="0"/>
              <a:t>What is the role of metaphor then?</a:t>
            </a:r>
          </a:p>
          <a:p>
            <a:pPr lvl="1"/>
            <a:r>
              <a:rPr lang="en-US" sz="1800" dirty="0" smtClean="0"/>
              <a:t>There are tools of </a:t>
            </a:r>
            <a:r>
              <a:rPr lang="en-US" sz="1800" i="1" dirty="0" smtClean="0"/>
              <a:t>inference</a:t>
            </a:r>
            <a:r>
              <a:rPr lang="en-US" sz="1800" dirty="0" smtClean="0"/>
              <a:t> that can be carried over from the physical to the nonphysical realms, where they can do real work</a:t>
            </a:r>
          </a:p>
          <a:p>
            <a:pPr lvl="2"/>
            <a:r>
              <a:rPr lang="en-US" sz="1800" dirty="0" smtClean="0"/>
              <a:t>Space, time, causation</a:t>
            </a:r>
          </a:p>
          <a:p>
            <a:pPr lvl="3"/>
            <a:r>
              <a:rPr lang="en-US" sz="1600" dirty="0" smtClean="0"/>
              <a:t>If A moves B over to C, then B was at C at a previous time, though now it is.</a:t>
            </a:r>
          </a:p>
          <a:p>
            <a:pPr lvl="1"/>
            <a:r>
              <a:rPr lang="en-US" sz="1800" dirty="0" smtClean="0"/>
              <a:t>They support </a:t>
            </a:r>
            <a:r>
              <a:rPr lang="en-US" sz="1800" u="sng" dirty="0" smtClean="0"/>
              <a:t>analogical reasoning</a:t>
            </a:r>
          </a:p>
          <a:p>
            <a:pPr lvl="2"/>
            <a:r>
              <a:rPr lang="en-US" sz="1800" b="1" dirty="0" smtClean="0"/>
              <a:t>“A is to B as X is to Y”</a:t>
            </a:r>
          </a:p>
          <a:p>
            <a:pPr lvl="2"/>
            <a:r>
              <a:rPr lang="en-US" sz="1600" dirty="0" smtClean="0"/>
              <a:t>The source (e.g. a journey) is stripped down to some essential components (A,B,C) </a:t>
            </a:r>
          </a:p>
          <a:p>
            <a:pPr lvl="2"/>
            <a:r>
              <a:rPr lang="en-US" sz="1600" dirty="0" smtClean="0"/>
              <a:t>The metaphor puts these components into correspondence with the components of the target (X,Y,Z)</a:t>
            </a:r>
          </a:p>
          <a:p>
            <a:pPr lvl="2"/>
            <a:r>
              <a:rPr lang="en-US" sz="1600" dirty="0" smtClean="0"/>
              <a:t>One can reason about these components using experience with the source domain</a:t>
            </a:r>
          </a:p>
        </p:txBody>
      </p:sp>
      <p:sp>
        <p:nvSpPr>
          <p:cNvPr id="3" name="Title 2"/>
          <p:cNvSpPr>
            <a:spLocks noGrp="1"/>
          </p:cNvSpPr>
          <p:nvPr>
            <p:ph type="title"/>
          </p:nvPr>
        </p:nvSpPr>
        <p:spPr/>
        <p:txBody>
          <a:bodyPr>
            <a:normAutofit fontScale="90000"/>
          </a:bodyPr>
          <a:lstStyle/>
          <a:p>
            <a:r>
              <a:rPr lang="en-US" dirty="0" smtClean="0"/>
              <a:t>Reasoning with abstract elements</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5334000" y="2133600"/>
            <a:ext cx="3429000" cy="4381500"/>
          </a:xfrm>
          <a:prstGeom prst="rect">
            <a:avLst/>
          </a:prstGeom>
          <a:noFill/>
          <a:ln w="9525">
            <a:noFill/>
            <a:miter lim="800000"/>
            <a:headEnd/>
            <a:tailEnd/>
          </a:ln>
          <a:effectLst/>
        </p:spPr>
      </p:pic>
      <p:sp>
        <p:nvSpPr>
          <p:cNvPr id="2" name="Content Placeholder 1"/>
          <p:cNvSpPr>
            <a:spLocks noGrp="1"/>
          </p:cNvSpPr>
          <p:nvPr>
            <p:ph idx="1"/>
          </p:nvPr>
        </p:nvSpPr>
        <p:spPr/>
        <p:txBody>
          <a:bodyPr/>
          <a:lstStyle/>
          <a:p>
            <a:r>
              <a:rPr lang="en-US" dirty="0" smtClean="0"/>
              <a:t>Metaphor can power sophisticated inferences</a:t>
            </a:r>
          </a:p>
          <a:p>
            <a:pPr lvl="1"/>
            <a:r>
              <a:rPr lang="en-US" dirty="0" smtClean="0"/>
              <a:t>Paintbrush problem (</a:t>
            </a:r>
            <a:r>
              <a:rPr lang="en-US" dirty="0" err="1" smtClean="0"/>
              <a:t>Schön</a:t>
            </a:r>
            <a:r>
              <a:rPr lang="en-US" dirty="0" smtClean="0"/>
              <a:t>, 1993)</a:t>
            </a:r>
          </a:p>
          <a:p>
            <a:pPr lvl="2"/>
            <a:endParaRPr lang="en-US" dirty="0" smtClean="0"/>
          </a:p>
          <a:p>
            <a:pPr lvl="2"/>
            <a:r>
              <a:rPr lang="en-US" dirty="0" smtClean="0"/>
              <a:t>Paintbrush as a pump</a:t>
            </a:r>
            <a:endParaRPr lang="en-US" dirty="0"/>
          </a:p>
        </p:txBody>
      </p:sp>
      <p:sp>
        <p:nvSpPr>
          <p:cNvPr id="3" name="Title 2"/>
          <p:cNvSpPr>
            <a:spLocks noGrp="1"/>
          </p:cNvSpPr>
          <p:nvPr>
            <p:ph type="title"/>
          </p:nvPr>
        </p:nvSpPr>
        <p:spPr/>
        <p:txBody>
          <a:bodyPr/>
          <a:lstStyle/>
          <a:p>
            <a:r>
              <a:rPr lang="en-US" dirty="0" smtClean="0"/>
              <a:t>Metaphor in reasoning</a:t>
            </a:r>
            <a:endParaRPr lang="en-US" dirty="0"/>
          </a:p>
        </p:txBody>
      </p:sp>
      <p:pic>
        <p:nvPicPr>
          <p:cNvPr id="4101" name="Picture 5"/>
          <p:cNvPicPr>
            <a:picLocks noChangeAspect="1" noChangeArrowheads="1"/>
          </p:cNvPicPr>
          <p:nvPr/>
        </p:nvPicPr>
        <p:blipFill>
          <a:blip r:embed="rId4" cstate="print"/>
          <a:srcRect/>
          <a:stretch>
            <a:fillRect/>
          </a:stretch>
        </p:blipFill>
        <p:spPr bwMode="auto">
          <a:xfrm>
            <a:off x="1295400" y="3200400"/>
            <a:ext cx="3810000" cy="2924175"/>
          </a:xfrm>
          <a:prstGeom prst="rect">
            <a:avLst/>
          </a:prstGeom>
          <a:noFill/>
          <a:ln w="9525">
            <a:noFill/>
            <a:miter lim="800000"/>
            <a:headEnd/>
            <a:tailEnd/>
          </a:ln>
          <a:effectLst/>
        </p:spPr>
      </p:pic>
      <p:sp>
        <p:nvSpPr>
          <p:cNvPr id="8" name="Left-Right Arrow 7"/>
          <p:cNvSpPr/>
          <p:nvPr/>
        </p:nvSpPr>
        <p:spPr>
          <a:xfrm>
            <a:off x="4800600" y="4648200"/>
            <a:ext cx="16002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130000"/>
                  </a:schemeClr>
                </a:solidFill>
              </a:rPr>
              <a:t>Metaphors in reasoning</a:t>
            </a:r>
            <a:endParaRPr lang="en-US" dirty="0"/>
          </a:p>
        </p:txBody>
      </p:sp>
      <p:sp>
        <p:nvSpPr>
          <p:cNvPr id="3" name="Content Placeholder 2"/>
          <p:cNvSpPr>
            <a:spLocks noGrp="1"/>
          </p:cNvSpPr>
          <p:nvPr>
            <p:ph sz="quarter" idx="1"/>
          </p:nvPr>
        </p:nvSpPr>
        <p:spPr>
          <a:xfrm>
            <a:off x="457200" y="1600200"/>
            <a:ext cx="7467600" cy="4873625"/>
          </a:xfrm>
        </p:spPr>
        <p:txBody>
          <a:bodyPr/>
          <a:lstStyle/>
          <a:p>
            <a:r>
              <a:rPr lang="en-US" dirty="0" smtClean="0"/>
              <a:t>Typical case is </a:t>
            </a:r>
            <a:r>
              <a:rPr lang="sk-SK" dirty="0" smtClean="0"/>
              <a:t>„</a:t>
            </a:r>
            <a:r>
              <a:rPr lang="sk-SK" b="1" dirty="0" err="1" smtClean="0"/>
              <a:t>framing</a:t>
            </a:r>
            <a:r>
              <a:rPr lang="sk-SK" dirty="0" smtClean="0"/>
              <a:t>“</a:t>
            </a:r>
          </a:p>
          <a:p>
            <a:pPr lvl="1"/>
            <a:r>
              <a:rPr lang="en-US" dirty="0" smtClean="0"/>
              <a:t>Many arguments are not based on disagreement in data or use of logic but the frame in which the problem is set</a:t>
            </a:r>
          </a:p>
          <a:p>
            <a:pPr lvl="2"/>
            <a:r>
              <a:rPr lang="en-US" dirty="0" smtClean="0"/>
              <a:t>Which metaphor is used to describe it</a:t>
            </a:r>
            <a:endParaRPr lang="sk-SK" dirty="0" smtClean="0"/>
          </a:p>
          <a:p>
            <a:pPr lvl="1"/>
            <a:r>
              <a:rPr lang="en-US" dirty="0" smtClean="0"/>
              <a:t>Example</a:t>
            </a:r>
            <a:r>
              <a:rPr lang="sk-SK" dirty="0" smtClean="0"/>
              <a:t>: </a:t>
            </a:r>
            <a:r>
              <a:rPr lang="sk-SK" dirty="0" err="1" smtClean="0"/>
              <a:t>Tversky</a:t>
            </a:r>
            <a:r>
              <a:rPr lang="en-US" dirty="0" smtClean="0"/>
              <a:t> &amp;</a:t>
            </a:r>
            <a:r>
              <a:rPr lang="sk-SK" dirty="0" smtClean="0"/>
              <a:t> </a:t>
            </a:r>
            <a:r>
              <a:rPr lang="en-US" dirty="0" err="1" smtClean="0"/>
              <a:t>Kahneman</a:t>
            </a:r>
            <a:endParaRPr lang="en-US" dirty="0" smtClean="0"/>
          </a:p>
          <a:p>
            <a:pPr lvl="2"/>
            <a:r>
              <a:rPr lang="en-US" sz="1800" dirty="0" smtClean="0"/>
              <a:t>A new type of virus appeared. 600 people are infected and will die without treatment</a:t>
            </a:r>
            <a:endParaRPr lang="sk-SK" sz="1800" dirty="0" smtClean="0"/>
          </a:p>
          <a:p>
            <a:pPr lvl="2"/>
            <a:r>
              <a:rPr lang="en-US" sz="1800" dirty="0" smtClean="0"/>
              <a:t>2 programs of fighting the epidemics are suggested:</a:t>
            </a:r>
          </a:p>
          <a:p>
            <a:pPr lvl="3"/>
            <a:r>
              <a:rPr lang="en-US" sz="1800" dirty="0" smtClean="0"/>
              <a:t>Treatment</a:t>
            </a:r>
            <a:r>
              <a:rPr lang="sk-SK" sz="1800" dirty="0" smtClean="0"/>
              <a:t> </a:t>
            </a:r>
            <a:r>
              <a:rPr lang="en-US" sz="1800" dirty="0" smtClean="0"/>
              <a:t>A</a:t>
            </a:r>
            <a:r>
              <a:rPr lang="sk-SK" sz="1800" dirty="0" smtClean="0"/>
              <a:t>: </a:t>
            </a:r>
            <a:r>
              <a:rPr lang="en-US" sz="1800" dirty="0" smtClean="0"/>
              <a:t>200 people will be saved</a:t>
            </a:r>
            <a:endParaRPr lang="sk-SK" sz="1800" dirty="0" smtClean="0"/>
          </a:p>
          <a:p>
            <a:pPr lvl="3"/>
            <a:r>
              <a:rPr lang="en-US" sz="1800" dirty="0" smtClean="0"/>
              <a:t>Treatment</a:t>
            </a:r>
            <a:r>
              <a:rPr lang="sk-SK" sz="1800" dirty="0" smtClean="0"/>
              <a:t> B:</a:t>
            </a:r>
            <a:r>
              <a:rPr lang="en-US" sz="1800" dirty="0" smtClean="0"/>
              <a:t> with p=</a:t>
            </a:r>
            <a:r>
              <a:rPr lang="sk-SK" sz="1800" dirty="0" smtClean="0"/>
              <a:t>1/3 </a:t>
            </a:r>
            <a:r>
              <a:rPr lang="en-US" sz="1800" dirty="0" smtClean="0"/>
              <a:t>all </a:t>
            </a:r>
            <a:r>
              <a:rPr lang="sk-SK" sz="1800" dirty="0" smtClean="0"/>
              <a:t>600 </a:t>
            </a:r>
            <a:r>
              <a:rPr lang="en-US" sz="1800" dirty="0" smtClean="0"/>
              <a:t>people will survive and with p=</a:t>
            </a:r>
            <a:r>
              <a:rPr lang="sk-SK" sz="1800" dirty="0" smtClean="0"/>
              <a:t>2/3 </a:t>
            </a:r>
            <a:r>
              <a:rPr lang="en-US" sz="1800" dirty="0" smtClean="0"/>
              <a:t>no one will survive</a:t>
            </a:r>
            <a:r>
              <a:rPr lang="sk-SK" sz="1800" dirty="0" smtClean="0"/>
              <a:t>.</a:t>
            </a:r>
          </a:p>
          <a:p>
            <a:pPr lvl="3"/>
            <a:endParaRPr lang="sk-SK" sz="1800" dirty="0" smtClean="0"/>
          </a:p>
          <a:p>
            <a:pPr lvl="2"/>
            <a:r>
              <a:rPr lang="sk-SK" sz="1800" dirty="0" smtClean="0"/>
              <a:t>Do</a:t>
            </a:r>
            <a:r>
              <a:rPr lang="en-US" sz="1800" dirty="0" smtClean="0"/>
              <a:t>c</a:t>
            </a:r>
            <a:r>
              <a:rPr lang="sk-SK" sz="1800" dirty="0" err="1" smtClean="0"/>
              <a:t>tor</a:t>
            </a:r>
            <a:r>
              <a:rPr lang="en-US" sz="1800" dirty="0" smtClean="0"/>
              <a:t>s would choose A – certainty to risk</a:t>
            </a:r>
            <a:endParaRPr lang="sk-SK"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130000"/>
                  </a:schemeClr>
                </a:solidFill>
              </a:rPr>
              <a:t>Metaphors in reasoning</a:t>
            </a:r>
            <a:endParaRPr lang="en-US" dirty="0"/>
          </a:p>
        </p:txBody>
      </p:sp>
      <p:sp>
        <p:nvSpPr>
          <p:cNvPr id="3" name="Content Placeholder 2"/>
          <p:cNvSpPr>
            <a:spLocks noGrp="1"/>
          </p:cNvSpPr>
          <p:nvPr>
            <p:ph sz="quarter" idx="1"/>
          </p:nvPr>
        </p:nvSpPr>
        <p:spPr>
          <a:xfrm>
            <a:off x="457200" y="1600200"/>
            <a:ext cx="7467600" cy="4873625"/>
          </a:xfrm>
        </p:spPr>
        <p:txBody>
          <a:bodyPr/>
          <a:lstStyle/>
          <a:p>
            <a:r>
              <a:rPr lang="en-US" dirty="0" smtClean="0"/>
              <a:t>Typical case is </a:t>
            </a:r>
            <a:r>
              <a:rPr lang="sk-SK" dirty="0" smtClean="0"/>
              <a:t>„</a:t>
            </a:r>
            <a:r>
              <a:rPr lang="sk-SK" b="1" dirty="0" err="1" smtClean="0"/>
              <a:t>framing</a:t>
            </a:r>
            <a:r>
              <a:rPr lang="sk-SK" dirty="0" smtClean="0"/>
              <a:t>“</a:t>
            </a:r>
          </a:p>
          <a:p>
            <a:pPr lvl="1"/>
            <a:r>
              <a:rPr lang="en-US" dirty="0" smtClean="0"/>
              <a:t>Many arguments are not based on disagreement in data or use of logic but the frame in which the problem is set</a:t>
            </a:r>
          </a:p>
          <a:p>
            <a:pPr lvl="2"/>
            <a:r>
              <a:rPr lang="en-US" dirty="0" smtClean="0"/>
              <a:t>Which metaphor is used to describe it</a:t>
            </a:r>
            <a:endParaRPr lang="sk-SK" dirty="0" smtClean="0"/>
          </a:p>
          <a:p>
            <a:pPr lvl="1"/>
            <a:r>
              <a:rPr lang="en-US" dirty="0" smtClean="0"/>
              <a:t>Example</a:t>
            </a:r>
            <a:r>
              <a:rPr lang="sk-SK" dirty="0" smtClean="0"/>
              <a:t>: </a:t>
            </a:r>
            <a:r>
              <a:rPr lang="sk-SK" dirty="0" err="1" smtClean="0"/>
              <a:t>Tversky</a:t>
            </a:r>
            <a:r>
              <a:rPr lang="en-US" dirty="0" smtClean="0"/>
              <a:t> &amp;</a:t>
            </a:r>
            <a:r>
              <a:rPr lang="sk-SK" dirty="0" smtClean="0"/>
              <a:t> </a:t>
            </a:r>
            <a:r>
              <a:rPr lang="en-US" dirty="0" err="1" smtClean="0"/>
              <a:t>Kahneman</a:t>
            </a:r>
            <a:endParaRPr lang="en-US" dirty="0" smtClean="0"/>
          </a:p>
          <a:p>
            <a:pPr lvl="2"/>
            <a:r>
              <a:rPr lang="en-US" sz="1800" dirty="0" smtClean="0"/>
              <a:t>A new type of virus appeared. 600 people are infected and will die without treatment</a:t>
            </a:r>
            <a:endParaRPr lang="sk-SK" sz="1800" dirty="0" smtClean="0"/>
          </a:p>
          <a:p>
            <a:pPr lvl="2"/>
            <a:r>
              <a:rPr lang="en-US" sz="1800" dirty="0" smtClean="0"/>
              <a:t>2 programs of fighting the epidemics are suggested:</a:t>
            </a:r>
          </a:p>
          <a:p>
            <a:pPr lvl="3"/>
            <a:r>
              <a:rPr lang="en-US" sz="1800" dirty="0" smtClean="0"/>
              <a:t>Treatment</a:t>
            </a:r>
            <a:r>
              <a:rPr lang="sk-SK" sz="1800" dirty="0" smtClean="0"/>
              <a:t> </a:t>
            </a:r>
            <a:r>
              <a:rPr lang="en-US" sz="1800" dirty="0" smtClean="0"/>
              <a:t>C</a:t>
            </a:r>
            <a:r>
              <a:rPr lang="sk-SK" sz="1800" dirty="0" smtClean="0"/>
              <a:t>: </a:t>
            </a:r>
            <a:r>
              <a:rPr lang="en-US" sz="1800" dirty="0" smtClean="0"/>
              <a:t>400 people will die</a:t>
            </a:r>
            <a:endParaRPr lang="sk-SK" sz="1800" dirty="0" smtClean="0"/>
          </a:p>
          <a:p>
            <a:pPr lvl="3"/>
            <a:r>
              <a:rPr lang="en-US" sz="1800" dirty="0" smtClean="0"/>
              <a:t>Treatment</a:t>
            </a:r>
            <a:r>
              <a:rPr lang="sk-SK" sz="1800" dirty="0" smtClean="0"/>
              <a:t> </a:t>
            </a:r>
            <a:r>
              <a:rPr lang="en-US" sz="1800" dirty="0" smtClean="0"/>
              <a:t>D</a:t>
            </a:r>
            <a:r>
              <a:rPr lang="sk-SK" sz="1800" dirty="0" smtClean="0"/>
              <a:t>:</a:t>
            </a:r>
            <a:r>
              <a:rPr lang="en-US" sz="1800" dirty="0" smtClean="0"/>
              <a:t> with p=</a:t>
            </a:r>
            <a:r>
              <a:rPr lang="sk-SK" sz="1800" dirty="0" smtClean="0"/>
              <a:t>1/3 </a:t>
            </a:r>
            <a:r>
              <a:rPr lang="en-US" sz="1800" dirty="0" smtClean="0"/>
              <a:t>no one will die and with p=</a:t>
            </a:r>
            <a:r>
              <a:rPr lang="sk-SK" sz="1800" dirty="0" smtClean="0"/>
              <a:t>2/3 </a:t>
            </a:r>
            <a:r>
              <a:rPr lang="en-US" sz="1800" dirty="0" smtClean="0"/>
              <a:t>all 600 will die</a:t>
            </a:r>
            <a:r>
              <a:rPr lang="sk-SK" sz="1800" dirty="0" smtClean="0"/>
              <a:t>.</a:t>
            </a:r>
          </a:p>
          <a:p>
            <a:pPr lvl="3"/>
            <a:endParaRPr lang="sk-SK" sz="1800" dirty="0" smtClean="0"/>
          </a:p>
          <a:p>
            <a:pPr lvl="2"/>
            <a:r>
              <a:rPr lang="sk-SK" sz="1800" dirty="0" smtClean="0"/>
              <a:t>Do</a:t>
            </a:r>
            <a:r>
              <a:rPr lang="en-US" sz="1800" dirty="0" smtClean="0"/>
              <a:t>c</a:t>
            </a:r>
            <a:r>
              <a:rPr lang="sk-SK" sz="1800" dirty="0" err="1" smtClean="0"/>
              <a:t>tor</a:t>
            </a:r>
            <a:r>
              <a:rPr lang="en-US" sz="1800" dirty="0" smtClean="0"/>
              <a:t>s would choose D – risk to certainty</a:t>
            </a:r>
            <a:endParaRPr lang="sk-SK"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2">
                    <a:satMod val="130000"/>
                  </a:schemeClr>
                </a:solidFill>
              </a:rPr>
              <a:t>Metaphors in reasoning</a:t>
            </a:r>
            <a:endParaRPr lang="en-US" dirty="0"/>
          </a:p>
        </p:txBody>
      </p:sp>
      <p:graphicFrame>
        <p:nvGraphicFramePr>
          <p:cNvPr id="4" name="Content Placeholder 3"/>
          <p:cNvGraphicFramePr>
            <a:graphicFrameLocks noGrp="1"/>
          </p:cNvGraphicFramePr>
          <p:nvPr>
            <p:ph sz="quarter" idx="1"/>
          </p:nvPr>
        </p:nvGraphicFramePr>
        <p:xfrm>
          <a:off x="457200" y="1600200"/>
          <a:ext cx="7467600" cy="1651000"/>
        </p:xfrm>
        <a:graphic>
          <a:graphicData uri="http://schemas.openxmlformats.org/drawingml/2006/table">
            <a:tbl>
              <a:tblPr firstRow="1" bandRow="1">
                <a:tableStyleId>{5C22544A-7EE6-4342-B048-85BDC9FD1C3A}</a:tableStyleId>
              </a:tblPr>
              <a:tblGrid>
                <a:gridCol w="3733800"/>
                <a:gridCol w="3733800"/>
              </a:tblGrid>
              <a:tr h="370840">
                <a:tc>
                  <a:txBody>
                    <a:bodyPr/>
                    <a:lstStyle/>
                    <a:p>
                      <a:r>
                        <a:rPr lang="en-US" dirty="0" smtClean="0"/>
                        <a:t>Treatment as “gain” (saved lives)</a:t>
                      </a:r>
                      <a:endParaRPr lang="en-US" dirty="0"/>
                    </a:p>
                  </a:txBody>
                  <a:tcPr/>
                </a:tc>
                <a:tc>
                  <a:txBody>
                    <a:bodyPr/>
                    <a:lstStyle/>
                    <a:p>
                      <a:r>
                        <a:rPr lang="en-US" dirty="0" smtClean="0"/>
                        <a:t>Treatment</a:t>
                      </a:r>
                      <a:r>
                        <a:rPr lang="en-US" baseline="0" dirty="0" smtClean="0"/>
                        <a:t> as “loss” (lost lives)</a:t>
                      </a:r>
                      <a:r>
                        <a:rPr lang="sk-SK" dirty="0" smtClean="0"/>
                        <a:t> </a:t>
                      </a:r>
                      <a:endParaRPr lang="en-US" dirty="0"/>
                    </a:p>
                  </a:txBody>
                  <a:tcPr/>
                </a:tc>
              </a:tr>
              <a:tr h="370840">
                <a:tc>
                  <a:txBody>
                    <a:bodyPr/>
                    <a:lstStyle/>
                    <a:p>
                      <a:r>
                        <a:rPr lang="sk-SK" dirty="0" smtClean="0"/>
                        <a:t>A:</a:t>
                      </a:r>
                      <a:r>
                        <a:rPr lang="sk-SK" baseline="0" dirty="0" smtClean="0"/>
                        <a:t> 200 </a:t>
                      </a:r>
                      <a:r>
                        <a:rPr lang="en-US" baseline="0" dirty="0" smtClean="0"/>
                        <a:t>will survive</a:t>
                      </a:r>
                      <a:endParaRPr lang="en-US" dirty="0"/>
                    </a:p>
                  </a:txBody>
                  <a:tcPr/>
                </a:tc>
                <a:tc>
                  <a:txBody>
                    <a:bodyPr/>
                    <a:lstStyle/>
                    <a:p>
                      <a:r>
                        <a:rPr lang="sk-SK" dirty="0" smtClean="0"/>
                        <a:t>C:</a:t>
                      </a:r>
                      <a:r>
                        <a:rPr lang="sk-SK" baseline="0" dirty="0" smtClean="0"/>
                        <a:t> 400 </a:t>
                      </a:r>
                      <a:r>
                        <a:rPr lang="en-US" baseline="0" dirty="0" smtClean="0"/>
                        <a:t>will die</a:t>
                      </a:r>
                      <a:endParaRPr lang="en-US" dirty="0"/>
                    </a:p>
                  </a:txBody>
                  <a:tcPr/>
                </a:tc>
              </a:tr>
              <a:tr h="370840">
                <a:tc>
                  <a:txBody>
                    <a:bodyPr/>
                    <a:lstStyle/>
                    <a:p>
                      <a:r>
                        <a:rPr lang="en-US" dirty="0" smtClean="0"/>
                        <a:t>B:</a:t>
                      </a:r>
                      <a:r>
                        <a:rPr lang="en-US" baseline="0" dirty="0" smtClean="0"/>
                        <a:t> p=1/3; 600 will survive</a:t>
                      </a:r>
                      <a:endParaRPr lang="sk-SK" baseline="0" dirty="0" smtClean="0"/>
                    </a:p>
                    <a:p>
                      <a:r>
                        <a:rPr lang="sk-SK" baseline="0" dirty="0" smtClean="0"/>
                        <a:t>    p=2/3; 600 </a:t>
                      </a:r>
                      <a:r>
                        <a:rPr lang="en-US" baseline="0" dirty="0" smtClean="0"/>
                        <a:t>will die</a:t>
                      </a:r>
                    </a:p>
                  </a:txBody>
                  <a:tcPr/>
                </a:tc>
                <a:tc>
                  <a:txBody>
                    <a:bodyPr/>
                    <a:lstStyle/>
                    <a:p>
                      <a:r>
                        <a:rPr lang="sk-SK" dirty="0" smtClean="0"/>
                        <a:t>D:</a:t>
                      </a:r>
                      <a:r>
                        <a:rPr lang="sk-SK" baseline="0" dirty="0" smtClean="0"/>
                        <a:t> </a:t>
                      </a:r>
                      <a:r>
                        <a:rPr lang="en-US" baseline="0" dirty="0" smtClean="0"/>
                        <a:t>p=1/3; 600 will survive</a:t>
                      </a:r>
                      <a:endParaRPr lang="sk-SK" baseline="0" dirty="0" smtClean="0"/>
                    </a:p>
                    <a:p>
                      <a:r>
                        <a:rPr lang="sk-SK" baseline="0" dirty="0" smtClean="0"/>
                        <a:t>    p=2/3; 600 </a:t>
                      </a:r>
                      <a:r>
                        <a:rPr lang="en-US" baseline="0" dirty="0" smtClean="0"/>
                        <a:t>will die</a:t>
                      </a:r>
                    </a:p>
                  </a:txBody>
                  <a:tcPr/>
                </a:tc>
              </a:tr>
            </a:tbl>
          </a:graphicData>
        </a:graphic>
      </p:graphicFrame>
      <p:sp>
        <p:nvSpPr>
          <p:cNvPr id="7" name="Content Placeholder 2"/>
          <p:cNvSpPr txBox="1">
            <a:spLocks/>
          </p:cNvSpPr>
          <p:nvPr/>
        </p:nvSpPr>
        <p:spPr bwMode="auto">
          <a:xfrm>
            <a:off x="457200" y="3200400"/>
            <a:ext cx="7467600" cy="3273425"/>
          </a:xfrm>
          <a:prstGeom prst="rect">
            <a:avLst/>
          </a:prstGeom>
          <a:noFill/>
          <a:ln w="9525">
            <a:noFill/>
            <a:miter lim="800000"/>
            <a:headEnd/>
            <a:tailEnd/>
          </a:ln>
        </p:spPr>
        <p:txBody>
          <a:bodyPr/>
          <a:lstStyle/>
          <a:p>
            <a:pPr marL="730250" lvl="1" indent="-273050" eaLnBrk="0" hangingPunct="0">
              <a:spcBef>
                <a:spcPts val="600"/>
              </a:spcBef>
              <a:buClr>
                <a:schemeClr val="accent1"/>
              </a:buClr>
              <a:buSzPct val="70000"/>
              <a:buFont typeface="Wingdings" pitchFamily="2" charset="2"/>
              <a:buChar char=""/>
              <a:defRPr/>
            </a:pPr>
            <a:endParaRPr lang="en-US" sz="2400" dirty="0" smtClean="0">
              <a:latin typeface="+mn-lt"/>
              <a:cs typeface="+mn-cs"/>
            </a:endParaRPr>
          </a:p>
          <a:p>
            <a:pPr marL="730250" lvl="1" indent="-273050" eaLnBrk="0" hangingPunct="0">
              <a:spcBef>
                <a:spcPts val="600"/>
              </a:spcBef>
              <a:buClr>
                <a:schemeClr val="accent1"/>
              </a:buClr>
              <a:buSzPct val="70000"/>
              <a:buFont typeface="Wingdings" pitchFamily="2" charset="2"/>
              <a:buChar char=""/>
              <a:defRPr/>
            </a:pPr>
            <a:r>
              <a:rPr lang="en-US" sz="2400" dirty="0" smtClean="0">
                <a:latin typeface="+mn-lt"/>
              </a:rPr>
              <a:t>Unpleasant feeling from the loss is stronger than pleasant feeling from gain</a:t>
            </a:r>
          </a:p>
          <a:p>
            <a:pPr marL="1187450" lvl="2" indent="-273050" eaLnBrk="0" hangingPunct="0">
              <a:spcBef>
                <a:spcPts val="600"/>
              </a:spcBef>
              <a:buClr>
                <a:schemeClr val="accent1"/>
              </a:buClr>
              <a:buSzPct val="70000"/>
              <a:buFont typeface="Wingdings" pitchFamily="2" charset="2"/>
              <a:buChar char=""/>
              <a:defRPr/>
            </a:pPr>
            <a:r>
              <a:rPr lang="en-US" sz="2400" dirty="0" smtClean="0">
                <a:latin typeface="+mn-lt"/>
                <a:cs typeface="+mn-cs"/>
              </a:rPr>
              <a:t>Risk aversion of people</a:t>
            </a:r>
            <a:endParaRPr lang="en-US" sz="2400" dirty="0">
              <a:latin typeface="+mn-lt"/>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Abstract concepts are acquired through associative conditioning with the source domain</a:t>
            </a:r>
          </a:p>
          <a:p>
            <a:pPr lvl="1"/>
            <a:r>
              <a:rPr lang="en-US" dirty="0" smtClean="0"/>
              <a:t>There is no objective truth but only competing metaphors which are more or less apt for the purposes of the people who live by them</a:t>
            </a:r>
          </a:p>
          <a:p>
            <a:pPr lvl="2"/>
            <a:r>
              <a:rPr lang="en-US" dirty="0" smtClean="0"/>
              <a:t>Liberating Iraq vs. Invading Iraq</a:t>
            </a:r>
          </a:p>
          <a:p>
            <a:r>
              <a:rPr lang="en-US" dirty="0" smtClean="0"/>
              <a:t>“Show me a relativist at 30,000 feet and I will show you a hypocrite” (R. Dawkins)</a:t>
            </a:r>
          </a:p>
          <a:p>
            <a:pPr lvl="1"/>
            <a:r>
              <a:rPr lang="en-US" dirty="0" smtClean="0"/>
              <a:t>Scientific metaphors are not merely “useful” in teaching abstract concepts</a:t>
            </a:r>
          </a:p>
          <a:p>
            <a:pPr lvl="1"/>
            <a:r>
              <a:rPr lang="en-US" dirty="0" smtClean="0"/>
              <a:t>It seems that some metaphors can express truths about the world </a:t>
            </a:r>
            <a:endParaRPr lang="en-US" dirty="0"/>
          </a:p>
        </p:txBody>
      </p:sp>
      <p:sp>
        <p:nvSpPr>
          <p:cNvPr id="3" name="Title 2"/>
          <p:cNvSpPr>
            <a:spLocks noGrp="1"/>
          </p:cNvSpPr>
          <p:nvPr>
            <p:ph type="title"/>
          </p:nvPr>
        </p:nvSpPr>
        <p:spPr>
          <a:xfrm>
            <a:off x="457200" y="274638"/>
            <a:ext cx="8229600" cy="1173162"/>
          </a:xfrm>
        </p:spPr>
        <p:txBody>
          <a:bodyPr>
            <a:normAutofit/>
          </a:bodyPr>
          <a:lstStyle/>
          <a:p>
            <a:r>
              <a:rPr lang="en-US" dirty="0" smtClean="0"/>
              <a:t>Is it all a matter of framing?</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smtClean="0"/>
              <a:t>Glucksberg</a:t>
            </a:r>
            <a:r>
              <a:rPr lang="en-US" dirty="0" smtClean="0"/>
              <a:t> &amp; </a:t>
            </a:r>
            <a:r>
              <a:rPr lang="en-US" dirty="0" err="1" smtClean="0"/>
              <a:t>Keysar</a:t>
            </a:r>
            <a:r>
              <a:rPr lang="en-US" dirty="0" smtClean="0"/>
              <a:t> (1993)</a:t>
            </a:r>
          </a:p>
          <a:p>
            <a:pPr lvl="1"/>
            <a:r>
              <a:rPr lang="en-US" u="sng" dirty="0" smtClean="0"/>
              <a:t>Conventional metaphor:</a:t>
            </a:r>
            <a:r>
              <a:rPr lang="en-US" dirty="0" smtClean="0"/>
              <a:t> “Love is a patient (challenge)”, said Lisa. “I feel that this relationship is on its last legs (in trouble). How can we have a strong marriage if you keep admiring other women?”</a:t>
            </a:r>
          </a:p>
          <a:p>
            <a:pPr lvl="2"/>
            <a:r>
              <a:rPr lang="en-US" dirty="0" smtClean="0"/>
              <a:t>“You’re infected with this disease”</a:t>
            </a:r>
          </a:p>
          <a:p>
            <a:pPr lvl="1"/>
            <a:r>
              <a:rPr lang="en-US" u="sng" dirty="0" smtClean="0"/>
              <a:t>Novel metaphor:</a:t>
            </a:r>
            <a:r>
              <a:rPr lang="en-US" dirty="0" smtClean="0"/>
              <a:t> “Love is a patient”, said Lisa. “I feel that this relationship is about to </a:t>
            </a:r>
            <a:r>
              <a:rPr lang="en-US" dirty="0" err="1" smtClean="0"/>
              <a:t>flatline</a:t>
            </a:r>
            <a:r>
              <a:rPr lang="en-US" dirty="0" smtClean="0"/>
              <a:t>. How can we administer the medicine if you keep admiring other women?”</a:t>
            </a:r>
            <a:endParaRPr lang="en-US" u="sng" dirty="0" smtClean="0"/>
          </a:p>
          <a:p>
            <a:pPr lvl="1"/>
            <a:endParaRPr lang="en-US" dirty="0"/>
          </a:p>
        </p:txBody>
      </p:sp>
      <p:sp>
        <p:nvSpPr>
          <p:cNvPr id="3" name="Title 2"/>
          <p:cNvSpPr>
            <a:spLocks noGrp="1"/>
          </p:cNvSpPr>
          <p:nvPr>
            <p:ph type="title"/>
          </p:nvPr>
        </p:nvSpPr>
        <p:spPr/>
        <p:txBody>
          <a:bodyPr>
            <a:normAutofit fontScale="90000"/>
          </a:bodyPr>
          <a:lstStyle/>
          <a:p>
            <a:r>
              <a:rPr lang="en-US" dirty="0" smtClean="0"/>
              <a:t>Is most of our thinking metaphorical?</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3D domain of space is inherently more concrete and richly organized than the 1D domain of time</a:t>
            </a:r>
          </a:p>
          <a:p>
            <a:r>
              <a:rPr lang="en-US" dirty="0" smtClean="0"/>
              <a:t>Metaphor in language acquisition</a:t>
            </a:r>
          </a:p>
          <a:p>
            <a:pPr lvl="1"/>
            <a:r>
              <a:rPr lang="en-US" dirty="0" smtClean="0"/>
              <a:t>In children (</a:t>
            </a:r>
            <a:r>
              <a:rPr lang="en-US" dirty="0" err="1" smtClean="0"/>
              <a:t>Bowerman</a:t>
            </a:r>
            <a:r>
              <a:rPr lang="en-US" dirty="0" smtClean="0"/>
              <a:t>, 1983)</a:t>
            </a:r>
          </a:p>
          <a:p>
            <a:pPr lvl="2"/>
            <a:r>
              <a:rPr lang="en-US" dirty="0" smtClean="0"/>
              <a:t>Can I have any reading behind [=after] the dinner?</a:t>
            </a:r>
          </a:p>
          <a:p>
            <a:pPr lvl="2"/>
            <a:r>
              <a:rPr lang="en-US" dirty="0" smtClean="0"/>
              <a:t>The balloons is on the other side, after I ate. But there might have been more on the first side [=before eating]</a:t>
            </a:r>
          </a:p>
          <a:p>
            <a:pPr lvl="2"/>
            <a:r>
              <a:rPr lang="en-US" dirty="0" smtClean="0"/>
              <a:t>Today we’ll be packing because tomorrow there won’t be enough space to pack</a:t>
            </a:r>
          </a:p>
          <a:p>
            <a:pPr lvl="2"/>
            <a:r>
              <a:rPr lang="en-US" dirty="0" smtClean="0"/>
              <a:t>Friday is covering Saturday and Sunday so I can’t have Saturday and Sunday if I don’t go through Friday.</a:t>
            </a:r>
          </a:p>
          <a:p>
            <a:endParaRPr lang="en-US" dirty="0"/>
          </a:p>
        </p:txBody>
      </p:sp>
      <p:sp>
        <p:nvSpPr>
          <p:cNvPr id="3" name="Title 2"/>
          <p:cNvSpPr>
            <a:spLocks noGrp="1"/>
          </p:cNvSpPr>
          <p:nvPr>
            <p:ph type="title"/>
          </p:nvPr>
        </p:nvSpPr>
        <p:spPr/>
        <p:txBody>
          <a:bodyPr/>
          <a:lstStyle/>
          <a:p>
            <a:r>
              <a:rPr lang="en-US" dirty="0" smtClean="0"/>
              <a:t>TIME IS SPACE metaphor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Prototype theory</a:t>
            </a:r>
          </a:p>
          <a:p>
            <a:pPr lvl="1"/>
            <a:r>
              <a:rPr lang="en-US" dirty="0" smtClean="0"/>
              <a:t>Research in New Guinea</a:t>
            </a:r>
          </a:p>
          <a:p>
            <a:pPr lvl="2"/>
            <a:r>
              <a:rPr lang="en-US" dirty="0" err="1" smtClean="0"/>
              <a:t>Dani</a:t>
            </a:r>
            <a:r>
              <a:rPr lang="en-US" dirty="0" smtClean="0"/>
              <a:t> language</a:t>
            </a:r>
          </a:p>
          <a:p>
            <a:pPr lvl="3"/>
            <a:r>
              <a:rPr lang="en-US" dirty="0" err="1" smtClean="0"/>
              <a:t>Mili</a:t>
            </a:r>
            <a:r>
              <a:rPr lang="en-US" dirty="0" smtClean="0"/>
              <a:t> = dark/cool (black, green, blue)</a:t>
            </a:r>
          </a:p>
          <a:p>
            <a:pPr lvl="3"/>
            <a:r>
              <a:rPr lang="en-US" dirty="0" err="1" smtClean="0"/>
              <a:t>Mola</a:t>
            </a:r>
            <a:r>
              <a:rPr lang="en-US" dirty="0" smtClean="0"/>
              <a:t> = light/warm (white, red, yellow)</a:t>
            </a:r>
          </a:p>
          <a:p>
            <a:pPr lvl="1"/>
            <a:r>
              <a:rPr lang="en-US" dirty="0" smtClean="0"/>
              <a:t>They choose focal colors as best examples</a:t>
            </a:r>
          </a:p>
          <a:p>
            <a:pPr lvl="1"/>
            <a:r>
              <a:rPr lang="en-US" dirty="0" smtClean="0"/>
              <a:t>Primary colors are psychologically real even if they can’t name them</a:t>
            </a:r>
          </a:p>
          <a:p>
            <a:pPr lvl="1"/>
            <a:r>
              <a:rPr lang="en-US" dirty="0" smtClean="0"/>
              <a:t>Focal colors are learned more readily</a:t>
            </a:r>
            <a:endParaRPr lang="en-US" dirty="0"/>
          </a:p>
        </p:txBody>
      </p:sp>
      <p:sp>
        <p:nvSpPr>
          <p:cNvPr id="3" name="Title 2"/>
          <p:cNvSpPr>
            <a:spLocks noGrp="1"/>
          </p:cNvSpPr>
          <p:nvPr>
            <p:ph type="title"/>
          </p:nvPr>
        </p:nvSpPr>
        <p:spPr/>
        <p:txBody>
          <a:bodyPr/>
          <a:lstStyle/>
          <a:p>
            <a:r>
              <a:rPr lang="en-US" dirty="0" smtClean="0"/>
              <a:t>Eleanor </a:t>
            </a:r>
            <a:r>
              <a:rPr lang="en-US" dirty="0" err="1" smtClean="0"/>
              <a:t>Rosch</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do not necessarily conceptualize time as space</a:t>
            </a:r>
          </a:p>
          <a:p>
            <a:pPr lvl="1"/>
            <a:r>
              <a:rPr lang="en-US" dirty="0" smtClean="0"/>
              <a:t>Kemmerer (2005)</a:t>
            </a:r>
          </a:p>
          <a:p>
            <a:pPr lvl="2"/>
            <a:r>
              <a:rPr lang="en-US" dirty="0" smtClean="0"/>
              <a:t>Double dissociation in brain-damaged patients</a:t>
            </a:r>
          </a:p>
          <a:p>
            <a:pPr lvl="3"/>
            <a:r>
              <a:rPr lang="en-US" dirty="0" smtClean="0"/>
              <a:t>“She is at the corner” vs. “She arrived at 1:30”</a:t>
            </a:r>
          </a:p>
          <a:p>
            <a:pPr lvl="3"/>
            <a:r>
              <a:rPr lang="en-US" dirty="0" smtClean="0"/>
              <a:t>“She ran through the forest” vs. “She worked through the evening”</a:t>
            </a:r>
          </a:p>
          <a:p>
            <a:pPr lvl="2"/>
            <a:r>
              <a:rPr lang="en-US" dirty="0" smtClean="0"/>
              <a:t>Different circuits </a:t>
            </a:r>
          </a:p>
          <a:p>
            <a:pPr lvl="2">
              <a:buNone/>
            </a:pPr>
            <a:r>
              <a:rPr lang="en-US" dirty="0" smtClean="0"/>
              <a:t>	responsible for </a:t>
            </a:r>
          </a:p>
          <a:p>
            <a:pPr lvl="2">
              <a:buNone/>
            </a:pPr>
            <a:r>
              <a:rPr lang="en-US" dirty="0" smtClean="0"/>
              <a:t>	understanding space</a:t>
            </a:r>
          </a:p>
          <a:p>
            <a:pPr lvl="2">
              <a:buNone/>
            </a:pPr>
            <a:r>
              <a:rPr lang="en-US" dirty="0" smtClean="0"/>
              <a:t>	and time</a:t>
            </a:r>
          </a:p>
        </p:txBody>
      </p:sp>
      <p:sp>
        <p:nvSpPr>
          <p:cNvPr id="3" name="Title 2"/>
          <p:cNvSpPr>
            <a:spLocks noGrp="1"/>
          </p:cNvSpPr>
          <p:nvPr>
            <p:ph type="title"/>
          </p:nvPr>
        </p:nvSpPr>
        <p:spPr/>
        <p:txBody>
          <a:bodyPr/>
          <a:lstStyle/>
          <a:p>
            <a:r>
              <a:rPr lang="en-US" dirty="0" smtClean="0"/>
              <a:t>TIME IS SPACE metaphor</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800600" y="4191000"/>
            <a:ext cx="3853815" cy="2266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 do we?</a:t>
            </a:r>
          </a:p>
          <a:p>
            <a:pPr lvl="1"/>
            <a:r>
              <a:rPr lang="en-US" dirty="0" err="1" smtClean="0"/>
              <a:t>Casasanto</a:t>
            </a:r>
            <a:r>
              <a:rPr lang="en-US" dirty="0" smtClean="0"/>
              <a:t> &amp; </a:t>
            </a:r>
            <a:r>
              <a:rPr lang="en-US" dirty="0" err="1" smtClean="0"/>
              <a:t>Boroditsky</a:t>
            </a:r>
            <a:r>
              <a:rPr lang="en-US" dirty="0" smtClean="0"/>
              <a:t> (2008)</a:t>
            </a:r>
          </a:p>
          <a:p>
            <a:pPr lvl="2"/>
            <a:r>
              <a:rPr lang="en-US" dirty="0" smtClean="0"/>
              <a:t>Time and space are asymmetrically dependent representational domains</a:t>
            </a:r>
          </a:p>
          <a:p>
            <a:pPr lvl="3"/>
            <a:r>
              <a:rPr lang="en-US" dirty="0" smtClean="0"/>
              <a:t>Space being a more rich and embodied domain</a:t>
            </a:r>
          </a:p>
          <a:p>
            <a:pPr lvl="4"/>
            <a:r>
              <a:rPr lang="en-US" dirty="0" smtClean="0"/>
              <a:t>It is used more often to represent time than time is used to represent space</a:t>
            </a:r>
          </a:p>
          <a:p>
            <a:pPr lvl="2"/>
            <a:r>
              <a:rPr lang="en-US" dirty="0" smtClean="0"/>
              <a:t>Spatial dimension directly affects temporal estimation</a:t>
            </a:r>
          </a:p>
          <a:p>
            <a:pPr lvl="2"/>
            <a:r>
              <a:rPr lang="en-US" dirty="0" smtClean="0"/>
              <a:t>Duration </a:t>
            </a:r>
          </a:p>
          <a:p>
            <a:pPr lvl="2">
              <a:buNone/>
            </a:pPr>
            <a:r>
              <a:rPr lang="en-US" dirty="0" smtClean="0"/>
              <a:t>	of an event </a:t>
            </a:r>
          </a:p>
          <a:p>
            <a:pPr lvl="2">
              <a:buNone/>
            </a:pPr>
            <a:r>
              <a:rPr lang="en-US" dirty="0" smtClean="0"/>
              <a:t>	has no effect </a:t>
            </a:r>
          </a:p>
          <a:p>
            <a:pPr lvl="2">
              <a:buNone/>
            </a:pPr>
            <a:r>
              <a:rPr lang="en-US" dirty="0" smtClean="0"/>
              <a:t>	on length </a:t>
            </a:r>
          </a:p>
          <a:p>
            <a:pPr lvl="2">
              <a:buNone/>
            </a:pPr>
            <a:r>
              <a:rPr lang="en-US" dirty="0" smtClean="0"/>
              <a:t>	estimation</a:t>
            </a:r>
            <a:endParaRPr lang="en-US" dirty="0"/>
          </a:p>
        </p:txBody>
      </p:sp>
      <p:sp>
        <p:nvSpPr>
          <p:cNvPr id="3" name="Title 2"/>
          <p:cNvSpPr>
            <a:spLocks noGrp="1"/>
          </p:cNvSpPr>
          <p:nvPr>
            <p:ph type="title"/>
          </p:nvPr>
        </p:nvSpPr>
        <p:spPr/>
        <p:txBody>
          <a:bodyPr/>
          <a:lstStyle/>
          <a:p>
            <a:r>
              <a:rPr lang="en-US" dirty="0" smtClean="0"/>
              <a:t>TIME IS SPACE metaphor</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476625" y="4495800"/>
            <a:ext cx="5667375" cy="22992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dirty="0" smtClean="0"/>
              <a:t>“Wednesday meeting has been moved forward two days.”</a:t>
            </a:r>
          </a:p>
          <a:p>
            <a:pPr lvl="1"/>
            <a:endParaRPr lang="en-US" dirty="0" smtClean="0"/>
          </a:p>
          <a:p>
            <a:pPr lvl="1"/>
            <a:r>
              <a:rPr lang="en-US" dirty="0" smtClean="0"/>
              <a:t>What day will it fall on?</a:t>
            </a:r>
          </a:p>
          <a:p>
            <a:pPr lvl="1"/>
            <a:endParaRPr lang="en-US" dirty="0" smtClean="0"/>
          </a:p>
          <a:p>
            <a:endParaRPr lang="en-US" dirty="0" smtClean="0"/>
          </a:p>
          <a:p>
            <a:r>
              <a:rPr lang="en-US" dirty="0" smtClean="0"/>
              <a:t>TIME IS A PROCESSION vs. TIME IS A LANDSCAPE (</a:t>
            </a:r>
            <a:r>
              <a:rPr lang="en-US" dirty="0" err="1" smtClean="0"/>
              <a:t>Boroditski</a:t>
            </a:r>
            <a:r>
              <a:rPr lang="en-US" dirty="0" smtClean="0"/>
              <a:t>, 2000)</a:t>
            </a:r>
          </a:p>
          <a:p>
            <a:endParaRPr lang="en-US" dirty="0" smtClean="0"/>
          </a:p>
          <a:p>
            <a:pPr lvl="1"/>
            <a:endParaRPr lang="en-US" dirty="0"/>
          </a:p>
        </p:txBody>
      </p:sp>
      <p:sp>
        <p:nvSpPr>
          <p:cNvPr id="3" name="Title 2"/>
          <p:cNvSpPr>
            <a:spLocks noGrp="1"/>
          </p:cNvSpPr>
          <p:nvPr>
            <p:ph type="title"/>
          </p:nvPr>
        </p:nvSpPr>
        <p:spPr/>
        <p:txBody>
          <a:bodyPr>
            <a:normAutofit/>
          </a:bodyPr>
          <a:lstStyle/>
          <a:p>
            <a:r>
              <a:rPr lang="en-US" dirty="0" smtClean="0"/>
              <a:t>TIME metaphors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Ego-moving vs. Time-moving</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500313" y="1504950"/>
            <a:ext cx="4143375" cy="3848100"/>
          </a:xfrm>
          <a:prstGeom prst="rect">
            <a:avLst/>
          </a:prstGeom>
          <a:noFill/>
          <a:ln w="9525">
            <a:noFill/>
            <a:miter lim="800000"/>
            <a:headEnd/>
            <a:tailEnd/>
          </a:ln>
          <a:effectLst/>
        </p:spPr>
      </p:pic>
      <p:sp>
        <p:nvSpPr>
          <p:cNvPr id="5" name="TextBox 4"/>
          <p:cNvSpPr txBox="1"/>
          <p:nvPr/>
        </p:nvSpPr>
        <p:spPr>
          <a:xfrm>
            <a:off x="4876800" y="5638800"/>
            <a:ext cx="3082895" cy="369332"/>
          </a:xfrm>
          <a:prstGeom prst="rect">
            <a:avLst/>
          </a:prstGeom>
          <a:noFill/>
        </p:spPr>
        <p:txBody>
          <a:bodyPr wrap="none" rtlCol="0">
            <a:spAutoFit/>
          </a:bodyPr>
          <a:lstStyle/>
          <a:p>
            <a:r>
              <a:rPr lang="da-DK" dirty="0" smtClean="0"/>
              <a:t>Gentner et al. (2002, p. </a:t>
            </a:r>
            <a:r>
              <a:rPr lang="da-DK" smtClean="0"/>
              <a:t>539)</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4953000" cy="4525962"/>
          </a:xfrm>
        </p:spPr>
        <p:txBody>
          <a:bodyPr/>
          <a:lstStyle/>
          <a:p>
            <a:r>
              <a:rPr lang="en-US" dirty="0" err="1" smtClean="0"/>
              <a:t>Núñez</a:t>
            </a:r>
            <a:r>
              <a:rPr lang="en-US" dirty="0" smtClean="0"/>
              <a:t> &amp; </a:t>
            </a:r>
            <a:r>
              <a:rPr lang="en-US" dirty="0" err="1" smtClean="0"/>
              <a:t>Sweetser</a:t>
            </a:r>
            <a:r>
              <a:rPr lang="en-US" dirty="0" smtClean="0"/>
              <a:t> (2006):</a:t>
            </a:r>
          </a:p>
          <a:p>
            <a:pPr lvl="1"/>
            <a:r>
              <a:rPr lang="en-US" dirty="0" smtClean="0"/>
              <a:t>Speakers of </a:t>
            </a:r>
            <a:r>
              <a:rPr lang="en-US" dirty="0" err="1" smtClean="0"/>
              <a:t>Aymara</a:t>
            </a:r>
            <a:r>
              <a:rPr lang="en-US" dirty="0" smtClean="0"/>
              <a:t> face the past and have their backs to the future</a:t>
            </a:r>
          </a:p>
          <a:p>
            <a:pPr lvl="2"/>
            <a:r>
              <a:rPr lang="en-US" dirty="0" err="1" smtClean="0"/>
              <a:t>Nayra</a:t>
            </a:r>
            <a:r>
              <a:rPr lang="en-US" dirty="0" smtClean="0"/>
              <a:t> = past (eye, sight, or front)</a:t>
            </a:r>
          </a:p>
          <a:p>
            <a:pPr lvl="2"/>
            <a:r>
              <a:rPr lang="en-US" dirty="0" err="1" smtClean="0"/>
              <a:t>Q’’ipa</a:t>
            </a:r>
            <a:r>
              <a:rPr lang="en-US" dirty="0" smtClean="0"/>
              <a:t> = future (behind, back)</a:t>
            </a:r>
          </a:p>
          <a:p>
            <a:pPr lvl="2"/>
            <a:r>
              <a:rPr lang="en-US" dirty="0" err="1" smtClean="0"/>
              <a:t>Q’’ipüru</a:t>
            </a:r>
            <a:r>
              <a:rPr lang="en-US" dirty="0" smtClean="0"/>
              <a:t> = tomorrow = </a:t>
            </a:r>
            <a:r>
              <a:rPr lang="en-US" dirty="0" err="1" smtClean="0"/>
              <a:t>q’’ipa</a:t>
            </a:r>
            <a:r>
              <a:rPr lang="en-US" dirty="0" smtClean="0"/>
              <a:t> + </a:t>
            </a:r>
            <a:r>
              <a:rPr lang="en-US" dirty="0" err="1" smtClean="0"/>
              <a:t>uru</a:t>
            </a:r>
            <a:r>
              <a:rPr lang="en-US" dirty="0" smtClean="0"/>
              <a:t> (some day behind one’s back)</a:t>
            </a:r>
          </a:p>
          <a:p>
            <a:pPr lvl="1"/>
            <a:r>
              <a:rPr lang="en-US" dirty="0" smtClean="0"/>
              <a:t>Analyzed gestures use when talking about time</a:t>
            </a:r>
          </a:p>
          <a:p>
            <a:pPr lvl="1"/>
            <a:endParaRPr lang="en-US" dirty="0"/>
          </a:p>
        </p:txBody>
      </p:sp>
      <p:sp>
        <p:nvSpPr>
          <p:cNvPr id="3" name="Title 2"/>
          <p:cNvSpPr>
            <a:spLocks noGrp="1"/>
          </p:cNvSpPr>
          <p:nvPr>
            <p:ph type="title"/>
          </p:nvPr>
        </p:nvSpPr>
        <p:spPr/>
        <p:txBody>
          <a:bodyPr/>
          <a:lstStyle/>
          <a:p>
            <a:r>
              <a:rPr lang="en-US" dirty="0" smtClean="0"/>
              <a:t>Cultural variance</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447538" y="342900"/>
            <a:ext cx="3315462" cy="21717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638800" y="2895600"/>
            <a:ext cx="3124200"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mtClean="0"/>
              <a:t>Questions?</a:t>
            </a:r>
            <a:endParaRPr lang="en-US"/>
          </a:p>
        </p:txBody>
      </p:sp>
      <p:pic>
        <p:nvPicPr>
          <p:cNvPr id="5122" name="Picture 2" descr="C:\Documents and Settings\admin\Local Settings\Temporary Internet Files\Content.IE5\QLUQ9Z93\MCj00787110000[1].wmf"/>
          <p:cNvPicPr>
            <a:picLocks noChangeAspect="1" noChangeArrowheads="1"/>
          </p:cNvPicPr>
          <p:nvPr/>
        </p:nvPicPr>
        <p:blipFill>
          <a:blip r:embed="rId2" cstate="print"/>
          <a:srcRect/>
          <a:stretch>
            <a:fillRect/>
          </a:stretch>
        </p:blipFill>
        <p:spPr bwMode="auto">
          <a:xfrm>
            <a:off x="5867400" y="1905000"/>
            <a:ext cx="1622066" cy="393430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Asymmetry</a:t>
            </a:r>
          </a:p>
          <a:p>
            <a:pPr lvl="1"/>
            <a:r>
              <a:rPr lang="en-US" dirty="0" smtClean="0"/>
              <a:t>Prototypical members are more representative than other members</a:t>
            </a:r>
          </a:p>
          <a:p>
            <a:pPr lvl="1"/>
            <a:r>
              <a:rPr lang="en-US" dirty="0" smtClean="0"/>
              <a:t>New information about a representative member is more likely to be generalized</a:t>
            </a:r>
          </a:p>
          <a:p>
            <a:pPr lvl="2"/>
            <a:r>
              <a:rPr lang="en-US" dirty="0" smtClean="0"/>
              <a:t>E.g. Mexico is similar to USA </a:t>
            </a:r>
            <a:r>
              <a:rPr lang="en-US" dirty="0" err="1" smtClean="0"/>
              <a:t>vs</a:t>
            </a:r>
            <a:r>
              <a:rPr lang="en-US" dirty="0" smtClean="0"/>
              <a:t> USA is similar to Mexico</a:t>
            </a:r>
          </a:p>
          <a:p>
            <a:r>
              <a:rPr lang="en-US" dirty="0" smtClean="0"/>
              <a:t>Cognitive reference points</a:t>
            </a:r>
          </a:p>
          <a:p>
            <a:pPr lvl="1"/>
            <a:r>
              <a:rPr lang="en-US" dirty="0" smtClean="0"/>
              <a:t>The basis for inferences</a:t>
            </a:r>
          </a:p>
          <a:p>
            <a:pPr lvl="2"/>
            <a:r>
              <a:rPr lang="en-US" dirty="0" err="1" smtClean="0"/>
              <a:t>E.g</a:t>
            </a:r>
            <a:r>
              <a:rPr lang="en-US" dirty="0" smtClean="0"/>
              <a:t> 10, 1000, 1000 000</a:t>
            </a:r>
          </a:p>
          <a:p>
            <a:pPr lvl="3"/>
            <a:r>
              <a:rPr lang="en-US" dirty="0" smtClean="0"/>
              <a:t>98 is more like 100 than 100 is like 98</a:t>
            </a:r>
          </a:p>
        </p:txBody>
      </p:sp>
      <p:sp>
        <p:nvSpPr>
          <p:cNvPr id="3" name="Title 2"/>
          <p:cNvSpPr>
            <a:spLocks noGrp="1"/>
          </p:cNvSpPr>
          <p:nvPr>
            <p:ph type="title"/>
          </p:nvPr>
        </p:nvSpPr>
        <p:spPr/>
        <p:txBody>
          <a:bodyPr/>
          <a:lstStyle/>
          <a:p>
            <a:r>
              <a:rPr lang="en-US" dirty="0" smtClean="0"/>
              <a:t>Eleanor </a:t>
            </a:r>
            <a:r>
              <a:rPr lang="en-US" dirty="0" err="1" smtClean="0"/>
              <a:t>Rosch</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Eleanor </a:t>
            </a:r>
            <a:r>
              <a:rPr lang="en-US" dirty="0" err="1" smtClean="0"/>
              <a:t>Rosch</a:t>
            </a:r>
            <a:endParaRPr lang="en-US" dirty="0" smtClean="0"/>
          </a:p>
          <a:p>
            <a:r>
              <a:rPr lang="en-US" dirty="0" smtClean="0"/>
              <a:t>Brown and Berlin</a:t>
            </a:r>
          </a:p>
          <a:p>
            <a:pPr lvl="1"/>
            <a:r>
              <a:rPr lang="en-US" dirty="0" smtClean="0"/>
              <a:t>Basic level in nature</a:t>
            </a:r>
          </a:p>
        </p:txBody>
      </p:sp>
      <p:sp>
        <p:nvSpPr>
          <p:cNvPr id="3" name="Title 2"/>
          <p:cNvSpPr>
            <a:spLocks noGrp="1"/>
          </p:cNvSpPr>
          <p:nvPr>
            <p:ph type="title"/>
          </p:nvPr>
        </p:nvSpPr>
        <p:spPr/>
        <p:txBody>
          <a:bodyPr/>
          <a:lstStyle/>
          <a:p>
            <a:r>
              <a:rPr lang="en-US" dirty="0" smtClean="0"/>
              <a:t>Basic-level categories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Basic-level categories</a:t>
            </a:r>
            <a:endParaRPr lang="en-US" dirty="0"/>
          </a:p>
        </p:txBody>
      </p:sp>
      <p:pic>
        <p:nvPicPr>
          <p:cNvPr id="5" name="Picture 4" descr="dog.jpeg"/>
          <p:cNvPicPr>
            <a:picLocks noChangeAspect="1"/>
          </p:cNvPicPr>
          <p:nvPr/>
        </p:nvPicPr>
        <p:blipFill>
          <a:blip r:embed="rId2" cstate="print"/>
          <a:stretch>
            <a:fillRect/>
          </a:stretch>
        </p:blipFill>
        <p:spPr>
          <a:xfrm>
            <a:off x="4114800" y="4114800"/>
            <a:ext cx="1181100" cy="1038225"/>
          </a:xfrm>
          <a:prstGeom prst="rect">
            <a:avLst/>
          </a:prstGeom>
        </p:spPr>
      </p:pic>
      <p:pic>
        <p:nvPicPr>
          <p:cNvPr id="6" name="Picture 5" descr="giraffe.jpeg"/>
          <p:cNvPicPr>
            <a:picLocks noChangeAspect="1"/>
          </p:cNvPicPr>
          <p:nvPr/>
        </p:nvPicPr>
        <p:blipFill>
          <a:blip r:embed="rId3" cstate="print"/>
          <a:stretch>
            <a:fillRect/>
          </a:stretch>
        </p:blipFill>
        <p:spPr>
          <a:xfrm>
            <a:off x="1905000" y="3657600"/>
            <a:ext cx="1285875" cy="1123950"/>
          </a:xfrm>
          <a:prstGeom prst="rect">
            <a:avLst/>
          </a:prstGeom>
        </p:spPr>
      </p:pic>
      <p:pic>
        <p:nvPicPr>
          <p:cNvPr id="7" name="Picture 6" descr="grizzly.jpeg"/>
          <p:cNvPicPr>
            <a:picLocks noChangeAspect="1"/>
          </p:cNvPicPr>
          <p:nvPr/>
        </p:nvPicPr>
        <p:blipFill>
          <a:blip r:embed="rId4" cstate="print"/>
          <a:stretch>
            <a:fillRect/>
          </a:stretch>
        </p:blipFill>
        <p:spPr>
          <a:xfrm>
            <a:off x="1295400" y="1905000"/>
            <a:ext cx="1181100" cy="971550"/>
          </a:xfrm>
          <a:prstGeom prst="rect">
            <a:avLst/>
          </a:prstGeom>
        </p:spPr>
      </p:pic>
      <p:pic>
        <p:nvPicPr>
          <p:cNvPr id="8" name="Picture 7" descr="oak.jpeg"/>
          <p:cNvPicPr>
            <a:picLocks noChangeAspect="1"/>
          </p:cNvPicPr>
          <p:nvPr/>
        </p:nvPicPr>
        <p:blipFill>
          <a:blip r:embed="rId5" cstate="print"/>
          <a:stretch>
            <a:fillRect/>
          </a:stretch>
        </p:blipFill>
        <p:spPr>
          <a:xfrm>
            <a:off x="3962400" y="1981200"/>
            <a:ext cx="1238250" cy="933450"/>
          </a:xfrm>
          <a:prstGeom prst="rect">
            <a:avLst/>
          </a:prstGeom>
        </p:spPr>
      </p:pic>
      <p:pic>
        <p:nvPicPr>
          <p:cNvPr id="9" name="Picture 8" descr="pine.jpeg"/>
          <p:cNvPicPr>
            <a:picLocks noChangeAspect="1"/>
          </p:cNvPicPr>
          <p:nvPr/>
        </p:nvPicPr>
        <p:blipFill>
          <a:blip r:embed="rId6" cstate="print"/>
          <a:stretch>
            <a:fillRect/>
          </a:stretch>
        </p:blipFill>
        <p:spPr>
          <a:xfrm>
            <a:off x="6400800" y="3810000"/>
            <a:ext cx="1181100" cy="885825"/>
          </a:xfrm>
          <a:prstGeom prst="rect">
            <a:avLst/>
          </a:prstGeom>
        </p:spPr>
      </p:pic>
      <p:pic>
        <p:nvPicPr>
          <p:cNvPr id="10" name="Picture 9" descr="willow.jpeg"/>
          <p:cNvPicPr>
            <a:picLocks noChangeAspect="1"/>
          </p:cNvPicPr>
          <p:nvPr/>
        </p:nvPicPr>
        <p:blipFill>
          <a:blip r:embed="rId7" cstate="print"/>
          <a:stretch>
            <a:fillRect/>
          </a:stretch>
        </p:blipFill>
        <p:spPr>
          <a:xfrm>
            <a:off x="6781800" y="1828800"/>
            <a:ext cx="1181100" cy="1181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4040</TotalTime>
  <Words>14571</Words>
  <Application>Microsoft Office PowerPoint</Application>
  <PresentationFormat>On-screen Show (4:3)</PresentationFormat>
  <Paragraphs>1380</Paragraphs>
  <Slides>65</Slides>
  <Notes>50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Concourse</vt:lpstr>
      <vt:lpstr>Cognitive semantics of G. Lakoff</vt:lpstr>
      <vt:lpstr>Cognitive linguistics</vt:lpstr>
      <vt:lpstr>Cognitive linguistics</vt:lpstr>
      <vt:lpstr>Categorization</vt:lpstr>
      <vt:lpstr>What exactly categories are? </vt:lpstr>
      <vt:lpstr>Eleanor Rosch</vt:lpstr>
      <vt:lpstr>Eleanor Rosch</vt:lpstr>
      <vt:lpstr>Basic-level categories</vt:lpstr>
      <vt:lpstr>Basic-level categories</vt:lpstr>
      <vt:lpstr>Basic-level categories</vt:lpstr>
      <vt:lpstr>Levels of conceptualization</vt:lpstr>
      <vt:lpstr>Basic-level categories</vt:lpstr>
      <vt:lpstr>Why do “Aristotelian” categories seem right?</vt:lpstr>
      <vt:lpstr>Spatial-relations concepts</vt:lpstr>
      <vt:lpstr>Spatial-relations concepts</vt:lpstr>
      <vt:lpstr>Container schema</vt:lpstr>
      <vt:lpstr>Source-path-goal schema</vt:lpstr>
      <vt:lpstr>Internal logic of this schema</vt:lpstr>
      <vt:lpstr>Bodily projections</vt:lpstr>
      <vt:lpstr>Other image schemas and elements of spatial relations</vt:lpstr>
      <vt:lpstr>Conceptual metaphor theory</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US Declaration of Independence</vt:lpstr>
      <vt:lpstr>Conceptual metaphors</vt:lpstr>
      <vt:lpstr>Consequences of metaphor theory</vt:lpstr>
      <vt:lpstr>Role of metaphors in reasoning</vt:lpstr>
      <vt:lpstr>Example of conceptual metaphor</vt:lpstr>
      <vt:lpstr>Simple metaphor processing</vt:lpstr>
      <vt:lpstr>More complex metaphors ?</vt:lpstr>
      <vt:lpstr>Consequences of metaphor theory</vt:lpstr>
      <vt:lpstr>“Dead” metaphor debade</vt:lpstr>
      <vt:lpstr>Metaphors are alive!</vt:lpstr>
      <vt:lpstr>Metaphor in science</vt:lpstr>
      <vt:lpstr>Reasoning with abstract elements</vt:lpstr>
      <vt:lpstr>Metaphor in reasoning</vt:lpstr>
      <vt:lpstr>Metaphors in reasoning</vt:lpstr>
      <vt:lpstr>Metaphors in reasoning</vt:lpstr>
      <vt:lpstr>Metaphors in reasoning</vt:lpstr>
      <vt:lpstr>Is it all a matter of framing?</vt:lpstr>
      <vt:lpstr>Is most of our thinking metaphorical?</vt:lpstr>
      <vt:lpstr>TIME IS SPACE metaphor</vt:lpstr>
      <vt:lpstr>TIME IS SPACE metaphor</vt:lpstr>
      <vt:lpstr>TIME IS SPACE metaphor</vt:lpstr>
      <vt:lpstr>TIME metaphors</vt:lpstr>
      <vt:lpstr>Ego-moving vs. Time-moving</vt:lpstr>
      <vt:lpstr>Cultural variance</vt:lpstr>
      <vt:lpstr>Questions?</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Semiotics and Enactment</dc:title>
  <dc:creator>Dana Retová</dc:creator>
  <cp:lastModifiedBy>Dana Retová</cp:lastModifiedBy>
  <cp:revision>269</cp:revision>
  <dcterms:created xsi:type="dcterms:W3CDTF">2009-09-28T14:56:45Z</dcterms:created>
  <dcterms:modified xsi:type="dcterms:W3CDTF">2010-10-28T12:25:33Z</dcterms:modified>
</cp:coreProperties>
</file>