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1"/>
  </p:notesMasterIdLst>
  <p:sldIdLst>
    <p:sldId id="256" r:id="rId2"/>
    <p:sldId id="257" r:id="rId3"/>
    <p:sldId id="258" r:id="rId4"/>
    <p:sldId id="260" r:id="rId5"/>
    <p:sldId id="261" r:id="rId6"/>
    <p:sldId id="262" r:id="rId7"/>
    <p:sldId id="267" r:id="rId8"/>
    <p:sldId id="268" r:id="rId9"/>
    <p:sldId id="269" r:id="rId10"/>
    <p:sldId id="270" r:id="rId11"/>
    <p:sldId id="271" r:id="rId12"/>
    <p:sldId id="275" r:id="rId13"/>
    <p:sldId id="272" r:id="rId14"/>
    <p:sldId id="273" r:id="rId15"/>
    <p:sldId id="276" r:id="rId16"/>
    <p:sldId id="277" r:id="rId17"/>
    <p:sldId id="278" r:id="rId18"/>
    <p:sldId id="279"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376" autoAdjust="0"/>
  </p:normalViewPr>
  <p:slideViewPr>
    <p:cSldViewPr>
      <p:cViewPr varScale="1">
        <p:scale>
          <a:sx n="34" d="100"/>
          <a:sy n="34" d="100"/>
        </p:scale>
        <p:origin x="-153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B42EBF-23EC-451F-8304-4CA09517BF27}" type="datetimeFigureOut">
              <a:rPr lang="en-US" smtClean="0"/>
              <a:pPr/>
              <a:t>10/21/2010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96351A-6230-449A-823B-AD456FB4B52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Current trend is to consider</a:t>
            </a:r>
            <a:r>
              <a:rPr lang="en-US" baseline="0" dirty="0" smtClean="0"/>
              <a:t> neuroscience as dominant (the only) approach to studying cognition. Or analyzing it in terms of psychology.</a:t>
            </a:r>
          </a:p>
          <a:p>
            <a:pPr>
              <a:buFont typeface="Symbol"/>
              <a:buChar char="Þ"/>
            </a:pPr>
            <a:r>
              <a:rPr lang="en-US" baseline="0" dirty="0" smtClean="0"/>
              <a:t>Thus, the provocative name of the article: Cognition without mental processes.</a:t>
            </a:r>
          </a:p>
          <a:p>
            <a:pPr>
              <a:buFontTx/>
              <a:buChar char="-"/>
            </a:pPr>
            <a:r>
              <a:rPr lang="en-US" baseline="0" dirty="0" smtClean="0"/>
              <a:t>What aspects of cognition can we describe without referring to mental processes</a:t>
            </a:r>
          </a:p>
          <a:p>
            <a:pPr>
              <a:buFontTx/>
              <a:buChar char="-"/>
            </a:pPr>
            <a:r>
              <a:rPr lang="en-US" baseline="0" dirty="0" smtClean="0"/>
              <a:t> Forget about brain and focus on reasoning (neuroscience doesn’t say much about reasoning anyway at this point)</a:t>
            </a:r>
          </a:p>
          <a:p>
            <a:pPr>
              <a:buFontTx/>
              <a:buChar char="-"/>
            </a:pPr>
            <a:r>
              <a:rPr lang="en-US" baseline="0" dirty="0" smtClean="0"/>
              <a:t> Not trying to build a strong AI, only saying that construction of such model would contribute to understanding of the modeled cognitive abilities.</a:t>
            </a:r>
          </a:p>
          <a:p>
            <a:pPr>
              <a:buFontTx/>
              <a:buChar char="-"/>
            </a:pPr>
            <a:r>
              <a:rPr lang="en-US" baseline="0" dirty="0" smtClean="0"/>
              <a:t>Meanings as contents of cognition – not necessarily dependent on mental processes.</a:t>
            </a:r>
          </a:p>
          <a:p>
            <a:pPr>
              <a:buFontTx/>
              <a:buChar char="-"/>
            </a:pPr>
            <a:r>
              <a:rPr lang="en-US" baseline="0" dirty="0" smtClean="0"/>
              <a:t>Of course, human ability to understand is based on our neurobiological resources and wouldn’t be possible without it. These resources cause some mental processes and they are activated when we understand something. This link is undeniable.</a:t>
            </a:r>
          </a:p>
          <a:p>
            <a:pPr>
              <a:buFontTx/>
              <a:buChar char="-"/>
            </a:pPr>
            <a:r>
              <a:rPr lang="en-US" baseline="0" dirty="0" smtClean="0"/>
              <a:t>However, neural and mental processes are not sufficient to explain understanding. Understanding is always understanding of something. When we want to understand Chinese this something is lexicon, morphology, syntax, semantics and pragmatics of language constructs in context and background knowledge of common Chinese. If we can construct a model of these things that would work as well as a native Chinese, we do not claim that it will think as a Chinese, but that we posses a deeper understanding of Chinese language.</a:t>
            </a:r>
          </a:p>
          <a:p>
            <a:pPr>
              <a:buFontTx/>
              <a:buChar char="-"/>
            </a:pPr>
            <a:endParaRPr lang="en-US" baseline="0" dirty="0" smtClean="0"/>
          </a:p>
          <a:p>
            <a:pPr>
              <a:buFontTx/>
              <a:buChar char="-"/>
            </a:pPr>
            <a:endParaRPr lang="en-US" dirty="0"/>
          </a:p>
        </p:txBody>
      </p:sp>
      <p:sp>
        <p:nvSpPr>
          <p:cNvPr id="4" name="Slide Number Placeholder 3"/>
          <p:cNvSpPr>
            <a:spLocks noGrp="1"/>
          </p:cNvSpPr>
          <p:nvPr>
            <p:ph type="sldNum" sz="quarter" idx="10"/>
          </p:nvPr>
        </p:nvSpPr>
        <p:spPr/>
        <p:txBody>
          <a:bodyPr/>
          <a:lstStyle/>
          <a:p>
            <a:fld id="{BC96351A-6230-449A-823B-AD456FB4B522}"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Figure 1. Theta role structure describing a particular</a:t>
            </a:r>
          </a:p>
          <a:p>
            <a:r>
              <a:rPr lang="en-US" dirty="0" smtClean="0"/>
              <a:t>episode – a subject placed on the position (4,3) with energy</a:t>
            </a:r>
          </a:p>
          <a:p>
            <a:r>
              <a:rPr lang="en-US" dirty="0" smtClean="0"/>
              <a:t>level 10 ate 6 units of an object placed on (3,3) with</a:t>
            </a:r>
          </a:p>
          <a:p>
            <a:r>
              <a:rPr lang="en-US" dirty="0" smtClean="0"/>
              <a:t>nutrition value 129, which resulted in +6 increase in the</a:t>
            </a:r>
          </a:p>
          <a:p>
            <a:r>
              <a:rPr lang="en-US" dirty="0" smtClean="0"/>
              <a:t>subject’s energy level and -6 decrease in the object’s nutrition</a:t>
            </a:r>
          </a:p>
          <a:p>
            <a:r>
              <a:rPr lang="en-US" dirty="0" smtClean="0"/>
              <a:t>value. No other properties were changed. Attributes</a:t>
            </a:r>
          </a:p>
          <a:p>
            <a:r>
              <a:rPr lang="en-US" dirty="0" smtClean="0"/>
              <a:t>with ‘@’ prefix (‘@energy’) are internal, i.e. only perceivable</a:t>
            </a:r>
          </a:p>
          <a:p>
            <a:r>
              <a:rPr lang="en-US" dirty="0" smtClean="0"/>
              <a:t>by the subject itself. The letter ‘d’ in ‘</a:t>
            </a:r>
            <a:r>
              <a:rPr lang="en-US" dirty="0" err="1" smtClean="0"/>
              <a:t>dSUBJ</a:t>
            </a:r>
            <a:r>
              <a:rPr lang="en-US" dirty="0" smtClean="0"/>
              <a:t>’</a:t>
            </a:r>
          </a:p>
          <a:p>
            <a:r>
              <a:rPr lang="en-US" dirty="0" smtClean="0"/>
              <a:t>and ‘</a:t>
            </a:r>
            <a:r>
              <a:rPr lang="en-US" dirty="0" err="1" smtClean="0"/>
              <a:t>dOBJ</a:t>
            </a:r>
            <a:r>
              <a:rPr lang="en-US" dirty="0" smtClean="0"/>
              <a:t>’ stands for , and denotes change, i.e. the</a:t>
            </a:r>
          </a:p>
          <a:p>
            <a:r>
              <a:rPr lang="en-US" dirty="0" smtClean="0"/>
              <a:t>difference between the corresponding attribute values in</a:t>
            </a:r>
          </a:p>
          <a:p>
            <a:r>
              <a:rPr lang="en-US" dirty="0" smtClean="0"/>
              <a:t>two subsequent time steps. Figure a) shows the theta role</a:t>
            </a:r>
          </a:p>
          <a:p>
            <a:r>
              <a:rPr lang="en-US" dirty="0" smtClean="0"/>
              <a:t>frame in more human-readable format, but the agents actually</a:t>
            </a:r>
          </a:p>
          <a:p>
            <a:r>
              <a:rPr lang="en-US" dirty="0" smtClean="0"/>
              <a:t>use format shown in b), which merges all roles into</a:t>
            </a:r>
          </a:p>
          <a:p>
            <a:r>
              <a:rPr lang="en-US" dirty="0" smtClean="0"/>
              <a:t>one frame by using prefixes.</a:t>
            </a:r>
          </a:p>
          <a:p>
            <a:endParaRPr lang="en-US" dirty="0"/>
          </a:p>
        </p:txBody>
      </p:sp>
      <p:sp>
        <p:nvSpPr>
          <p:cNvPr id="4" name="Slide Number Placeholder 3"/>
          <p:cNvSpPr>
            <a:spLocks noGrp="1"/>
          </p:cNvSpPr>
          <p:nvPr>
            <p:ph type="sldNum" sz="quarter" idx="10"/>
          </p:nvPr>
        </p:nvSpPr>
        <p:spPr/>
        <p:txBody>
          <a:bodyPr/>
          <a:lstStyle/>
          <a:p>
            <a:fld id="{BC96351A-6230-449A-823B-AD456FB4B522}" type="slidenum">
              <a:rPr lang="en-US" smtClean="0"/>
              <a:pPr/>
              <a:t>15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Same action in different</a:t>
            </a:r>
            <a:r>
              <a:rPr lang="en-US" baseline="0" dirty="0" smtClean="0"/>
              <a:t> context – e.g. the change of position caused by moving depended on the agent’s direction and the presence of obstacles (other objects or the edge of the lattice) on the route.</a:t>
            </a:r>
            <a:endParaRPr lang="en-US" dirty="0"/>
          </a:p>
        </p:txBody>
      </p:sp>
      <p:sp>
        <p:nvSpPr>
          <p:cNvPr id="4" name="Slide Number Placeholder 3"/>
          <p:cNvSpPr>
            <a:spLocks noGrp="1"/>
          </p:cNvSpPr>
          <p:nvPr>
            <p:ph type="sldNum" sz="quarter" idx="10"/>
          </p:nvPr>
        </p:nvSpPr>
        <p:spPr/>
        <p:txBody>
          <a:bodyPr/>
          <a:lstStyle/>
          <a:p>
            <a:fld id="{BC96351A-6230-449A-823B-AD456FB4B522}" type="slidenum">
              <a:rPr lang="en-US" smtClean="0"/>
              <a:pPr/>
              <a:t>17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Perceptual level. </a:t>
            </a:r>
            <a:r>
              <a:rPr lang="en-US" dirty="0" smtClean="0"/>
              <a:t>This level is an interface between the external environment</a:t>
            </a:r>
          </a:p>
          <a:p>
            <a:r>
              <a:rPr lang="en-US" dirty="0" smtClean="0"/>
              <a:t>Of the agent and higher levels. In embodied agents, it represents the signal</a:t>
            </a:r>
          </a:p>
          <a:p>
            <a:r>
              <a:rPr lang="en-US" dirty="0" smtClean="0"/>
              <a:t>from the agent’s sensors pre-processed by low-level perceptual routines. In</a:t>
            </a:r>
          </a:p>
          <a:p>
            <a:r>
              <a:rPr lang="en-US" dirty="0" smtClean="0"/>
              <a:t>software agents, it represents the input data the agent operates with, translated</a:t>
            </a:r>
          </a:p>
          <a:p>
            <a:r>
              <a:rPr lang="en-US" dirty="0" smtClean="0"/>
              <a:t>to the description that can be processed by the representational level.</a:t>
            </a:r>
          </a:p>
          <a:p>
            <a:r>
              <a:rPr lang="en-US" b="1" dirty="0" smtClean="0"/>
              <a:t>Representational level. </a:t>
            </a:r>
            <a:r>
              <a:rPr lang="en-US" dirty="0" smtClean="0"/>
              <a:t>This is a level of categories/concepts. Each concept is</a:t>
            </a:r>
          </a:p>
          <a:p>
            <a:r>
              <a:rPr lang="en-US" dirty="0" smtClean="0"/>
              <a:t>represented by a </a:t>
            </a:r>
            <a:r>
              <a:rPr lang="en-US" i="1" dirty="0" smtClean="0"/>
              <a:t>discrimination criterion – the function that maps a perceptual1</a:t>
            </a:r>
          </a:p>
          <a:p>
            <a:r>
              <a:rPr lang="en-US" dirty="0" smtClean="0"/>
              <a:t>input to a probability value expressing to what extent the perceptual</a:t>
            </a:r>
          </a:p>
          <a:p>
            <a:r>
              <a:rPr lang="en-US" dirty="0" smtClean="0"/>
              <a:t>input is an instance of the concept.</a:t>
            </a:r>
          </a:p>
          <a:p>
            <a:r>
              <a:rPr lang="en-US" b="1" dirty="0" smtClean="0"/>
              <a:t>Language level. </a:t>
            </a:r>
            <a:r>
              <a:rPr lang="en-US" dirty="0" smtClean="0"/>
              <a:t>The agent’s discrimination criteria are private and are not directly</a:t>
            </a:r>
          </a:p>
          <a:p>
            <a:r>
              <a:rPr lang="en-US" dirty="0" smtClean="0"/>
              <a:t>transferable to other agents. The agents communicate by exchanging</a:t>
            </a:r>
          </a:p>
          <a:p>
            <a:r>
              <a:rPr lang="en-US" dirty="0" smtClean="0"/>
              <a:t>conventionally established signals of the language level. The meanings of the</a:t>
            </a:r>
          </a:p>
          <a:p>
            <a:r>
              <a:rPr lang="en-US" dirty="0" smtClean="0"/>
              <a:t>signals are the perceptually grounded criteria of the representational level.</a:t>
            </a:r>
          </a:p>
          <a:p>
            <a:r>
              <a:rPr lang="en-US" dirty="0" smtClean="0"/>
              <a:t>The communication is successful, only if the private meanings of the agents</a:t>
            </a:r>
          </a:p>
          <a:p>
            <a:r>
              <a:rPr lang="en-US" dirty="0" smtClean="0"/>
              <a:t>are sufficiently similar. This occurs, if the agents use similar concept formation</a:t>
            </a:r>
          </a:p>
          <a:p>
            <a:r>
              <a:rPr lang="en-US" dirty="0" smtClean="0"/>
              <a:t>mechanisms and have similar experiences in the shared environment.</a:t>
            </a:r>
          </a:p>
          <a:p>
            <a:r>
              <a:rPr lang="en-US" b="1" dirty="0" smtClean="0"/>
              <a:t>Pragmatic level. </a:t>
            </a:r>
            <a:r>
              <a:rPr lang="en-US" dirty="0" smtClean="0"/>
              <a:t>On this level, the agent plans and achieves its goals in the</a:t>
            </a:r>
          </a:p>
          <a:p>
            <a:r>
              <a:rPr lang="en-US" dirty="0" smtClean="0"/>
              <a:t>environment. It uses representations of causal knowledge about its actions</a:t>
            </a:r>
          </a:p>
          <a:p>
            <a:r>
              <a:rPr lang="en-US" dirty="0" smtClean="0"/>
              <a:t>and their consequences in the form of cross-</a:t>
            </a:r>
            <a:r>
              <a:rPr lang="en-US" dirty="0" err="1" smtClean="0"/>
              <a:t>categoric</a:t>
            </a:r>
            <a:r>
              <a:rPr lang="en-US" dirty="0" smtClean="0"/>
              <a:t> associations of criteria,</a:t>
            </a:r>
          </a:p>
          <a:p>
            <a:r>
              <a:rPr lang="en-US" dirty="0" smtClean="0"/>
              <a:t>own goals as desired situations, and plans as sequences of actions leading</a:t>
            </a:r>
          </a:p>
          <a:p>
            <a:r>
              <a:rPr lang="en-US" dirty="0" smtClean="0"/>
              <a:t>from the current situation to a desired one.</a:t>
            </a:r>
          </a:p>
          <a:p>
            <a:endParaRPr lang="en-US" dirty="0"/>
          </a:p>
        </p:txBody>
      </p:sp>
      <p:sp>
        <p:nvSpPr>
          <p:cNvPr id="4" name="Slide Number Placeholder 3"/>
          <p:cNvSpPr>
            <a:spLocks noGrp="1"/>
          </p:cNvSpPr>
          <p:nvPr>
            <p:ph type="sldNum" sz="quarter" idx="10"/>
          </p:nvPr>
        </p:nvSpPr>
        <p:spPr/>
        <p:txBody>
          <a:bodyPr/>
          <a:lstStyle/>
          <a:p>
            <a:fld id="{BC96351A-6230-449A-823B-AD456FB4B522}"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 -&gt;</a:t>
            </a:r>
            <a:r>
              <a:rPr lang="en-US" baseline="0" dirty="0" smtClean="0"/>
              <a:t> organism is active in its choice of inputs, it focuses its attention, selects those inputs that are interesting, relevant, important for it (in the current situation) – this relation S depends on context – its current needs, goals, intentions…</a:t>
            </a:r>
            <a:endParaRPr lang="en-US" dirty="0" smtClean="0"/>
          </a:p>
          <a:p>
            <a:r>
              <a:rPr lang="en-US" dirty="0" smtClean="0"/>
              <a:t>I</a:t>
            </a:r>
            <a:r>
              <a:rPr lang="en-US" baseline="0" dirty="0" smtClean="0"/>
              <a:t> -&gt; organism has some inputs from its environment and assigns some meanings in a representation to them – this relation we call interpretation</a:t>
            </a:r>
          </a:p>
          <a:p>
            <a:r>
              <a:rPr lang="en-US" dirty="0" smtClean="0"/>
              <a:t>A</a:t>
            </a:r>
            <a:r>
              <a:rPr lang="en-US" baseline="0" dirty="0" smtClean="0"/>
              <a:t> -&gt; organism acts in its environment – relation A assigns some actions to some meanings (especially to goals, needs, problems). Actions can be also speech acts or reasoning.</a:t>
            </a:r>
          </a:p>
          <a:p>
            <a:endParaRPr lang="en-US" baseline="0" dirty="0" smtClean="0"/>
          </a:p>
          <a:p>
            <a:r>
              <a:rPr lang="en-US" baseline="0" dirty="0" smtClean="0"/>
              <a:t>I reacts only to some inputs – not everything is perceivable. Also, organism lives in time and space, the set of inputs that can be possibly registered is therefore limited.</a:t>
            </a:r>
          </a:p>
          <a:p>
            <a:r>
              <a:rPr lang="en-US" baseline="0" dirty="0" smtClean="0"/>
              <a:t>I reacts only to those inputs that are selected by S. Even if it could perceive some inputs in principle, it doesn’t perceive them because it doesn’t focus its attention on them.</a:t>
            </a:r>
          </a:p>
          <a:p>
            <a:r>
              <a:rPr lang="en-US" baseline="0" dirty="0" smtClean="0"/>
              <a:t>Interpretation produces discrete meanings that represent analogue inputs.</a:t>
            </a:r>
            <a:endParaRPr lang="en-US" dirty="0"/>
          </a:p>
        </p:txBody>
      </p:sp>
      <p:sp>
        <p:nvSpPr>
          <p:cNvPr id="4" name="Slide Number Placeholder 3"/>
          <p:cNvSpPr>
            <a:spLocks noGrp="1"/>
          </p:cNvSpPr>
          <p:nvPr>
            <p:ph type="sldNum" sz="quarter" idx="10"/>
          </p:nvPr>
        </p:nvSpPr>
        <p:spPr/>
        <p:txBody>
          <a:bodyPr/>
          <a:lstStyle/>
          <a:p>
            <a:fld id="{BC96351A-6230-449A-823B-AD456FB4B522}"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Distinguishing</a:t>
            </a:r>
            <a:r>
              <a:rPr lang="en-US" baseline="0" dirty="0" smtClean="0"/>
              <a:t> criteria can be modeled as a partial function that will not assign anything to some objects, and will assign some value (e.g. certainly eatable, eatable, probably eatable, certainly not eatable, I don’t know- let’s try) from the set to others. This set is partially ordered and the last value is not comparable to others.</a:t>
            </a:r>
          </a:p>
          <a:p>
            <a:r>
              <a:rPr lang="en-US" baseline="0" dirty="0" smtClean="0"/>
              <a:t>Because it is a partial function, for some objects it will not be defined (ideas cannot be green, camels cannot be rigid)</a:t>
            </a:r>
          </a:p>
          <a:p>
            <a:endParaRPr lang="en-US" baseline="0" dirty="0" smtClean="0"/>
          </a:p>
          <a:p>
            <a:r>
              <a:rPr lang="en-US" baseline="0" dirty="0" smtClean="0"/>
              <a:t>Different organisms can assign different DC to the same object (even possibly the same organism in different state – sea slug and the anemone).</a:t>
            </a:r>
          </a:p>
          <a:p>
            <a:endParaRPr lang="en-US" baseline="0" dirty="0" smtClean="0"/>
          </a:p>
          <a:p>
            <a:r>
              <a:rPr lang="en-US" baseline="0" dirty="0" smtClean="0"/>
              <a:t>Elementary DCs – represent natural concepts.</a:t>
            </a:r>
          </a:p>
          <a:p>
            <a:r>
              <a:rPr lang="en-US" baseline="0" dirty="0" smtClean="0"/>
              <a:t>	example of non-natural concept: greet until 31.12.2015 and yellow from 1.1.2050</a:t>
            </a:r>
          </a:p>
          <a:p>
            <a:endParaRPr lang="en-US" sz="2800" baseline="0" dirty="0" smtClean="0"/>
          </a:p>
          <a:p>
            <a:r>
              <a:rPr lang="en-US" sz="2800" dirty="0" smtClean="0"/>
              <a:t>Prototype – maximum of the function H </a:t>
            </a:r>
          </a:p>
          <a:p>
            <a:r>
              <a:rPr lang="en-US" sz="2600" dirty="0" smtClean="0"/>
              <a:t>For some concepts it is possible (dog, chair, red), for others not (furniture, fruit, animal)</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C96351A-6230-449A-823B-AD456FB4B522}"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r>
              <a:rPr lang="en-US" dirty="0" smtClean="0"/>
              <a:t>Representation</a:t>
            </a:r>
            <a:r>
              <a:rPr lang="en-US" baseline="0" dirty="0" smtClean="0"/>
              <a:t> is structured from meanings. It consists of three layers: Conceptual machinery, knowledge base and inference</a:t>
            </a:r>
          </a:p>
          <a:p>
            <a:endParaRPr lang="en-US" baseline="0" dirty="0" smtClean="0"/>
          </a:p>
          <a:p>
            <a:r>
              <a:rPr lang="en-US" sz="5600" b="1" dirty="0" smtClean="0"/>
              <a:t>Knowledge base – DCs of situations, events and their types</a:t>
            </a:r>
          </a:p>
          <a:p>
            <a:pPr lvl="1"/>
            <a:r>
              <a:rPr lang="en-US" sz="5600" dirty="0" smtClean="0"/>
              <a:t>DCs of situations</a:t>
            </a:r>
          </a:p>
          <a:p>
            <a:pPr lvl="2"/>
            <a:r>
              <a:rPr lang="en-US" sz="5600" dirty="0" smtClean="0"/>
              <a:t>e.g. this red apple is on the oak table</a:t>
            </a:r>
          </a:p>
          <a:p>
            <a:pPr lvl="2"/>
            <a:r>
              <a:rPr lang="en-US" sz="5600" dirty="0" smtClean="0"/>
              <a:t>DC of a (unique) situation works as its fuzzy </a:t>
            </a:r>
            <a:r>
              <a:rPr lang="en-US" sz="5600" dirty="0" err="1" smtClean="0"/>
              <a:t>identificator</a:t>
            </a:r>
            <a:endParaRPr lang="en-US" sz="5600" dirty="0" smtClean="0"/>
          </a:p>
          <a:p>
            <a:pPr lvl="2"/>
            <a:r>
              <a:rPr lang="en-US" sz="5600" dirty="0" smtClean="0"/>
              <a:t>are constructed from elementary DCs</a:t>
            </a:r>
          </a:p>
          <a:p>
            <a:pPr lvl="2"/>
            <a:r>
              <a:rPr lang="en-US" sz="5600" dirty="0" smtClean="0"/>
              <a:t>Goals</a:t>
            </a:r>
          </a:p>
          <a:p>
            <a:pPr lvl="3"/>
            <a:r>
              <a:rPr lang="en-US" sz="5600" dirty="0" smtClean="0"/>
              <a:t>are desired situation, they exist only as meanings</a:t>
            </a:r>
          </a:p>
          <a:p>
            <a:pPr lvl="3"/>
            <a:r>
              <a:rPr lang="en-US" sz="5600" dirty="0" smtClean="0"/>
              <a:t>by decomposition of DCs, substitution of the parts and </a:t>
            </a:r>
            <a:r>
              <a:rPr lang="en-US" sz="5600" dirty="0" err="1" smtClean="0"/>
              <a:t>recomposition</a:t>
            </a:r>
            <a:r>
              <a:rPr lang="en-US" sz="5600" dirty="0" smtClean="0"/>
              <a:t> we construct DCs of the goal which is different from the existing situation in some aspects.</a:t>
            </a:r>
          </a:p>
          <a:p>
            <a:pPr lvl="1"/>
            <a:r>
              <a:rPr lang="en-US" sz="5600" dirty="0" smtClean="0"/>
              <a:t>Event</a:t>
            </a:r>
          </a:p>
          <a:p>
            <a:pPr lvl="2"/>
            <a:r>
              <a:rPr lang="en-US" sz="5600" dirty="0" smtClean="0"/>
              <a:t>transformation of class of situation with fixed input and output</a:t>
            </a:r>
          </a:p>
          <a:p>
            <a:pPr lvl="3"/>
            <a:r>
              <a:rPr lang="en-US" sz="5600" dirty="0" smtClean="0"/>
              <a:t>this rat has just found his way through the maze</a:t>
            </a:r>
          </a:p>
          <a:p>
            <a:pPr lvl="2"/>
            <a:r>
              <a:rPr lang="en-US" sz="5600" dirty="0" smtClean="0"/>
              <a:t>types of events</a:t>
            </a:r>
          </a:p>
          <a:p>
            <a:pPr lvl="1"/>
            <a:r>
              <a:rPr lang="en-US" sz="5600" dirty="0" smtClean="0"/>
              <a:t>DS Types of situations (Rules)</a:t>
            </a:r>
          </a:p>
          <a:p>
            <a:pPr lvl="2"/>
            <a:r>
              <a:rPr lang="en-US" sz="5600" dirty="0" smtClean="0"/>
              <a:t>by generalizing, clustering of situations</a:t>
            </a:r>
          </a:p>
          <a:p>
            <a:pPr lvl="2"/>
            <a:r>
              <a:rPr lang="en-US" sz="5600" dirty="0" smtClean="0"/>
              <a:t>recognizes more complex situation (type) by some of its symptoms</a:t>
            </a:r>
          </a:p>
          <a:p>
            <a:pPr lvl="3"/>
            <a:r>
              <a:rPr lang="en-US" sz="5600" dirty="0" smtClean="0"/>
              <a:t>if apple is green it is unripe</a:t>
            </a:r>
          </a:p>
          <a:p>
            <a:r>
              <a:rPr lang="en-US" sz="5600" b="1" dirty="0" smtClean="0"/>
              <a:t>Inference mechanism</a:t>
            </a:r>
          </a:p>
          <a:p>
            <a:pPr lvl="1"/>
            <a:r>
              <a:rPr lang="en-US" sz="5600" dirty="0" smtClean="0"/>
              <a:t>DCs of the changes in the environment</a:t>
            </a:r>
          </a:p>
          <a:p>
            <a:pPr lvl="2"/>
            <a:r>
              <a:rPr lang="en-US" sz="5600" dirty="0" smtClean="0"/>
              <a:t>ability to decompose a scene by substituting one part by the other</a:t>
            </a:r>
          </a:p>
          <a:p>
            <a:pPr lvl="2"/>
            <a:r>
              <a:rPr lang="en-US" sz="5600" dirty="0" smtClean="0"/>
              <a:t>Plans</a:t>
            </a:r>
          </a:p>
          <a:p>
            <a:pPr lvl="3"/>
            <a:r>
              <a:rPr lang="en-US" sz="5600" dirty="0" smtClean="0"/>
              <a:t>designed (deliberate) change in the environment</a:t>
            </a:r>
          </a:p>
          <a:p>
            <a:pPr lvl="3"/>
            <a:r>
              <a:rPr lang="en-US" sz="5600" dirty="0" smtClean="0"/>
              <a:t>ability to recognize which actions lead to the change</a:t>
            </a:r>
          </a:p>
          <a:p>
            <a:pPr lvl="3"/>
            <a:r>
              <a:rPr lang="en-US" sz="5600" dirty="0" smtClean="0"/>
              <a:t>DC of sequenced actions that will lead from the situation to the other, changed action</a:t>
            </a:r>
          </a:p>
          <a:p>
            <a:pPr lvl="4"/>
            <a:r>
              <a:rPr lang="en-US" sz="5600" dirty="0" smtClean="0"/>
              <a:t>is hypothetic</a:t>
            </a:r>
          </a:p>
          <a:p>
            <a:pPr lvl="4"/>
            <a:r>
              <a:rPr lang="en-US" sz="5600" dirty="0" smtClean="0"/>
              <a:t>semantics related to action</a:t>
            </a:r>
          </a:p>
          <a:p>
            <a:pPr lvl="3"/>
            <a:r>
              <a:rPr lang="en-US" sz="5600" dirty="0" smtClean="0"/>
              <a:t>Methods</a:t>
            </a:r>
          </a:p>
          <a:p>
            <a:pPr lvl="4"/>
            <a:r>
              <a:rPr lang="en-US" sz="5600" dirty="0" smtClean="0"/>
              <a:t>plans that were </a:t>
            </a:r>
            <a:r>
              <a:rPr lang="en-US" sz="5600" dirty="0" err="1" smtClean="0"/>
              <a:t>succesful</a:t>
            </a:r>
            <a:r>
              <a:rPr lang="en-US" sz="5600" dirty="0" smtClean="0"/>
              <a:t> (compiled chunks, routines)</a:t>
            </a:r>
          </a:p>
          <a:p>
            <a:pPr lvl="3"/>
            <a:r>
              <a:rPr lang="en-US" sz="5600" dirty="0" smtClean="0"/>
              <a:t>on the basis of types of situations and types of events</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BC96351A-6230-449A-823B-AD456FB4B522}"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96351A-6230-449A-823B-AD456FB4B522}"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Layers – such architecture resembles a neural network;</a:t>
            </a:r>
            <a:r>
              <a:rPr lang="en-US" baseline="0" dirty="0" smtClean="0"/>
              <a:t> however since nodes correspond to concepts, individual memories or types of episodes, the network is inherently dynamic.</a:t>
            </a:r>
          </a:p>
          <a:p>
            <a:r>
              <a:rPr lang="en-US" baseline="0" dirty="0" smtClean="0"/>
              <a:t>Goal: to build a learning mechanism that discovers structural regularities in frames with potentially open set of attributes and use them for categorization and auto-association.</a:t>
            </a:r>
            <a:endParaRPr lang="en-US" dirty="0"/>
          </a:p>
        </p:txBody>
      </p:sp>
      <p:sp>
        <p:nvSpPr>
          <p:cNvPr id="4" name="Slide Number Placeholder 3"/>
          <p:cNvSpPr>
            <a:spLocks noGrp="1"/>
          </p:cNvSpPr>
          <p:nvPr>
            <p:ph type="sldNum" sz="quarter" idx="10"/>
          </p:nvPr>
        </p:nvSpPr>
        <p:spPr/>
        <p:txBody>
          <a:bodyPr/>
          <a:lstStyle/>
          <a:p>
            <a:fld id="{BC96351A-6230-449A-823B-AD456FB4B522}"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96351A-6230-449A-823B-AD456FB4B522}"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96351A-6230-449A-823B-AD456FB4B522}"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each time step agent could perform a random action with parameters.</a:t>
            </a:r>
          </a:p>
          <a:p>
            <a:r>
              <a:rPr lang="en-US" dirty="0" smtClean="0"/>
              <a:t>Actions</a:t>
            </a:r>
            <a:r>
              <a:rPr lang="en-US" baseline="0" dirty="0" smtClean="0"/>
              <a:t> are random but within agent’s simulated physical limitations.</a:t>
            </a:r>
          </a:p>
          <a:p>
            <a:r>
              <a:rPr lang="en-US" baseline="0" dirty="0" smtClean="0"/>
              <a:t>Initially agent has no knowledge about the effect of the actions.</a:t>
            </a:r>
            <a:endParaRPr lang="en-US" dirty="0"/>
          </a:p>
        </p:txBody>
      </p:sp>
      <p:sp>
        <p:nvSpPr>
          <p:cNvPr id="4" name="Slide Number Placeholder 3"/>
          <p:cNvSpPr>
            <a:spLocks noGrp="1"/>
          </p:cNvSpPr>
          <p:nvPr>
            <p:ph type="sldNum" sz="quarter" idx="10"/>
          </p:nvPr>
        </p:nvSpPr>
        <p:spPr/>
        <p:txBody>
          <a:bodyPr/>
          <a:lstStyle/>
          <a:p>
            <a:fld id="{BC96351A-6230-449A-823B-AD456FB4B522}"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8B97225-6507-4B14-9EA1-C55BDAD9EC83}" type="datetimeFigureOut">
              <a:rPr lang="en-US" smtClean="0"/>
              <a:pPr/>
              <a:t>10/21/2010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D48978E-BD93-444F-847C-F38ED4AB460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8B97225-6507-4B14-9EA1-C55BDAD9EC83}" type="datetimeFigureOut">
              <a:rPr lang="en-US" smtClean="0"/>
              <a:pPr/>
              <a:t>10/21/2010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48978E-BD93-444F-847C-F38ED4AB46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8B97225-6507-4B14-9EA1-C55BDAD9EC83}" type="datetimeFigureOut">
              <a:rPr lang="en-US" smtClean="0"/>
              <a:pPr/>
              <a:t>10/21/2010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48978E-BD93-444F-847C-F38ED4AB46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8B97225-6507-4B14-9EA1-C55BDAD9EC83}" type="datetimeFigureOut">
              <a:rPr lang="en-US" smtClean="0"/>
              <a:pPr/>
              <a:t>10/21/2010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48978E-BD93-444F-847C-F38ED4AB4606}"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8B97225-6507-4B14-9EA1-C55BDAD9EC83}" type="datetimeFigureOut">
              <a:rPr lang="en-US" smtClean="0"/>
              <a:pPr/>
              <a:t>10/21/2010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48978E-BD93-444F-847C-F38ED4AB460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8B97225-6507-4B14-9EA1-C55BDAD9EC83}" type="datetimeFigureOut">
              <a:rPr lang="en-US" smtClean="0"/>
              <a:pPr/>
              <a:t>10/21/2010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D48978E-BD93-444F-847C-F38ED4AB4606}"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8B97225-6507-4B14-9EA1-C55BDAD9EC83}" type="datetimeFigureOut">
              <a:rPr lang="en-US" smtClean="0"/>
              <a:pPr/>
              <a:t>10/21/2010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D48978E-BD93-444F-847C-F38ED4AB460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8B97225-6507-4B14-9EA1-C55BDAD9EC83}" type="datetimeFigureOut">
              <a:rPr lang="en-US" smtClean="0"/>
              <a:pPr/>
              <a:t>10/21/2010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D48978E-BD93-444F-847C-F38ED4AB4606}"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8B97225-6507-4B14-9EA1-C55BDAD9EC83}" type="datetimeFigureOut">
              <a:rPr lang="en-US" smtClean="0"/>
              <a:pPr/>
              <a:t>10/21/2010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D48978E-BD93-444F-847C-F38ED4AB46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8B97225-6507-4B14-9EA1-C55BDAD9EC83}" type="datetimeFigureOut">
              <a:rPr lang="en-US" smtClean="0"/>
              <a:pPr/>
              <a:t>10/21/2010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D48978E-BD93-444F-847C-F38ED4AB460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8B97225-6507-4B14-9EA1-C55BDAD9EC83}" type="datetimeFigureOut">
              <a:rPr lang="en-US" smtClean="0"/>
              <a:pPr/>
              <a:t>10/21/2010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D48978E-BD93-444F-847C-F38ED4AB4606}"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8B97225-6507-4B14-9EA1-C55BDAD9EC83}" type="datetimeFigureOut">
              <a:rPr lang="en-US" smtClean="0"/>
              <a:pPr/>
              <a:t>10/21/2010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D48978E-BD93-444F-847C-F38ED4AB46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Cognitive architecture of distinguishing criteria</a:t>
            </a:r>
            <a:endParaRPr lang="en-US" dirty="0"/>
          </a:p>
        </p:txBody>
      </p:sp>
      <p:sp>
        <p:nvSpPr>
          <p:cNvPr id="3" name="Subtitle 2"/>
          <p:cNvSpPr>
            <a:spLocks noGrp="1"/>
          </p:cNvSpPr>
          <p:nvPr>
            <p:ph type="subTitle" idx="1"/>
          </p:nvPr>
        </p:nvSpPr>
        <p:spPr/>
        <p:txBody>
          <a:bodyPr/>
          <a:lstStyle/>
          <a:p>
            <a:r>
              <a:rPr lang="en-US" smtClean="0"/>
              <a:t>CSCTR </a:t>
            </a:r>
            <a:r>
              <a:rPr lang="en-US" smtClean="0"/>
              <a:t>– </a:t>
            </a:r>
            <a:r>
              <a:rPr lang="en-US" smtClean="0"/>
              <a:t>Session </a:t>
            </a:r>
            <a:r>
              <a:rPr lang="en-US" smtClean="0"/>
              <a:t>4</a:t>
            </a:r>
            <a:endParaRPr lang="en-US" dirty="0" smtClean="0"/>
          </a:p>
          <a:p>
            <a:r>
              <a:rPr lang="en-US" dirty="0" smtClean="0"/>
              <a:t>Dana </a:t>
            </a:r>
            <a:r>
              <a:rPr lang="en-US" dirty="0" err="1" smtClean="0"/>
              <a:t>Retov</a:t>
            </a:r>
            <a:r>
              <a:rPr lang="sk-SK" dirty="0" smtClean="0"/>
              <a:t>á</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DCs operate on frames</a:t>
            </a:r>
          </a:p>
          <a:p>
            <a:pPr lvl="1"/>
            <a:r>
              <a:rPr lang="en-US" dirty="0" smtClean="0"/>
              <a:t>Sets of </a:t>
            </a:r>
            <a:r>
              <a:rPr lang="en-US" i="1" dirty="0" smtClean="0"/>
              <a:t>&lt;attribute: numeric value&gt;</a:t>
            </a:r>
            <a:r>
              <a:rPr lang="en-US" dirty="0" smtClean="0"/>
              <a:t> pairs</a:t>
            </a:r>
          </a:p>
          <a:p>
            <a:pPr lvl="2"/>
            <a:r>
              <a:rPr lang="en-US" dirty="0" smtClean="0"/>
              <a:t>E.g. {employeeID:105; age:30; salary:1200}</a:t>
            </a:r>
          </a:p>
          <a:p>
            <a:r>
              <a:rPr lang="en-US" dirty="0" smtClean="0"/>
              <a:t>Frames are vectors in the space with dimensions defined by their attribute names.</a:t>
            </a:r>
          </a:p>
          <a:p>
            <a:pPr lvl="1"/>
            <a:r>
              <a:rPr lang="en-US" dirty="0" smtClean="0"/>
              <a:t>Can process arbitrary (possibly preprocessed input)</a:t>
            </a:r>
          </a:p>
          <a:p>
            <a:pPr lvl="2"/>
            <a:r>
              <a:rPr lang="en-US" dirty="0" smtClean="0"/>
              <a:t>e.g. vectors of sensor readings, matrices of retinal activity, database records, etc.</a:t>
            </a:r>
          </a:p>
          <a:p>
            <a:pPr lvl="1"/>
            <a:r>
              <a:rPr lang="en-US" dirty="0" smtClean="0"/>
              <a:t>Can serve as an interface between layers</a:t>
            </a:r>
          </a:p>
          <a:p>
            <a:pPr lvl="2"/>
            <a:r>
              <a:rPr lang="en-US" dirty="0" smtClean="0"/>
              <a:t>Criteria can be organized in layers, where the criteria of the lowest level operate directly on the external input and higher-level criteria operate on frames that represent activity configuration of the lower layer.</a:t>
            </a:r>
            <a:endParaRPr lang="en-US" dirty="0"/>
          </a:p>
        </p:txBody>
      </p:sp>
      <p:sp>
        <p:nvSpPr>
          <p:cNvPr id="3" name="Title 2"/>
          <p:cNvSpPr>
            <a:spLocks noGrp="1"/>
          </p:cNvSpPr>
          <p:nvPr>
            <p:ph type="title"/>
          </p:nvPr>
        </p:nvSpPr>
        <p:spPr/>
        <p:txBody>
          <a:bodyPr/>
          <a:lstStyle/>
          <a:p>
            <a:r>
              <a:rPr lang="en-US" dirty="0" smtClean="0"/>
              <a:t>Frame interface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Input: [ACT, SUBJ, OBJ, </a:t>
            </a:r>
            <a:r>
              <a:rPr lang="el-GR" dirty="0" smtClean="0"/>
              <a:t>Δ</a:t>
            </a:r>
            <a:r>
              <a:rPr lang="en-US" dirty="0" smtClean="0"/>
              <a:t>SUBJ, </a:t>
            </a:r>
            <a:r>
              <a:rPr lang="el-GR" dirty="0" smtClean="0"/>
              <a:t>Δ</a:t>
            </a:r>
            <a:r>
              <a:rPr lang="en-US" dirty="0" smtClean="0"/>
              <a:t>OBJ]</a:t>
            </a:r>
          </a:p>
          <a:p>
            <a:pPr lvl="1"/>
            <a:r>
              <a:rPr lang="en-US" dirty="0" smtClean="0"/>
              <a:t>Agent’s perception of one elementary behavioral episode</a:t>
            </a:r>
          </a:p>
          <a:p>
            <a:pPr lvl="1"/>
            <a:r>
              <a:rPr lang="en-US" dirty="0" smtClean="0"/>
              <a:t>The frame can be incomplete</a:t>
            </a:r>
          </a:p>
          <a:p>
            <a:pPr lvl="2"/>
            <a:r>
              <a:rPr lang="en-US" dirty="0" smtClean="0"/>
              <a:t>In that case auto-associative retrieval mechanism should fill in the missing information, based on agent’s previous experience</a:t>
            </a:r>
          </a:p>
        </p:txBody>
      </p:sp>
      <p:sp>
        <p:nvSpPr>
          <p:cNvPr id="3" name="Title 2"/>
          <p:cNvSpPr>
            <a:spLocks noGrp="1"/>
          </p:cNvSpPr>
          <p:nvPr>
            <p:ph type="title"/>
          </p:nvPr>
        </p:nvSpPr>
        <p:spPr/>
        <p:txBody>
          <a:bodyPr/>
          <a:lstStyle/>
          <a:p>
            <a:r>
              <a:rPr lang="en-US" dirty="0" smtClean="0"/>
              <a:t>Episode frame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gray frame depicts possibly incomplete input frame; the black one represents auto-associative retrieval.</a:t>
            </a:r>
          </a:p>
          <a:p>
            <a:endParaRPr lang="en-US" dirty="0"/>
          </a:p>
        </p:txBody>
      </p:sp>
      <p:sp>
        <p:nvSpPr>
          <p:cNvPr id="3" name="Title 2"/>
          <p:cNvSpPr>
            <a:spLocks noGrp="1"/>
          </p:cNvSpPr>
          <p:nvPr>
            <p:ph type="title"/>
          </p:nvPr>
        </p:nvSpPr>
        <p:spPr/>
        <p:txBody>
          <a:bodyPr/>
          <a:lstStyle/>
          <a:p>
            <a:r>
              <a:rPr lang="en-US" dirty="0" smtClean="0"/>
              <a:t>2 layers of DCs</a:t>
            </a:r>
            <a:endParaRPr lang="en-US" dirty="0"/>
          </a:p>
        </p:txBody>
      </p:sp>
      <p:pic>
        <p:nvPicPr>
          <p:cNvPr id="1027" name="Picture 3"/>
          <p:cNvPicPr>
            <a:picLocks noChangeAspect="1" noChangeArrowheads="1"/>
          </p:cNvPicPr>
          <p:nvPr/>
        </p:nvPicPr>
        <p:blipFill>
          <a:blip r:embed="rId3" cstate="print"/>
          <a:srcRect/>
          <a:stretch>
            <a:fillRect/>
          </a:stretch>
        </p:blipFill>
        <p:spPr bwMode="auto">
          <a:xfrm>
            <a:off x="4724400" y="2667000"/>
            <a:ext cx="3333750" cy="3505200"/>
          </a:xfrm>
          <a:prstGeom prst="rect">
            <a:avLst/>
          </a:prstGeom>
          <a:noFill/>
          <a:ln w="9525">
            <a:noFill/>
            <a:miter lim="800000"/>
            <a:headEnd/>
            <a:tailEnd/>
          </a:ln>
          <a:effectLst/>
        </p:spPr>
      </p:pic>
      <p:sp>
        <p:nvSpPr>
          <p:cNvPr id="6" name="TextBox 5"/>
          <p:cNvSpPr txBox="1"/>
          <p:nvPr/>
        </p:nvSpPr>
        <p:spPr>
          <a:xfrm>
            <a:off x="609600" y="2971800"/>
            <a:ext cx="3962400" cy="2031325"/>
          </a:xfrm>
          <a:prstGeom prst="rect">
            <a:avLst/>
          </a:prstGeom>
          <a:noFill/>
        </p:spPr>
        <p:txBody>
          <a:bodyPr wrap="square" rtlCol="0">
            <a:spAutoFit/>
          </a:bodyPr>
          <a:lstStyle/>
          <a:p>
            <a:r>
              <a:rPr lang="en-US" b="1" dirty="0" smtClean="0"/>
              <a:t>Primary layer </a:t>
            </a:r>
            <a:r>
              <a:rPr lang="en-US" dirty="0" smtClean="0"/>
              <a:t>– transforms real-valued attributes to population coding (configuration of [0,1] activities of primary detectors)</a:t>
            </a:r>
          </a:p>
          <a:p>
            <a:endParaRPr lang="en-US" dirty="0" smtClean="0"/>
          </a:p>
          <a:p>
            <a:r>
              <a:rPr lang="en-US" b="1" dirty="0" smtClean="0"/>
              <a:t>Episodic layer</a:t>
            </a:r>
            <a:r>
              <a:rPr lang="en-US" dirty="0" smtClean="0"/>
              <a:t> – stores memories of (types of) events encountered</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5x5 simulated environment (</a:t>
            </a:r>
            <a:r>
              <a:rPr lang="en-US" dirty="0" err="1" smtClean="0"/>
              <a:t>latice</a:t>
            </a:r>
            <a:r>
              <a:rPr lang="en-US" dirty="0" smtClean="0"/>
              <a:t>)</a:t>
            </a:r>
          </a:p>
          <a:p>
            <a:pPr lvl="1"/>
            <a:r>
              <a:rPr lang="en-US" dirty="0" smtClean="0"/>
              <a:t>4 agents</a:t>
            </a:r>
          </a:p>
          <a:p>
            <a:pPr lvl="2"/>
            <a:r>
              <a:rPr lang="en-US" dirty="0" smtClean="0"/>
              <a:t>Direction</a:t>
            </a:r>
          </a:p>
          <a:p>
            <a:pPr lvl="2"/>
            <a:r>
              <a:rPr lang="en-US" dirty="0" smtClean="0"/>
              <a:t>Position (X,Y)</a:t>
            </a:r>
          </a:p>
          <a:p>
            <a:pPr lvl="2"/>
            <a:r>
              <a:rPr lang="en-US" dirty="0" smtClean="0"/>
              <a:t>Energy</a:t>
            </a:r>
          </a:p>
          <a:p>
            <a:pPr lvl="1"/>
            <a:r>
              <a:rPr lang="en-US" dirty="0" smtClean="0"/>
              <a:t>10 objects (food sources)</a:t>
            </a:r>
          </a:p>
          <a:p>
            <a:pPr lvl="2"/>
            <a:r>
              <a:rPr lang="en-US" dirty="0" smtClean="0"/>
              <a:t>Position (X,Y)</a:t>
            </a:r>
          </a:p>
          <a:p>
            <a:pPr lvl="2"/>
            <a:r>
              <a:rPr lang="en-US" dirty="0" smtClean="0"/>
              <a:t>Nutrition value (random)</a:t>
            </a:r>
          </a:p>
          <a:p>
            <a:r>
              <a:rPr lang="en-US" dirty="0" smtClean="0"/>
              <a:t>Actions</a:t>
            </a:r>
          </a:p>
          <a:p>
            <a:pPr lvl="1"/>
            <a:r>
              <a:rPr lang="en-US" dirty="0" smtClean="0"/>
              <a:t>Turn  (change of own direction)</a:t>
            </a:r>
          </a:p>
          <a:p>
            <a:pPr lvl="1"/>
            <a:r>
              <a:rPr lang="en-US" dirty="0" smtClean="0"/>
              <a:t>Move (change of own position)</a:t>
            </a:r>
          </a:p>
          <a:p>
            <a:pPr lvl="1"/>
            <a:r>
              <a:rPr lang="en-US" dirty="0" smtClean="0"/>
              <a:t>Eat (increase of own energy and decrease of nutrition value of the object)</a:t>
            </a:r>
          </a:p>
          <a:p>
            <a:endParaRPr lang="en-US" dirty="0" smtClean="0"/>
          </a:p>
        </p:txBody>
      </p:sp>
      <p:sp>
        <p:nvSpPr>
          <p:cNvPr id="3" name="Title 2"/>
          <p:cNvSpPr>
            <a:spLocks noGrp="1"/>
          </p:cNvSpPr>
          <p:nvPr>
            <p:ph type="title"/>
          </p:nvPr>
        </p:nvSpPr>
        <p:spPr/>
        <p:txBody>
          <a:bodyPr/>
          <a:lstStyle/>
          <a:p>
            <a:r>
              <a:rPr lang="en-US" dirty="0" smtClean="0"/>
              <a:t>Experiment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Initially, agent has no knowledge about the effects of his actions but can gradually learn them from observing its own actions and those of others</a:t>
            </a:r>
          </a:p>
          <a:p>
            <a:r>
              <a:rPr lang="en-US" dirty="0" smtClean="0"/>
              <a:t>Agent can perceive all actions currently happening in its visual field.</a:t>
            </a:r>
          </a:p>
          <a:p>
            <a:r>
              <a:rPr lang="en-US" dirty="0" smtClean="0"/>
              <a:t>Attribute of energy is private</a:t>
            </a:r>
          </a:p>
          <a:p>
            <a:pPr lvl="1"/>
            <a:r>
              <a:rPr lang="en-US" dirty="0" smtClean="0"/>
              <a:t>Only visible to its </a:t>
            </a:r>
            <a:r>
              <a:rPr lang="en-US" dirty="0" err="1" smtClean="0"/>
              <a:t>possesor</a:t>
            </a:r>
            <a:endParaRPr lang="en-US" dirty="0"/>
          </a:p>
        </p:txBody>
      </p:sp>
      <p:sp>
        <p:nvSpPr>
          <p:cNvPr id="3" name="Title 2"/>
          <p:cNvSpPr>
            <a:spLocks noGrp="1"/>
          </p:cNvSpPr>
          <p:nvPr>
            <p:ph type="title"/>
          </p:nvPr>
        </p:nvSpPr>
        <p:spPr/>
        <p:txBody>
          <a:bodyPr/>
          <a:lstStyle/>
          <a:p>
            <a:r>
              <a:rPr lang="en-US" dirty="0" smtClean="0"/>
              <a:t>Experiment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lvl="1">
              <a:buNone/>
            </a:pPr>
            <a:r>
              <a:rPr lang="en-US" dirty="0" smtClean="0"/>
              <a:t>a)</a:t>
            </a:r>
          </a:p>
          <a:p>
            <a:pPr lvl="1">
              <a:buNone/>
            </a:pPr>
            <a:r>
              <a:rPr lang="en-US" dirty="0" smtClean="0"/>
              <a:t>[ACT ={eat:1; howMuch:6},</a:t>
            </a:r>
          </a:p>
          <a:p>
            <a:pPr lvl="1">
              <a:buNone/>
            </a:pPr>
            <a:r>
              <a:rPr lang="en-US" dirty="0" smtClean="0"/>
              <a:t>SUBJ ={dir:2; @energy:10; posX:4; posY:3},</a:t>
            </a:r>
          </a:p>
          <a:p>
            <a:pPr lvl="1">
              <a:buNone/>
            </a:pPr>
            <a:r>
              <a:rPr lang="en-US" dirty="0" smtClean="0"/>
              <a:t>OBJ ={nutrition:129; posX:3; posY:3},</a:t>
            </a:r>
          </a:p>
          <a:p>
            <a:pPr lvl="1">
              <a:buNone/>
            </a:pPr>
            <a:r>
              <a:rPr lang="en-US" dirty="0" err="1" smtClean="0"/>
              <a:t>dSUBJ</a:t>
            </a:r>
            <a:r>
              <a:rPr lang="en-US" dirty="0" smtClean="0"/>
              <a:t>={dir:0; @energy:+6; posX:0; posY:0},</a:t>
            </a:r>
          </a:p>
          <a:p>
            <a:pPr lvl="1">
              <a:buNone/>
            </a:pPr>
            <a:r>
              <a:rPr lang="fr-FR" dirty="0" err="1" smtClean="0"/>
              <a:t>dOBJ</a:t>
            </a:r>
            <a:r>
              <a:rPr lang="fr-FR" dirty="0" smtClean="0"/>
              <a:t> ={nutrition:-6; </a:t>
            </a:r>
            <a:r>
              <a:rPr lang="fr-FR" dirty="0" err="1" smtClean="0"/>
              <a:t>posX</a:t>
            </a:r>
            <a:r>
              <a:rPr lang="fr-FR" dirty="0" smtClean="0"/>
              <a:t>:0; </a:t>
            </a:r>
            <a:r>
              <a:rPr lang="fr-FR" dirty="0" err="1" smtClean="0"/>
              <a:t>posY</a:t>
            </a:r>
            <a:r>
              <a:rPr lang="fr-FR" dirty="0" smtClean="0"/>
              <a:t>:0}]</a:t>
            </a:r>
          </a:p>
          <a:p>
            <a:pPr lvl="1">
              <a:buNone/>
            </a:pPr>
            <a:endParaRPr lang="en-US" dirty="0" smtClean="0"/>
          </a:p>
          <a:p>
            <a:pPr lvl="1">
              <a:buNone/>
            </a:pPr>
            <a:r>
              <a:rPr lang="en-US" dirty="0" smtClean="0"/>
              <a:t>b)</a:t>
            </a:r>
          </a:p>
          <a:p>
            <a:pPr lvl="1">
              <a:buNone/>
            </a:pPr>
            <a:r>
              <a:rPr lang="en-US" dirty="0" smtClean="0"/>
              <a:t>{ACT_eat:1; ACT_howMuch:6; SUBJ_dir:2;</a:t>
            </a:r>
          </a:p>
          <a:p>
            <a:pPr lvl="1">
              <a:buNone/>
            </a:pPr>
            <a:r>
              <a:rPr lang="en-US" dirty="0" smtClean="0"/>
              <a:t>SUBJ_@energy:10; SUBJ_posX:4; SUBJ_posY:3;</a:t>
            </a:r>
          </a:p>
          <a:p>
            <a:pPr lvl="1">
              <a:buNone/>
            </a:pPr>
            <a:r>
              <a:rPr lang="en-US" dirty="0" smtClean="0"/>
              <a:t>OBJ_nutrition:129; OBJ_posX:3; OBJ_posY:3;</a:t>
            </a:r>
          </a:p>
          <a:p>
            <a:pPr lvl="1">
              <a:buNone/>
            </a:pPr>
            <a:r>
              <a:rPr lang="en-US" dirty="0" smtClean="0"/>
              <a:t>dSUBJ_dir:0; dSUBJ_@energy:6; dSUBJ_posX:0;</a:t>
            </a:r>
          </a:p>
          <a:p>
            <a:pPr lvl="1">
              <a:buNone/>
            </a:pPr>
            <a:r>
              <a:rPr lang="en-US" dirty="0" smtClean="0"/>
              <a:t>dSUBJ_posY:0; </a:t>
            </a:r>
            <a:r>
              <a:rPr lang="en-US" dirty="0" err="1" smtClean="0"/>
              <a:t>dOBJ_nutrition</a:t>
            </a:r>
            <a:r>
              <a:rPr lang="en-US" dirty="0" smtClean="0"/>
              <a:t>:-6; dOBJ_posX:0;</a:t>
            </a:r>
          </a:p>
          <a:p>
            <a:pPr lvl="1">
              <a:buNone/>
            </a:pPr>
            <a:r>
              <a:rPr lang="en-US" dirty="0" smtClean="0"/>
              <a:t>dOBJ_posY:0}</a:t>
            </a:r>
          </a:p>
        </p:txBody>
      </p:sp>
      <p:sp>
        <p:nvSpPr>
          <p:cNvPr id="3" name="Title 2"/>
          <p:cNvSpPr>
            <a:spLocks noGrp="1"/>
          </p:cNvSpPr>
          <p:nvPr>
            <p:ph type="title"/>
          </p:nvPr>
        </p:nvSpPr>
        <p:spPr/>
        <p:txBody>
          <a:bodyPr/>
          <a:lstStyle/>
          <a:p>
            <a:r>
              <a:rPr lang="en-US" dirty="0" smtClean="0"/>
              <a:t>“Perceptual” input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Primary layer:</a:t>
            </a:r>
          </a:p>
          <a:p>
            <a:pPr lvl="1"/>
            <a:r>
              <a:rPr lang="en-US" dirty="0" smtClean="0"/>
              <a:t>Landmark pool with limited capacity</a:t>
            </a:r>
          </a:p>
          <a:p>
            <a:pPr lvl="2"/>
            <a:r>
              <a:rPr lang="en-US" dirty="0" smtClean="0"/>
              <a:t>Landmarks = elementary 1-dimensional DCs created from the distribution of sequence of attribute inputs.</a:t>
            </a:r>
          </a:p>
          <a:p>
            <a:pPr lvl="2"/>
            <a:r>
              <a:rPr lang="en-US" dirty="0" smtClean="0"/>
              <a:t>The “most populous” values among received attribute value</a:t>
            </a:r>
          </a:p>
          <a:p>
            <a:pPr lvl="3"/>
            <a:r>
              <a:rPr lang="en-US" dirty="0" smtClean="0"/>
              <a:t>In layman’s terms (“highly nutritious food”, “low-calorie food”, etc.)</a:t>
            </a:r>
          </a:p>
          <a:p>
            <a:pPr lvl="2"/>
            <a:r>
              <a:rPr lang="en-US" dirty="0" smtClean="0"/>
              <a:t>If close enough to some – activation and update of winner L </a:t>
            </a:r>
          </a:p>
          <a:p>
            <a:pPr lvl="2"/>
            <a:r>
              <a:rPr lang="en-US" dirty="0" smtClean="0"/>
              <a:t>If not – creation of new L</a:t>
            </a:r>
          </a:p>
          <a:p>
            <a:r>
              <a:rPr lang="en-US" dirty="0" smtClean="0"/>
              <a:t>Episodic layer:</a:t>
            </a:r>
          </a:p>
          <a:p>
            <a:pPr lvl="1"/>
            <a:r>
              <a:rPr lang="en-US" dirty="0" smtClean="0"/>
              <a:t>Memories of types of events</a:t>
            </a:r>
          </a:p>
          <a:p>
            <a:pPr lvl="2"/>
            <a:r>
              <a:rPr lang="en-US" dirty="0" smtClean="0"/>
              <a:t>Input = winner DC (landmark) from primary layer</a:t>
            </a:r>
          </a:p>
          <a:p>
            <a:pPr lvl="2"/>
            <a:r>
              <a:rPr lang="en-US" dirty="0" smtClean="0"/>
              <a:t>For new input, the most similar memory (the criterion reacting with the highest activity) is retrieved</a:t>
            </a:r>
          </a:p>
          <a:p>
            <a:pPr lvl="2"/>
            <a:r>
              <a:rPr lang="en-US" dirty="0" smtClean="0"/>
              <a:t>If similar enough – its internal statistics is updated</a:t>
            </a:r>
          </a:p>
          <a:p>
            <a:pPr lvl="2"/>
            <a:r>
              <a:rPr lang="en-US" dirty="0" smtClean="0"/>
              <a:t>Otherwise – a new criterion is added.</a:t>
            </a:r>
          </a:p>
          <a:p>
            <a:pPr lvl="2"/>
            <a:endParaRPr lang="en-US" dirty="0"/>
          </a:p>
        </p:txBody>
      </p:sp>
      <p:sp>
        <p:nvSpPr>
          <p:cNvPr id="3" name="Title 2"/>
          <p:cNvSpPr>
            <a:spLocks noGrp="1"/>
          </p:cNvSpPr>
          <p:nvPr>
            <p:ph type="title"/>
          </p:nvPr>
        </p:nvSpPr>
        <p:spPr/>
        <p:txBody>
          <a:bodyPr/>
          <a:lstStyle/>
          <a:p>
            <a:r>
              <a:rPr lang="en-US" dirty="0" smtClean="0"/>
              <a:t>(re)constructing DCs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All agents started with no knowledge</a:t>
            </a:r>
          </a:p>
          <a:p>
            <a:r>
              <a:rPr lang="en-US" dirty="0" smtClean="0"/>
              <a:t>They had to discover the environmental causality and construct appropriate representations only by performing random actions and by observing other agents</a:t>
            </a:r>
          </a:p>
          <a:p>
            <a:pPr lvl="1"/>
            <a:r>
              <a:rPr lang="en-US" dirty="0" smtClean="0"/>
              <a:t>Not trivial because the same action could lead to different outcomes in different contexts</a:t>
            </a:r>
          </a:p>
          <a:p>
            <a:r>
              <a:rPr lang="en-US" dirty="0" smtClean="0"/>
              <a:t>The utility of the created representation was measured by agent’s ability to predict the results of actions</a:t>
            </a:r>
          </a:p>
          <a:p>
            <a:pPr lvl="1"/>
            <a:r>
              <a:rPr lang="en-US" dirty="0" smtClean="0"/>
              <a:t>Before perceiving the result, the agent made prediction as the auto-associative retrieval from incomplete [ACT, SUBJ, OBJ] input.</a:t>
            </a:r>
          </a:p>
          <a:p>
            <a:pPr lvl="1"/>
            <a:r>
              <a:rPr lang="en-US" dirty="0" smtClean="0"/>
              <a:t>The prediction was then compared to the actual episode frame</a:t>
            </a:r>
            <a:endParaRPr lang="en-US" dirty="0"/>
          </a:p>
        </p:txBody>
      </p:sp>
      <p:sp>
        <p:nvSpPr>
          <p:cNvPr id="3" name="Title 2"/>
          <p:cNvSpPr>
            <a:spLocks noGrp="1"/>
          </p:cNvSpPr>
          <p:nvPr>
            <p:ph type="title"/>
          </p:nvPr>
        </p:nvSpPr>
        <p:spPr/>
        <p:txBody>
          <a:bodyPr/>
          <a:lstStyle/>
          <a:p>
            <a:r>
              <a:rPr lang="en-US" dirty="0" smtClean="0"/>
              <a:t>Evaluation</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During its lifetime, each agent observed </a:t>
            </a:r>
            <a:r>
              <a:rPr lang="en-US" dirty="0" err="1" smtClean="0"/>
              <a:t>approximatelly</a:t>
            </a:r>
            <a:r>
              <a:rPr lang="en-US" dirty="0" smtClean="0"/>
              <a:t> 2000 episodes. The average number of represented and stored types of episodes was significantly smaller (70-80).</a:t>
            </a:r>
          </a:p>
          <a:p>
            <a:pPr lvl="1"/>
            <a:r>
              <a:rPr lang="en-US" dirty="0" smtClean="0"/>
              <a:t>The agents managed to generalize successfully</a:t>
            </a:r>
          </a:p>
          <a:p>
            <a:r>
              <a:rPr lang="en-US" dirty="0" smtClean="0"/>
              <a:t>Unexpected result – agents, when observing actions of others, were often able to auto-associatively supply the unobservable internal state (energy level) of other agents from their own experience in a similar situation. (simple computational equivalent of “empathy)</a:t>
            </a:r>
          </a:p>
          <a:p>
            <a:pPr lvl="1"/>
            <a:r>
              <a:rPr lang="en-US" dirty="0" smtClean="0"/>
              <a:t>Agents tried to “understand” perceived episode by recalling the most similar remembered type of event</a:t>
            </a:r>
          </a:p>
          <a:p>
            <a:pPr lvl="1"/>
            <a:r>
              <a:rPr lang="en-US" dirty="0" smtClean="0"/>
              <a:t>The result of auto-association could be richer in details that the perceived input</a:t>
            </a:r>
            <a:endParaRPr lang="en-US" dirty="0"/>
          </a:p>
        </p:txBody>
      </p:sp>
      <p:sp>
        <p:nvSpPr>
          <p:cNvPr id="3" name="Title 2"/>
          <p:cNvSpPr>
            <a:spLocks noGrp="1"/>
          </p:cNvSpPr>
          <p:nvPr>
            <p:ph type="title"/>
          </p:nvPr>
        </p:nvSpPr>
        <p:spPr/>
        <p:txBody>
          <a:bodyPr/>
          <a:lstStyle/>
          <a:p>
            <a:r>
              <a:rPr lang="en-US" dirty="0" smtClean="0"/>
              <a:t>Results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US" b="1" dirty="0" smtClean="0"/>
              <a:t>Perceptual level. </a:t>
            </a:r>
          </a:p>
          <a:p>
            <a:pPr lvl="1"/>
            <a:r>
              <a:rPr lang="en-US" dirty="0" smtClean="0"/>
              <a:t>This level is an interface between the external environment of the agent and higher levels. </a:t>
            </a:r>
          </a:p>
          <a:p>
            <a:r>
              <a:rPr lang="en-US" b="1" dirty="0" smtClean="0"/>
              <a:t>Representational level. </a:t>
            </a:r>
          </a:p>
          <a:p>
            <a:pPr lvl="1"/>
            <a:r>
              <a:rPr lang="en-US" dirty="0" smtClean="0"/>
              <a:t>This is a level of categories/concepts.</a:t>
            </a:r>
          </a:p>
          <a:p>
            <a:pPr lvl="1"/>
            <a:r>
              <a:rPr lang="en-US" dirty="0" smtClean="0"/>
              <a:t>Each concept is represented by a </a:t>
            </a:r>
            <a:r>
              <a:rPr lang="en-US" i="1" dirty="0" smtClean="0"/>
              <a:t>discrimination criterion – the function that maps a perceptual </a:t>
            </a:r>
            <a:r>
              <a:rPr lang="en-US" dirty="0" smtClean="0"/>
              <a:t>input to a probability value expressing to what extent the perceptual input is an instance of the concept.</a:t>
            </a:r>
          </a:p>
          <a:p>
            <a:r>
              <a:rPr lang="en-US" b="1" dirty="0" smtClean="0"/>
              <a:t>Language level. </a:t>
            </a:r>
          </a:p>
          <a:p>
            <a:pPr lvl="1"/>
            <a:r>
              <a:rPr lang="en-US" dirty="0" smtClean="0"/>
              <a:t>The agent’s discrimination criteria are private and are not directly transferable to other agents. </a:t>
            </a:r>
          </a:p>
          <a:p>
            <a:pPr lvl="1"/>
            <a:r>
              <a:rPr lang="en-US" dirty="0" smtClean="0"/>
              <a:t>The agents communicate by exchanging conventionally established signals of the language level. </a:t>
            </a:r>
          </a:p>
          <a:p>
            <a:pPr lvl="1"/>
            <a:r>
              <a:rPr lang="en-US" dirty="0" smtClean="0"/>
              <a:t>The meanings of the signals are the perceptually grounded criteria of the representational level. </a:t>
            </a:r>
          </a:p>
          <a:p>
            <a:pPr lvl="1"/>
            <a:r>
              <a:rPr lang="en-US" dirty="0" smtClean="0"/>
              <a:t>The communication is successful, only if the private meanings of the agents are sufficiently similar. This occurs, if the agents use similar concept formation mechanisms and have similar experiences in the shared environment.</a:t>
            </a:r>
          </a:p>
          <a:p>
            <a:r>
              <a:rPr lang="en-US" b="1" dirty="0" smtClean="0"/>
              <a:t>Pragmatic level. </a:t>
            </a:r>
          </a:p>
          <a:p>
            <a:pPr lvl="1"/>
            <a:r>
              <a:rPr lang="en-US" dirty="0" smtClean="0"/>
              <a:t>On this level, the agent plans and achieves its goals in the environment.</a:t>
            </a:r>
          </a:p>
          <a:p>
            <a:pPr lvl="1"/>
            <a:r>
              <a:rPr lang="en-US" dirty="0" smtClean="0"/>
              <a:t>It uses representations of causal knowledge about its actions and their consequences in the form of cross-categorical associations of criteria, own goals as desired situations, and plans as sequences of actions leading from the current situation to a desired one</a:t>
            </a:r>
            <a:endParaRPr lang="en-US" dirty="0"/>
          </a:p>
        </p:txBody>
      </p:sp>
      <p:sp>
        <p:nvSpPr>
          <p:cNvPr id="3" name="Title 2"/>
          <p:cNvSpPr>
            <a:spLocks noGrp="1"/>
          </p:cNvSpPr>
          <p:nvPr>
            <p:ph type="title"/>
          </p:nvPr>
        </p:nvSpPr>
        <p:spPr/>
        <p:txBody>
          <a:bodyPr>
            <a:normAutofit fontScale="90000"/>
          </a:bodyPr>
          <a:lstStyle/>
          <a:p>
            <a:r>
              <a:rPr lang="en-US" dirty="0" smtClean="0"/>
              <a:t>Other models - 4 levels of description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5410200" cy="4525963"/>
          </a:xfrm>
        </p:spPr>
        <p:txBody>
          <a:bodyPr>
            <a:normAutofit fontScale="92500" lnSpcReduction="10000"/>
          </a:bodyPr>
          <a:lstStyle/>
          <a:p>
            <a:r>
              <a:rPr lang="en-US" dirty="0" smtClean="0"/>
              <a:t>Slovak logician, philosopher and </a:t>
            </a:r>
            <a:r>
              <a:rPr lang="en-US" dirty="0" err="1" smtClean="0"/>
              <a:t>informatician</a:t>
            </a:r>
            <a:endParaRPr lang="en-US" dirty="0" smtClean="0"/>
          </a:p>
          <a:p>
            <a:endParaRPr lang="en-US" u="sng" dirty="0" smtClean="0"/>
          </a:p>
          <a:p>
            <a:r>
              <a:rPr lang="en-US" u="sng" dirty="0" smtClean="0"/>
              <a:t>Expert in:</a:t>
            </a:r>
          </a:p>
          <a:p>
            <a:pPr lvl="1"/>
            <a:r>
              <a:rPr lang="en-US" dirty="0" smtClean="0"/>
              <a:t>Logic</a:t>
            </a:r>
          </a:p>
          <a:p>
            <a:pPr lvl="1"/>
            <a:r>
              <a:rPr lang="en-US" dirty="0" smtClean="0"/>
              <a:t>Knowledge representation</a:t>
            </a:r>
          </a:p>
          <a:p>
            <a:pPr lvl="1"/>
            <a:r>
              <a:rPr lang="en-US" dirty="0" smtClean="0"/>
              <a:t>Reasoning</a:t>
            </a:r>
          </a:p>
          <a:p>
            <a:pPr lvl="1"/>
            <a:r>
              <a:rPr lang="en-US" dirty="0" smtClean="0"/>
              <a:t>Non-monotonous logics</a:t>
            </a:r>
          </a:p>
          <a:p>
            <a:endParaRPr lang="en-US" u="sng" dirty="0" smtClean="0"/>
          </a:p>
          <a:p>
            <a:r>
              <a:rPr lang="en-US" u="sng" dirty="0" smtClean="0"/>
              <a:t>Recently interested in:</a:t>
            </a:r>
          </a:p>
          <a:p>
            <a:pPr lvl="1"/>
            <a:r>
              <a:rPr lang="en-US" dirty="0" smtClean="0"/>
              <a:t>Human quick inferences</a:t>
            </a:r>
          </a:p>
          <a:p>
            <a:pPr lvl="1"/>
            <a:r>
              <a:rPr lang="en-US" dirty="0" smtClean="0"/>
              <a:t>Animal reasoning  </a:t>
            </a:r>
            <a:endParaRPr lang="en-US" dirty="0"/>
          </a:p>
        </p:txBody>
      </p:sp>
      <p:sp>
        <p:nvSpPr>
          <p:cNvPr id="3" name="Title 2"/>
          <p:cNvSpPr>
            <a:spLocks noGrp="1"/>
          </p:cNvSpPr>
          <p:nvPr>
            <p:ph type="title"/>
          </p:nvPr>
        </p:nvSpPr>
        <p:spPr/>
        <p:txBody>
          <a:bodyPr>
            <a:normAutofit/>
          </a:bodyPr>
          <a:lstStyle/>
          <a:p>
            <a:r>
              <a:rPr lang="sk-SK" dirty="0" smtClean="0"/>
              <a:t>Ján </a:t>
            </a:r>
            <a:r>
              <a:rPr lang="sk-SK" dirty="0" err="1" smtClean="0"/>
              <a:t>Šefránek</a:t>
            </a:r>
            <a:endParaRPr lang="en-US" dirty="0"/>
          </a:p>
        </p:txBody>
      </p:sp>
      <p:pic>
        <p:nvPicPr>
          <p:cNvPr id="1027" name="Picture 3"/>
          <p:cNvPicPr>
            <a:picLocks noChangeAspect="1" noChangeArrowheads="1"/>
          </p:cNvPicPr>
          <p:nvPr/>
        </p:nvPicPr>
        <p:blipFill>
          <a:blip r:embed="rId2" cstate="print"/>
          <a:srcRect l="18824" t="11268" r="7765" b="6103"/>
          <a:stretch>
            <a:fillRect/>
          </a:stretch>
        </p:blipFill>
        <p:spPr bwMode="auto">
          <a:xfrm>
            <a:off x="5867400" y="1524000"/>
            <a:ext cx="2971800" cy="5029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b="1" dirty="0" smtClean="0"/>
              <a:t>Attempt to formalize reasoning</a:t>
            </a:r>
          </a:p>
          <a:p>
            <a:r>
              <a:rPr lang="en-US" sz="2800" b="1" dirty="0" smtClean="0"/>
              <a:t>Cognition abstract from mental processes</a:t>
            </a:r>
          </a:p>
          <a:p>
            <a:r>
              <a:rPr lang="en-US" sz="3200" dirty="0" smtClean="0"/>
              <a:t>Try to find limitations of this approach</a:t>
            </a:r>
          </a:p>
          <a:p>
            <a:r>
              <a:rPr lang="en-US" sz="2800" b="1" dirty="0" smtClean="0"/>
              <a:t>Analyze in terms of representations</a:t>
            </a:r>
            <a:endParaRPr lang="en-US" sz="3200" b="1" dirty="0" smtClean="0"/>
          </a:p>
          <a:p>
            <a:pPr lvl="1"/>
            <a:r>
              <a:rPr lang="en-US" sz="2400" dirty="0" smtClean="0"/>
              <a:t>Consisting of meanings</a:t>
            </a:r>
          </a:p>
          <a:p>
            <a:pPr lvl="1"/>
            <a:r>
              <a:rPr lang="en-US" sz="2400" dirty="0" smtClean="0"/>
              <a:t>Meanings are conceived as </a:t>
            </a:r>
            <a:r>
              <a:rPr lang="en-US" sz="2400" b="1" dirty="0" smtClean="0"/>
              <a:t>distinguishing criteria</a:t>
            </a:r>
          </a:p>
          <a:p>
            <a:pPr lvl="1"/>
            <a:r>
              <a:rPr lang="en-US" sz="2400" b="1" dirty="0" smtClean="0"/>
              <a:t>Distinguishing criterion</a:t>
            </a:r>
          </a:p>
          <a:p>
            <a:pPr lvl="2"/>
            <a:r>
              <a:rPr lang="en-US" sz="2200" b="1" dirty="0" smtClean="0"/>
              <a:t>Abstraction of the ability to distinguish</a:t>
            </a:r>
          </a:p>
          <a:p>
            <a:pPr lvl="2"/>
            <a:r>
              <a:rPr lang="en-US" sz="2200" b="1" dirty="0" smtClean="0"/>
              <a:t>Corresponds to meaning</a:t>
            </a:r>
            <a:endParaRPr lang="en-US" sz="2200" dirty="0" smtClean="0"/>
          </a:p>
          <a:p>
            <a:endParaRPr lang="en-US" dirty="0"/>
          </a:p>
        </p:txBody>
      </p:sp>
      <p:sp>
        <p:nvSpPr>
          <p:cNvPr id="3" name="Title 2"/>
          <p:cNvSpPr>
            <a:spLocks noGrp="1"/>
          </p:cNvSpPr>
          <p:nvPr>
            <p:ph type="title"/>
          </p:nvPr>
        </p:nvSpPr>
        <p:spPr/>
        <p:txBody>
          <a:bodyPr>
            <a:normAutofit fontScale="90000"/>
          </a:bodyPr>
          <a:lstStyle/>
          <a:p>
            <a:r>
              <a:rPr lang="en-US" dirty="0" smtClean="0"/>
              <a:t>Cognition without mental processes (</a:t>
            </a:r>
            <a:r>
              <a:rPr lang="sk-SK" dirty="0" err="1" smtClean="0"/>
              <a:t>Šefránek</a:t>
            </a:r>
            <a:r>
              <a:rPr lang="sk-SK" dirty="0" smtClean="0"/>
              <a:t>, </a:t>
            </a:r>
            <a:r>
              <a:rPr lang="en-US" dirty="0" smtClean="0"/>
              <a:t>2000)</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sz="2800" b="1" dirty="0" err="1" smtClean="0"/>
              <a:t>Situatedness</a:t>
            </a:r>
            <a:endParaRPr lang="en-US" sz="3200" b="1" dirty="0" smtClean="0"/>
          </a:p>
          <a:p>
            <a:pPr lvl="1"/>
            <a:r>
              <a:rPr lang="en-US" sz="2400" dirty="0" smtClean="0"/>
              <a:t>actions, needs, goals</a:t>
            </a:r>
            <a:endParaRPr lang="en-US" sz="2800" dirty="0" smtClean="0"/>
          </a:p>
          <a:p>
            <a:pPr lvl="1"/>
            <a:r>
              <a:rPr lang="en-US" sz="2400" dirty="0" smtClean="0"/>
              <a:t>physical limits</a:t>
            </a:r>
            <a:endParaRPr lang="en-US" sz="2800" dirty="0" smtClean="0"/>
          </a:p>
          <a:p>
            <a:pPr lvl="1"/>
            <a:r>
              <a:rPr lang="en-US" sz="2400" dirty="0" smtClean="0"/>
              <a:t>representation</a:t>
            </a:r>
            <a:endParaRPr lang="en-US" sz="2800" dirty="0" smtClean="0"/>
          </a:p>
          <a:p>
            <a:pPr lvl="1"/>
            <a:r>
              <a:rPr lang="en-US" sz="2400" dirty="0" smtClean="0"/>
              <a:t>community</a:t>
            </a:r>
            <a:endParaRPr lang="en-US" sz="2800" dirty="0" smtClean="0"/>
          </a:p>
          <a:p>
            <a:r>
              <a:rPr lang="en-US" sz="2800" b="1" dirty="0" smtClean="0"/>
              <a:t>S (Selection): focus of attention, choice of inputs based on context (needs, goals, intentions)</a:t>
            </a:r>
            <a:endParaRPr lang="en-US" sz="3200" b="1" dirty="0" smtClean="0"/>
          </a:p>
          <a:p>
            <a:pPr lvl="1"/>
            <a:r>
              <a:rPr lang="en-US" sz="2400" dirty="0" smtClean="0"/>
              <a:t>not everything is perceivable, only certain inputs</a:t>
            </a:r>
            <a:endParaRPr lang="en-US" sz="2800" dirty="0" smtClean="0"/>
          </a:p>
          <a:p>
            <a:pPr lvl="1"/>
            <a:r>
              <a:rPr lang="en-US" sz="2400" dirty="0" smtClean="0"/>
              <a:t>limited also by organism's situation (action, time, place)</a:t>
            </a:r>
            <a:endParaRPr lang="en-US" sz="2800" dirty="0" smtClean="0"/>
          </a:p>
          <a:p>
            <a:pPr lvl="1"/>
            <a:r>
              <a:rPr lang="en-US" sz="2400" dirty="0" smtClean="0"/>
              <a:t>often low-level or hard-wired</a:t>
            </a:r>
            <a:endParaRPr lang="en-US" sz="2800" dirty="0" smtClean="0"/>
          </a:p>
          <a:p>
            <a:r>
              <a:rPr lang="en-US" sz="2800" b="1" dirty="0" smtClean="0"/>
              <a:t>I: interpretation, mapping from inputs (environment, language) to meanings</a:t>
            </a:r>
            <a:endParaRPr lang="en-US" sz="3200" b="1" dirty="0" smtClean="0"/>
          </a:p>
          <a:p>
            <a:pPr lvl="1"/>
            <a:r>
              <a:rPr lang="en-US" sz="2400" dirty="0" smtClean="0"/>
              <a:t>reacts only to inputs chosen by S or in vicinity</a:t>
            </a:r>
          </a:p>
          <a:p>
            <a:pPr lvl="2"/>
            <a:r>
              <a:rPr lang="en-US" sz="2600" dirty="0" smtClean="0"/>
              <a:t>Context dependence</a:t>
            </a:r>
          </a:p>
          <a:p>
            <a:pPr lvl="2"/>
            <a:r>
              <a:rPr lang="en-US" sz="2600" dirty="0" smtClean="0"/>
              <a:t>Helps to solve frame problem</a:t>
            </a:r>
          </a:p>
          <a:p>
            <a:pPr lvl="2"/>
            <a:r>
              <a:rPr lang="en-US" sz="2400" dirty="0" smtClean="0"/>
              <a:t>I transforms analogue inputs to discrete meanings</a:t>
            </a:r>
            <a:endParaRPr lang="en-US" sz="2800" dirty="0" smtClean="0"/>
          </a:p>
          <a:p>
            <a:r>
              <a:rPr lang="en-US" sz="2800" b="1" dirty="0" smtClean="0"/>
              <a:t>A:  action, assigns actions to some meanings (in environment, language output, reasoning)</a:t>
            </a:r>
            <a:endParaRPr lang="en-US" sz="3200" b="1" dirty="0" smtClean="0"/>
          </a:p>
          <a:p>
            <a:pPr lvl="1"/>
            <a:r>
              <a:rPr lang="en-US" sz="2400" dirty="0" smtClean="0"/>
              <a:t>triggers change of representation, e.g. composition of DCs?</a:t>
            </a:r>
            <a:endParaRPr lang="en-US" sz="2800" dirty="0" smtClean="0"/>
          </a:p>
          <a:p>
            <a:endParaRPr lang="en-US" dirty="0"/>
          </a:p>
        </p:txBody>
      </p:sp>
      <p:sp>
        <p:nvSpPr>
          <p:cNvPr id="3" name="Title 2"/>
          <p:cNvSpPr>
            <a:spLocks noGrp="1"/>
          </p:cNvSpPr>
          <p:nvPr>
            <p:ph type="title"/>
          </p:nvPr>
        </p:nvSpPr>
        <p:spPr/>
        <p:txBody>
          <a:bodyPr>
            <a:normAutofit/>
          </a:bodyPr>
          <a:lstStyle/>
          <a:p>
            <a:r>
              <a:rPr lang="en-US" sz="4400" dirty="0" smtClean="0"/>
              <a:t>Cognition in the environment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sz="2800" b="1" dirty="0" smtClean="0"/>
              <a:t>DC: partial function from "objects" D to partially ordered set (prob. values) H</a:t>
            </a:r>
            <a:endParaRPr lang="en-US" sz="3200" b="1" dirty="0" smtClean="0"/>
          </a:p>
          <a:p>
            <a:pPr lvl="1"/>
            <a:r>
              <a:rPr lang="en-US" sz="2400" dirty="0" smtClean="0"/>
              <a:t>D: input as: sensory input, actions, content of memory, language terms, other DCs?</a:t>
            </a:r>
            <a:endParaRPr lang="en-US" sz="2800" dirty="0" smtClean="0"/>
          </a:p>
          <a:p>
            <a:pPr lvl="1"/>
            <a:r>
              <a:rPr lang="en-US" sz="2400" dirty="0" smtClean="0"/>
              <a:t>H: expresses to which degree is the input object an instantiation of what this DC distinguishes</a:t>
            </a:r>
            <a:endParaRPr lang="en-US" sz="2800" dirty="0" smtClean="0"/>
          </a:p>
          <a:p>
            <a:pPr lvl="1"/>
            <a:r>
              <a:rPr lang="en-US" sz="2400" dirty="0" smtClean="0"/>
              <a:t>Elementary DCs</a:t>
            </a:r>
          </a:p>
          <a:p>
            <a:pPr lvl="2"/>
            <a:r>
              <a:rPr lang="en-US" sz="2200" dirty="0" smtClean="0"/>
              <a:t>Objects (individuals, Mr. </a:t>
            </a:r>
            <a:r>
              <a:rPr lang="sk-SK" sz="2200" dirty="0" err="1" smtClean="0"/>
              <a:t>Šefránek</a:t>
            </a:r>
            <a:r>
              <a:rPr lang="en-US" sz="2200" dirty="0" smtClean="0"/>
              <a:t>, my cat, my house)</a:t>
            </a:r>
          </a:p>
          <a:p>
            <a:pPr lvl="2"/>
            <a:r>
              <a:rPr lang="en-US" sz="2200" dirty="0" smtClean="0"/>
              <a:t>Classes (a man, a chair, a house, a cat)</a:t>
            </a:r>
          </a:p>
          <a:p>
            <a:pPr lvl="2"/>
            <a:r>
              <a:rPr lang="en-US" sz="2200" dirty="0" smtClean="0"/>
              <a:t>Properties (green, heavy, eatable)</a:t>
            </a:r>
          </a:p>
          <a:p>
            <a:pPr lvl="2"/>
            <a:r>
              <a:rPr lang="en-US" sz="2200" dirty="0" smtClean="0"/>
              <a:t>Relations (under, in front of, taller than)</a:t>
            </a:r>
          </a:p>
          <a:p>
            <a:pPr lvl="1"/>
            <a:r>
              <a:rPr lang="en-US" sz="2400" dirty="0" smtClean="0"/>
              <a:t>Other DCs</a:t>
            </a:r>
          </a:p>
          <a:p>
            <a:pPr lvl="2"/>
            <a:r>
              <a:rPr lang="en-US" sz="2200" dirty="0" smtClean="0"/>
              <a:t>Situations</a:t>
            </a:r>
          </a:p>
          <a:p>
            <a:pPr lvl="2"/>
            <a:r>
              <a:rPr lang="en-US" sz="2200" dirty="0" smtClean="0"/>
              <a:t>Properties of properties</a:t>
            </a:r>
          </a:p>
          <a:p>
            <a:pPr lvl="2"/>
            <a:r>
              <a:rPr lang="en-US" sz="2200" dirty="0" smtClean="0"/>
              <a:t>Relations between properties</a:t>
            </a:r>
          </a:p>
          <a:p>
            <a:pPr lvl="2"/>
            <a:r>
              <a:rPr lang="en-US" sz="2200" dirty="0" smtClean="0"/>
              <a:t>Properties of situations (e.g. dangerous)</a:t>
            </a:r>
            <a:endParaRPr lang="en-US" sz="2800" dirty="0" smtClean="0"/>
          </a:p>
        </p:txBody>
      </p:sp>
      <p:sp>
        <p:nvSpPr>
          <p:cNvPr id="3" name="Title 2"/>
          <p:cNvSpPr>
            <a:spLocks noGrp="1"/>
          </p:cNvSpPr>
          <p:nvPr>
            <p:ph type="title"/>
          </p:nvPr>
        </p:nvSpPr>
        <p:spPr/>
        <p:txBody>
          <a:bodyPr/>
          <a:lstStyle/>
          <a:p>
            <a:r>
              <a:rPr lang="en-US" dirty="0" smtClean="0"/>
              <a:t>Formalization of DC</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25000" lnSpcReduction="20000"/>
          </a:bodyPr>
          <a:lstStyle/>
          <a:p>
            <a:r>
              <a:rPr lang="en-US" sz="5600" b="1" dirty="0" smtClean="0"/>
              <a:t>Conceptual machinery (base of meanings) – elementary DCs</a:t>
            </a:r>
          </a:p>
          <a:p>
            <a:r>
              <a:rPr lang="en-US" sz="5600" b="1" dirty="0" smtClean="0"/>
              <a:t>Knowledge base – DCs of situations, events and their types</a:t>
            </a:r>
          </a:p>
          <a:p>
            <a:pPr lvl="1"/>
            <a:r>
              <a:rPr lang="en-US" sz="5600" dirty="0" smtClean="0"/>
              <a:t>DCs of situations</a:t>
            </a:r>
          </a:p>
          <a:p>
            <a:pPr lvl="2"/>
            <a:r>
              <a:rPr lang="en-US" sz="5600" dirty="0" smtClean="0"/>
              <a:t>e.g. this red apple is on the oak table</a:t>
            </a:r>
          </a:p>
          <a:p>
            <a:pPr lvl="2"/>
            <a:r>
              <a:rPr lang="en-US" sz="5600" dirty="0" smtClean="0"/>
              <a:t>are constructed from elementary DCs</a:t>
            </a:r>
          </a:p>
          <a:p>
            <a:pPr lvl="2"/>
            <a:r>
              <a:rPr lang="en-US" sz="5600" dirty="0" smtClean="0"/>
              <a:t>Goals</a:t>
            </a:r>
          </a:p>
          <a:p>
            <a:pPr lvl="3"/>
            <a:r>
              <a:rPr lang="en-US" sz="5600" dirty="0" smtClean="0"/>
              <a:t>are desired situation, they exist only as meanings</a:t>
            </a:r>
          </a:p>
          <a:p>
            <a:pPr lvl="1"/>
            <a:r>
              <a:rPr lang="en-US" sz="5600" dirty="0" smtClean="0"/>
              <a:t>Event</a:t>
            </a:r>
          </a:p>
          <a:p>
            <a:pPr lvl="2"/>
            <a:r>
              <a:rPr lang="en-US" sz="5600" dirty="0" smtClean="0"/>
              <a:t>transformation of class of situation with fixed input and output</a:t>
            </a:r>
          </a:p>
          <a:p>
            <a:pPr lvl="2"/>
            <a:r>
              <a:rPr lang="en-US" sz="5600" dirty="0" smtClean="0"/>
              <a:t>types of events</a:t>
            </a:r>
          </a:p>
          <a:p>
            <a:pPr lvl="1"/>
            <a:r>
              <a:rPr lang="en-US" sz="5600" dirty="0" smtClean="0"/>
              <a:t>DS Types of situations (Rules)</a:t>
            </a:r>
          </a:p>
          <a:p>
            <a:pPr lvl="2"/>
            <a:r>
              <a:rPr lang="en-US" sz="5600" dirty="0" smtClean="0"/>
              <a:t>by generalizing, clustering of situations</a:t>
            </a:r>
          </a:p>
          <a:p>
            <a:pPr lvl="2"/>
            <a:r>
              <a:rPr lang="en-US" sz="5600" dirty="0" smtClean="0"/>
              <a:t>recognizes more complex situation (type) by some of its symptoms</a:t>
            </a:r>
          </a:p>
          <a:p>
            <a:pPr lvl="3"/>
            <a:r>
              <a:rPr lang="en-US" sz="5600" dirty="0" smtClean="0"/>
              <a:t>if apple is green it is unripe</a:t>
            </a:r>
          </a:p>
          <a:p>
            <a:r>
              <a:rPr lang="en-US" sz="5600" b="1" dirty="0" smtClean="0"/>
              <a:t>Inference mechanism</a:t>
            </a:r>
          </a:p>
          <a:p>
            <a:pPr lvl="1"/>
            <a:r>
              <a:rPr lang="en-US" sz="5800" dirty="0" smtClean="0"/>
              <a:t>ability to decompose a scene by substituting one part by the other</a:t>
            </a:r>
          </a:p>
          <a:p>
            <a:pPr lvl="2"/>
            <a:r>
              <a:rPr lang="en-US" sz="5600" dirty="0" smtClean="0"/>
              <a:t>Plans</a:t>
            </a:r>
          </a:p>
          <a:p>
            <a:pPr lvl="2"/>
            <a:r>
              <a:rPr lang="en-US" sz="5800" dirty="0" smtClean="0"/>
              <a:t>Methods</a:t>
            </a:r>
          </a:p>
          <a:p>
            <a:pPr lvl="4"/>
            <a:r>
              <a:rPr lang="en-US" sz="5600" dirty="0" smtClean="0"/>
              <a:t>plans that were successful (compiled chunks, routines)</a:t>
            </a:r>
          </a:p>
        </p:txBody>
      </p:sp>
      <p:sp>
        <p:nvSpPr>
          <p:cNvPr id="3" name="Title 2"/>
          <p:cNvSpPr>
            <a:spLocks noGrp="1"/>
          </p:cNvSpPr>
          <p:nvPr>
            <p:ph type="title"/>
          </p:nvPr>
        </p:nvSpPr>
        <p:spPr/>
        <p:txBody>
          <a:bodyPr/>
          <a:lstStyle/>
          <a:p>
            <a:r>
              <a:rPr lang="en-US" dirty="0" smtClean="0"/>
              <a:t>Representation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b="1" dirty="0" smtClean="0"/>
              <a:t>Developing episodic semantics (</a:t>
            </a:r>
            <a:r>
              <a:rPr lang="en-US" b="1" dirty="0" err="1" smtClean="0"/>
              <a:t>Tak</a:t>
            </a:r>
            <a:r>
              <a:rPr lang="sk-SK" b="1" dirty="0" err="1" smtClean="0"/>
              <a:t>áč</a:t>
            </a:r>
            <a:r>
              <a:rPr lang="sk-SK" b="1" dirty="0" smtClean="0"/>
              <a:t>, </a:t>
            </a:r>
            <a:r>
              <a:rPr lang="en-US" b="1" dirty="0" smtClean="0"/>
              <a:t>2008)</a:t>
            </a:r>
          </a:p>
          <a:p>
            <a:pPr lvl="1"/>
            <a:r>
              <a:rPr lang="en-US" dirty="0" smtClean="0"/>
              <a:t>Modeling of meaning creation in artificial agents using </a:t>
            </a:r>
            <a:r>
              <a:rPr lang="en-US" b="1" dirty="0" smtClean="0"/>
              <a:t>distinguishing criteria </a:t>
            </a:r>
            <a:r>
              <a:rPr lang="en-US" dirty="0" smtClean="0"/>
              <a:t>as a computational abstraction of meaning</a:t>
            </a:r>
          </a:p>
          <a:p>
            <a:pPr lvl="1"/>
            <a:r>
              <a:rPr lang="en-US" dirty="0" smtClean="0"/>
              <a:t>Criteria are dynamic – they are </a:t>
            </a:r>
            <a:r>
              <a:rPr lang="en-US" b="1" dirty="0" smtClean="0"/>
              <a:t>autonomously</a:t>
            </a:r>
            <a:r>
              <a:rPr lang="en-US" dirty="0" smtClean="0"/>
              <a:t> and </a:t>
            </a:r>
            <a:r>
              <a:rPr lang="en-US" b="1" dirty="0" smtClean="0"/>
              <a:t>incrementally</a:t>
            </a:r>
            <a:r>
              <a:rPr lang="en-US" dirty="0" smtClean="0"/>
              <a:t> (re)constructed during the life of agent</a:t>
            </a:r>
          </a:p>
          <a:p>
            <a:pPr lvl="1"/>
            <a:r>
              <a:rPr lang="en-US" dirty="0" smtClean="0"/>
              <a:t>Agents learn from episodes describing </a:t>
            </a:r>
            <a:r>
              <a:rPr lang="en-US" b="1" dirty="0" smtClean="0"/>
              <a:t>performed</a:t>
            </a:r>
            <a:r>
              <a:rPr lang="en-US" dirty="0" smtClean="0"/>
              <a:t> and </a:t>
            </a:r>
            <a:r>
              <a:rPr lang="en-US" b="1" dirty="0" smtClean="0"/>
              <a:t>observed</a:t>
            </a:r>
            <a:r>
              <a:rPr lang="en-US" dirty="0" smtClean="0"/>
              <a:t> actions in virtual environment</a:t>
            </a:r>
          </a:p>
          <a:p>
            <a:pPr lvl="2"/>
            <a:r>
              <a:rPr lang="en-US" dirty="0" smtClean="0"/>
              <a:t>“who did what to whom and with what result” role frames</a:t>
            </a:r>
          </a:p>
          <a:p>
            <a:pPr lvl="1"/>
            <a:r>
              <a:rPr lang="en-US" dirty="0" smtClean="0"/>
              <a:t>Thanks to association, acquired criteria enable agent to plan actions and predict their results, infer internal states and possible actions of other agents.</a:t>
            </a:r>
          </a:p>
        </p:txBody>
      </p:sp>
      <p:sp>
        <p:nvSpPr>
          <p:cNvPr id="3" name="Title 2"/>
          <p:cNvSpPr>
            <a:spLocks noGrp="1"/>
          </p:cNvSpPr>
          <p:nvPr>
            <p:ph type="title"/>
          </p:nvPr>
        </p:nvSpPr>
        <p:spPr/>
        <p:txBody>
          <a:bodyPr/>
          <a:lstStyle/>
          <a:p>
            <a:r>
              <a:rPr lang="en-US" dirty="0" smtClean="0"/>
              <a:t>And now… practical example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The semantic knowledge of an agent is represented by a (dynamically changing) set of </a:t>
            </a:r>
            <a:r>
              <a:rPr lang="en-US" b="1" dirty="0" smtClean="0"/>
              <a:t>distinguishing criteria</a:t>
            </a:r>
            <a:r>
              <a:rPr lang="en-US" dirty="0" smtClean="0"/>
              <a:t>.</a:t>
            </a:r>
          </a:p>
          <a:p>
            <a:r>
              <a:rPr lang="en-US" dirty="0" smtClean="0"/>
              <a:t>Each of distinguishing criterion </a:t>
            </a:r>
            <a:r>
              <a:rPr lang="en-US" i="1" dirty="0" smtClean="0"/>
              <a:t>r</a:t>
            </a:r>
            <a:r>
              <a:rPr lang="en-US" dirty="0" smtClean="0"/>
              <a:t> represents one meaning and has there properties:</a:t>
            </a:r>
          </a:p>
          <a:p>
            <a:pPr lvl="1"/>
            <a:r>
              <a:rPr lang="en-US" b="1" dirty="0" err="1" smtClean="0"/>
              <a:t>Learnability</a:t>
            </a:r>
            <a:r>
              <a:rPr lang="en-US" dirty="0" smtClean="0"/>
              <a:t>: r can be constructed from an incoming sequence of examples {x1,…. </a:t>
            </a:r>
            <a:r>
              <a:rPr lang="en-US" dirty="0" err="1" smtClean="0"/>
              <a:t>xn</a:t>
            </a:r>
            <a:r>
              <a:rPr lang="en-US" dirty="0" smtClean="0"/>
              <a:t>}</a:t>
            </a:r>
          </a:p>
          <a:p>
            <a:pPr lvl="1"/>
            <a:r>
              <a:rPr lang="en-US" b="1" dirty="0" smtClean="0"/>
              <a:t>Identification: </a:t>
            </a:r>
            <a:r>
              <a:rPr lang="en-US" dirty="0" smtClean="0"/>
              <a:t>for an input x, r returns a probability that x is an instance of the concept represented by r. r(x) -&gt; [0,1]</a:t>
            </a:r>
          </a:p>
          <a:p>
            <a:pPr lvl="1"/>
            <a:r>
              <a:rPr lang="en-US" b="1" dirty="0" smtClean="0"/>
              <a:t>Auto-</a:t>
            </a:r>
            <a:r>
              <a:rPr lang="en-US" b="1" dirty="0" err="1" smtClean="0"/>
              <a:t>associativity</a:t>
            </a:r>
            <a:r>
              <a:rPr lang="en-US" dirty="0" smtClean="0"/>
              <a:t>: for a (noisy/incomplete) input x, r returns the best example (prototype) of the represented concept</a:t>
            </a:r>
            <a:endParaRPr lang="en-US" b="1" dirty="0"/>
          </a:p>
        </p:txBody>
      </p:sp>
      <p:sp>
        <p:nvSpPr>
          <p:cNvPr id="3" name="Title 2"/>
          <p:cNvSpPr>
            <a:spLocks noGrp="1"/>
          </p:cNvSpPr>
          <p:nvPr>
            <p:ph type="title"/>
          </p:nvPr>
        </p:nvSpPr>
        <p:spPr/>
        <p:txBody>
          <a:bodyPr>
            <a:normAutofit fontScale="90000"/>
          </a:bodyPr>
          <a:lstStyle/>
          <a:p>
            <a:r>
              <a:rPr lang="en-US" dirty="0" smtClean="0"/>
              <a:t>Semantics of distinguishing criteria</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2023872"/>
          </a:xfrm>
        </p:spPr>
        <p:txBody>
          <a:bodyPr/>
          <a:lstStyle/>
          <a:p>
            <a:r>
              <a:rPr lang="en-US" dirty="0" smtClean="0"/>
              <a:t>Uses </a:t>
            </a:r>
            <a:r>
              <a:rPr lang="en-US" i="1" dirty="0" smtClean="0"/>
              <a:t>conceptual spaces</a:t>
            </a:r>
            <a:endParaRPr lang="en-US" dirty="0" smtClean="0"/>
          </a:p>
          <a:p>
            <a:pPr lvl="1"/>
            <a:r>
              <a:rPr lang="en-US" dirty="0" smtClean="0"/>
              <a:t>Objects are represented as vectors/points in geometrical spaces with dimensions defined by their attributes.</a:t>
            </a:r>
          </a:p>
          <a:p>
            <a:pPr lvl="1"/>
            <a:r>
              <a:rPr lang="en-US" dirty="0" smtClean="0"/>
              <a:t>Concepts correspond to convex regions in space</a:t>
            </a:r>
            <a:endParaRPr lang="en-US" dirty="0"/>
          </a:p>
        </p:txBody>
      </p:sp>
      <p:sp>
        <p:nvSpPr>
          <p:cNvPr id="3" name="Title 2"/>
          <p:cNvSpPr>
            <a:spLocks noGrp="1"/>
          </p:cNvSpPr>
          <p:nvPr>
            <p:ph type="title"/>
          </p:nvPr>
        </p:nvSpPr>
        <p:spPr/>
        <p:txBody>
          <a:bodyPr/>
          <a:lstStyle/>
          <a:p>
            <a:r>
              <a:rPr lang="en-US" dirty="0" smtClean="0"/>
              <a:t>Representation</a:t>
            </a:r>
            <a:endParaRPr lang="en-US" dirty="0"/>
          </a:p>
        </p:txBody>
      </p:sp>
      <p:pic>
        <p:nvPicPr>
          <p:cNvPr id="4" name="Picture 3"/>
          <p:cNvPicPr>
            <a:picLocks noChangeAspect="1" noChangeArrowheads="1"/>
          </p:cNvPicPr>
          <p:nvPr/>
        </p:nvPicPr>
        <p:blipFill>
          <a:blip r:embed="rId2" cstate="print"/>
          <a:srcRect/>
          <a:stretch>
            <a:fillRect/>
          </a:stretch>
        </p:blipFill>
        <p:spPr bwMode="auto">
          <a:xfrm>
            <a:off x="3906078" y="3505200"/>
            <a:ext cx="5161722" cy="3124200"/>
          </a:xfrm>
          <a:prstGeom prst="rect">
            <a:avLst/>
          </a:prstGeom>
          <a:noFill/>
          <a:ln w="9525">
            <a:noFill/>
            <a:miter lim="800000"/>
            <a:headEnd/>
            <a:tailEnd/>
          </a:ln>
          <a:effectLst/>
        </p:spPr>
      </p:pic>
      <p:sp>
        <p:nvSpPr>
          <p:cNvPr id="5" name="Content Placeholder 1"/>
          <p:cNvSpPr txBox="1">
            <a:spLocks/>
          </p:cNvSpPr>
          <p:nvPr/>
        </p:nvSpPr>
        <p:spPr>
          <a:xfrm>
            <a:off x="609600" y="3733800"/>
            <a:ext cx="4114800" cy="2514600"/>
          </a:xfrm>
          <a:prstGeom prst="rect">
            <a:avLst/>
          </a:prstGeom>
        </p:spPr>
        <p:txBody>
          <a:bodyPr vert="horz">
            <a:normAutofit fontScale="92500"/>
          </a:bodyPr>
          <a:lstStyle/>
          <a:p>
            <a:pPr marL="365760" indent="-256032">
              <a:spcBef>
                <a:spcPts val="400"/>
              </a:spcBef>
              <a:buClr>
                <a:schemeClr val="accent1"/>
              </a:buClr>
              <a:buSzPct val="68000"/>
              <a:buFont typeface="Wingdings 3"/>
              <a:buChar cha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An object is categorized by finding the closest prototype</a:t>
            </a:r>
          </a:p>
          <a:p>
            <a:pPr marL="822960" lvl="1" indent="-256032">
              <a:spcBef>
                <a:spcPts val="400"/>
              </a:spcBef>
              <a:buClr>
                <a:schemeClr val="accent1"/>
              </a:buClr>
              <a:buSzPct val="68000"/>
              <a:buFont typeface="Wingdings 3"/>
              <a:buChar char=""/>
            </a:pPr>
            <a:r>
              <a:rPr lang="en-US" sz="2300" dirty="0" smtClean="0"/>
              <a:t>Geometric center of examples of some category</a:t>
            </a:r>
            <a:endParaRPr kumimoji="0" lang="en-US" sz="23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2865</TotalTime>
  <Words>2989</Words>
  <Application>Microsoft Office PowerPoint</Application>
  <PresentationFormat>On-screen Show (4:3)</PresentationFormat>
  <Paragraphs>297</Paragraphs>
  <Slides>19</Slides>
  <Notes>12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Cognitive architecture of distinguishing criteria</vt:lpstr>
      <vt:lpstr>Ján Šefránek</vt:lpstr>
      <vt:lpstr>Cognition without mental processes (Šefránek, 2000)</vt:lpstr>
      <vt:lpstr>Cognition in the environment</vt:lpstr>
      <vt:lpstr>Formalization of DC</vt:lpstr>
      <vt:lpstr>Representation</vt:lpstr>
      <vt:lpstr>And now… practical example</vt:lpstr>
      <vt:lpstr>Semantics of distinguishing criteria</vt:lpstr>
      <vt:lpstr>Representation</vt:lpstr>
      <vt:lpstr>Frame interface</vt:lpstr>
      <vt:lpstr>Episode frame</vt:lpstr>
      <vt:lpstr>2 layers of DCs</vt:lpstr>
      <vt:lpstr>Experiment</vt:lpstr>
      <vt:lpstr>Experiment</vt:lpstr>
      <vt:lpstr>“Perceptual” input</vt:lpstr>
      <vt:lpstr>(re)constructing DCs</vt:lpstr>
      <vt:lpstr>Evaluation</vt:lpstr>
      <vt:lpstr>Results</vt:lpstr>
      <vt:lpstr>Other models - 4 levels of description</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Semiotics and Enactment</dc:title>
  <dc:creator>Dana Retová</dc:creator>
  <cp:lastModifiedBy>Dana Retová</cp:lastModifiedBy>
  <cp:revision>177</cp:revision>
  <dcterms:created xsi:type="dcterms:W3CDTF">2009-09-28T14:56:45Z</dcterms:created>
  <dcterms:modified xsi:type="dcterms:W3CDTF">2010-10-21T14:53:52Z</dcterms:modified>
</cp:coreProperties>
</file>