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4"/>
  </p:notesMasterIdLst>
  <p:sldIdLst>
    <p:sldId id="256" r:id="rId2"/>
    <p:sldId id="280" r:id="rId3"/>
    <p:sldId id="281" r:id="rId4"/>
    <p:sldId id="282" r:id="rId5"/>
    <p:sldId id="257" r:id="rId6"/>
    <p:sldId id="273" r:id="rId7"/>
    <p:sldId id="286" r:id="rId8"/>
    <p:sldId id="287" r:id="rId9"/>
    <p:sldId id="288" r:id="rId10"/>
    <p:sldId id="289" r:id="rId11"/>
    <p:sldId id="258" r:id="rId12"/>
    <p:sldId id="259" r:id="rId13"/>
    <p:sldId id="261" r:id="rId14"/>
    <p:sldId id="262" r:id="rId15"/>
    <p:sldId id="263" r:id="rId16"/>
    <p:sldId id="264" r:id="rId17"/>
    <p:sldId id="267" r:id="rId18"/>
    <p:sldId id="260" r:id="rId19"/>
    <p:sldId id="268" r:id="rId20"/>
    <p:sldId id="283" r:id="rId21"/>
    <p:sldId id="284" r:id="rId22"/>
    <p:sldId id="265" r:id="rId23"/>
    <p:sldId id="270" r:id="rId24"/>
    <p:sldId id="266" r:id="rId25"/>
    <p:sldId id="285" r:id="rId26"/>
    <p:sldId id="271" r:id="rId27"/>
    <p:sldId id="274" r:id="rId28"/>
    <p:sldId id="278" r:id="rId29"/>
    <p:sldId id="275" r:id="rId30"/>
    <p:sldId id="279" r:id="rId31"/>
    <p:sldId id="276" r:id="rId32"/>
    <p:sldId id="269" r:id="rId33"/>
  </p:sldIdLst>
  <p:sldSz cx="9144000" cy="6858000" type="screen4x3"/>
  <p:notesSz cx="67818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163" autoAdjust="0"/>
  </p:normalViewPr>
  <p:slideViewPr>
    <p:cSldViewPr>
      <p:cViewPr varScale="1">
        <p:scale>
          <a:sx n="32" d="100"/>
          <a:sy n="32" d="100"/>
        </p:scale>
        <p:origin x="-159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959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1451" y="0"/>
            <a:ext cx="2938780" cy="495935"/>
          </a:xfrm>
          <a:prstGeom prst="rect">
            <a:avLst/>
          </a:prstGeom>
        </p:spPr>
        <p:txBody>
          <a:bodyPr vert="horz" lIns="91440" tIns="45720" rIns="91440" bIns="45720" rtlCol="0"/>
          <a:lstStyle>
            <a:lvl1pPr algn="r">
              <a:defRPr sz="1200"/>
            </a:lvl1pPr>
          </a:lstStyle>
          <a:p>
            <a:fld id="{B0B42EBF-23EC-451F-8304-4CA09517BF27}" type="datetimeFigureOut">
              <a:rPr lang="en-US" smtClean="0"/>
              <a:pPr/>
              <a:t>10/14/2010</a:t>
            </a:fld>
            <a:endParaRPr lang="en-US"/>
          </a:p>
        </p:txBody>
      </p:sp>
      <p:sp>
        <p:nvSpPr>
          <p:cNvPr id="4" name="Slide Image Placeholder 3"/>
          <p:cNvSpPr>
            <a:spLocks noGrp="1" noRot="1" noChangeAspect="1"/>
          </p:cNvSpPr>
          <p:nvPr>
            <p:ph type="sldImg" idx="2"/>
          </p:nvPr>
        </p:nvSpPr>
        <p:spPr>
          <a:xfrm>
            <a:off x="911225" y="744538"/>
            <a:ext cx="4959350" cy="37195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8180" y="4711383"/>
            <a:ext cx="5425440" cy="44634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1044"/>
            <a:ext cx="2938780" cy="49593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1451" y="9421044"/>
            <a:ext cx="2938780" cy="495935"/>
          </a:xfrm>
          <a:prstGeom prst="rect">
            <a:avLst/>
          </a:prstGeom>
        </p:spPr>
        <p:txBody>
          <a:bodyPr vert="horz" lIns="91440" tIns="45720" rIns="91440" bIns="45720" rtlCol="0" anchor="b"/>
          <a:lstStyle>
            <a:lvl1pPr algn="r">
              <a:defRPr sz="1200"/>
            </a:lvl1pPr>
          </a:lstStyle>
          <a:p>
            <a:fld id="{BC96351A-6230-449A-823B-AD456FB4B5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96351A-6230-449A-823B-AD456FB4B52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96351A-6230-449A-823B-AD456FB4B52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Snake does not have a central representation of a mouse but relies solely on </a:t>
            </a:r>
            <a:r>
              <a:rPr lang="en-US" dirty="0" err="1" smtClean="0"/>
              <a:t>transduced</a:t>
            </a:r>
            <a:r>
              <a:rPr lang="en-US" baseline="0" dirty="0" smtClean="0"/>
              <a:t> information. The snake exploits 3 different sensory systems in relation to prey.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something is categorized as food (as opposed to mate) – cued representation.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do not assume that the animal is aware of the representation, only that there is some generalizing factor that determines its behavior.</a:t>
            </a:r>
          </a:p>
          <a:p>
            <a:endParaRPr lang="en-US" baseline="0" dirty="0" smtClean="0"/>
          </a:p>
          <a:p>
            <a:r>
              <a:rPr lang="en-US" baseline="0" dirty="0" smtClean="0"/>
              <a:t>On the other hand a cat relies on combination from several sensors: eyes, ears, nose, whiskers,…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cat predicts that</a:t>
            </a:r>
            <a:r>
              <a:rPr lang="en-US" baseline="0" dirty="0" smtClean="0"/>
              <a:t> a mouse will appear at the other side of a wall when it disappears on one side. It can “infer” information about the mouse even if there is no immediate sensory information. It has a detached representation of a mouse to some extent, independent of the information that is provided by the senses.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Degrees of detachment… </a:t>
            </a:r>
            <a:r>
              <a:rPr lang="en-US" baseline="0" dirty="0" err="1" smtClean="0"/>
              <a:t>Kovac’s</a:t>
            </a:r>
            <a:r>
              <a:rPr lang="en-US" baseline="0" dirty="0" smtClean="0"/>
              <a:t> idea of embedding -&gt; molecular cognition, intercellular, </a:t>
            </a:r>
            <a:r>
              <a:rPr lang="en-US" baseline="0" dirty="0" err="1" smtClean="0"/>
              <a:t>supracellular</a:t>
            </a:r>
            <a:r>
              <a:rPr lang="en-US" baseline="0" dirty="0" smtClean="0"/>
              <a:t> cognition… the middle level is always adding some information according to its past experiences (ontogenetic or </a:t>
            </a:r>
            <a:r>
              <a:rPr lang="en-US" baseline="0" dirty="0" err="1" smtClean="0"/>
              <a:t>phylogenetic</a:t>
            </a:r>
            <a:r>
              <a:rPr lang="en-US" baseline="0" dirty="0" smtClean="0"/>
              <a:t>). E.g. at the top-most level, we are able to self-reflect or even use science to reflect on human nature – we can be aware of some cognitive biases or illusions and decide to counteract them.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96351A-6230-449A-823B-AD456FB4B522}"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96351A-6230-449A-823B-AD456FB4B522}"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experience preceded by “you” experience</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in evolution have detached representations appear?</a:t>
            </a:r>
          </a:p>
          <a:p>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dog can say “I</a:t>
            </a:r>
            <a:r>
              <a:rPr lang="en-US" baseline="0" dirty="0" smtClean="0"/>
              <a:t> am hungry, I want water, I want to go out, I like you”, but it has no communicative means to say “I was hungry yesterday” not it can say: I will be angry if you lock me up tonight again. Likewise it can “say”: there is a rat here! But it cannot say: There is a rat in the next room.</a:t>
            </a:r>
          </a:p>
          <a:p>
            <a:r>
              <a:rPr lang="en-US" baseline="0" dirty="0" smtClean="0"/>
              <a:t>How about dolphins? They seem to be able to understand symbolic representations for body parts (in the form of gestures)… more important action representations than object representation. Simple grammar. Also able to represent absence. Some planning problems that require detached representations.</a:t>
            </a:r>
          </a:p>
        </p:txBody>
      </p:sp>
      <p:sp>
        <p:nvSpPr>
          <p:cNvPr id="4" name="Slide Number Placeholder 3"/>
          <p:cNvSpPr>
            <a:spLocks noGrp="1"/>
          </p:cNvSpPr>
          <p:nvPr>
            <p:ph type="sldNum" sz="quarter" idx="10"/>
          </p:nvPr>
        </p:nvSpPr>
        <p:spPr/>
        <p:txBody>
          <a:bodyPr/>
          <a:lstStyle/>
          <a:p>
            <a:fld id="{BC96351A-6230-449A-823B-AD456FB4B522}"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only things displaced in place and time</a:t>
            </a:r>
            <a:r>
              <a:rPr lang="en-US" baseline="0" dirty="0" smtClean="0"/>
              <a:t> but also something that has no location in space at all and never happen at all.</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escape here and now, to anticipate and plan it</a:t>
            </a:r>
            <a:r>
              <a:rPr lang="en-US" baseline="0" dirty="0" smtClean="0"/>
              <a:t> needs a detached representation of a goal and a start situation and generating a representation of partially ordered set of actions for itself for getting from start to goal.</a:t>
            </a:r>
          </a:p>
          <a:p>
            <a:r>
              <a:rPr lang="en-US" baseline="0" dirty="0" smtClean="0"/>
              <a:t>Is there anticipatory planning in animals? I would need a representation of myself in order to anticipate my needs at some other time.</a:t>
            </a:r>
          </a:p>
          <a:p>
            <a:r>
              <a:rPr lang="en-US" baseline="0" dirty="0" smtClean="0"/>
              <a:t>Tool-making in chimps occurred only in the presence of a visible reward, and never without it. In the chimpanzee the mental range seems to be limited to present situations, with little conception of past or future.</a:t>
            </a:r>
          </a:p>
          <a:p>
            <a:r>
              <a:rPr lang="en-US" baseline="0" dirty="0" smtClean="0"/>
              <a:t>Humans can predict that they will be hungry tomorrow and save some food…</a:t>
            </a:r>
          </a:p>
          <a:p>
            <a:r>
              <a:rPr lang="en-US" baseline="0" dirty="0" smtClean="0"/>
              <a:t>For anticipatory planning it must have a detached representation of its future needs. Immediate planning only requires a cued representation of the current need.</a:t>
            </a:r>
          </a:p>
          <a:p>
            <a:r>
              <a:rPr lang="en-US" baseline="0" dirty="0" smtClean="0"/>
              <a:t>Does this one have this or is it anthropocentric fallacy?</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animal is planning its actions if it has representation of a goal and a start situation and is capable of generating a representation of a partially ordered set of actions for getting from start to goal.</a:t>
            </a:r>
          </a:p>
          <a:p>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96351A-6230-449A-823B-AD456FB4B52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Boysen</a:t>
            </a:r>
            <a:r>
              <a:rPr lang="en-US" dirty="0" smtClean="0"/>
              <a:t>,</a:t>
            </a:r>
            <a:r>
              <a:rPr lang="en-US" baseline="0" dirty="0" smtClean="0"/>
              <a:t> </a:t>
            </a:r>
            <a:r>
              <a:rPr lang="en-US" baseline="0" dirty="0" err="1" smtClean="0"/>
              <a:t>Berston</a:t>
            </a:r>
            <a:r>
              <a:rPr lang="en-US" baseline="0" dirty="0" smtClean="0"/>
              <a:t>, 1995) </a:t>
            </a:r>
            <a:r>
              <a:rPr lang="en-US" dirty="0" smtClean="0"/>
              <a:t>Chimpanzees are offered two piles of peanuts.</a:t>
            </a:r>
            <a:r>
              <a:rPr lang="en-US" baseline="0" dirty="0" smtClean="0"/>
              <a:t> One ape was to point at one of the pile and then that pile was given to the other ape. Even after many repetitions, ape always pointed to the bigger pile.</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Planning does not presume language.</a:t>
            </a:r>
          </a:p>
          <a:p>
            <a:r>
              <a:rPr lang="en-US" dirty="0" smtClean="0"/>
              <a:t>Language presumes the existence of an inner world.</a:t>
            </a:r>
          </a:p>
          <a:p>
            <a:endParaRPr lang="en-US" dirty="0" smtClean="0"/>
          </a:p>
          <a:p>
            <a:r>
              <a:rPr lang="en-US" dirty="0" smtClean="0"/>
              <a:t>Seeing language as a cause of human</a:t>
            </a:r>
            <a:r>
              <a:rPr lang="en-US" baseline="0" dirty="0" smtClean="0"/>
              <a:t> thinking (as does </a:t>
            </a:r>
            <a:r>
              <a:rPr lang="en-US" baseline="0" dirty="0" err="1" smtClean="0"/>
              <a:t>Dennet</a:t>
            </a:r>
            <a:r>
              <a:rPr lang="en-US" baseline="0" dirty="0" smtClean="0"/>
              <a:t> 1991) is like seeing money as a cause of human economics (</a:t>
            </a:r>
            <a:r>
              <a:rPr lang="en-US" baseline="0" dirty="0" err="1" smtClean="0"/>
              <a:t>Tomasello</a:t>
            </a:r>
            <a:r>
              <a:rPr lang="en-US" baseline="0" dirty="0" smtClean="0"/>
              <a:t> 1999). Humans have been trading goods as long as they have existed. But when a monetary system does emerge, it makes economic transactions more efficient.</a:t>
            </a:r>
          </a:p>
          <a:p>
            <a:r>
              <a:rPr lang="en-US" baseline="0" dirty="0" smtClean="0"/>
              <a:t>Hominids have been communicating since long before they had a language, but language makes the exchange of knowledge more efficient.</a:t>
            </a:r>
          </a:p>
          <a:p>
            <a:r>
              <a:rPr lang="en-US" baseline="0" dirty="0" smtClean="0"/>
              <a:t>When money is introduced, a relatively stable system of prices emerges. Similarly, when </a:t>
            </a:r>
            <a:r>
              <a:rPr lang="en-US" baseline="0" dirty="0" err="1" smtClean="0"/>
              <a:t>liguistic</a:t>
            </a:r>
            <a:r>
              <a:rPr lang="en-US" baseline="0" dirty="0" smtClean="0"/>
              <a:t> communication develops individuals will come to share a relatively stable system of meanings, i.e. components in their inner worlds that communicators can exchange between each other.</a:t>
            </a:r>
          </a:p>
          <a:p>
            <a:r>
              <a:rPr lang="en-US" baseline="0" dirty="0" smtClean="0"/>
              <a:t>=&gt; Language fosters a common structure of the inner worlds of the individuals in a society.</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96351A-6230-449A-823B-AD456FB4B522}"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In other words,</a:t>
            </a:r>
            <a:r>
              <a:rPr lang="en-US" baseline="0" dirty="0" smtClean="0"/>
              <a:t> signal refers to something in the outer environment while a symbol refers to the inner world.</a:t>
            </a:r>
          </a:p>
          <a:p>
            <a:r>
              <a:rPr lang="en-US" baseline="0" dirty="0" smtClean="0"/>
              <a:t>Signal can be viewed as an instruction to behave, symbols involve reference and construal.</a:t>
            </a:r>
            <a:endParaRPr lang="en-US" dirty="0" smtClean="0"/>
          </a:p>
          <a:p>
            <a:endParaRPr lang="en-US" dirty="0" smtClean="0"/>
          </a:p>
          <a:p>
            <a:r>
              <a:rPr lang="en-US" dirty="0" smtClean="0"/>
              <a:t>Thinking</a:t>
            </a:r>
            <a:r>
              <a:rPr lang="en-US" baseline="0" dirty="0" smtClean="0"/>
              <a:t> is internalized movement.</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96351A-6230-449A-823B-AD456FB4B522}"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96351A-6230-449A-823B-AD456FB4B522}"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Compositional</a:t>
            </a:r>
            <a:r>
              <a:rPr lang="en-US" baseline="0" dirty="0" smtClean="0"/>
              <a:t> but not symbolic: bees were never been observed to communicate about distances, directions, food sources, without actually coming from, or going to, a specific location.</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96351A-6230-449A-823B-AD456FB4B52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smtClean="0"/>
              <a:t>Single elements –</a:t>
            </a:r>
            <a:r>
              <a:rPr lang="en-US" baseline="0" dirty="0" smtClean="0"/>
              <a:t> we can also see it in young children</a:t>
            </a:r>
          </a:p>
          <a:p>
            <a:pPr marL="228600" indent="-228600">
              <a:buAutoNum type="arabicParenR"/>
            </a:pPr>
            <a:r>
              <a:rPr lang="en-US" baseline="0" dirty="0" smtClean="0"/>
              <a:t>Compositional systems – two or more signs or symbols combined in a generative way</a:t>
            </a:r>
          </a:p>
          <a:p>
            <a:pPr marL="228600" indent="-228600">
              <a:buNone/>
            </a:pPr>
            <a:r>
              <a:rPr lang="en-US" baseline="0" dirty="0" smtClean="0"/>
              <a:t>Problem with compositional systems -</a:t>
            </a:r>
            <a:r>
              <a:rPr lang="en-US" baseline="0" dirty="0" smtClean="0">
                <a:sym typeface="Wingdings" pitchFamily="2" charset="2"/>
              </a:rPr>
              <a:t> expressions composed of several elements are very ambiguous. “Danny hit” could mean that Danny hit something or Danny was hit. To disambiguate, we have to know the context. Also in kids up to 2yrs, apes, closet children, pidgin languages.</a:t>
            </a:r>
          </a:p>
          <a:p>
            <a:pPr marL="228600" indent="-228600">
              <a:buNone/>
            </a:pPr>
            <a:r>
              <a:rPr lang="en-US" baseline="0" dirty="0" smtClean="0">
                <a:sym typeface="Wingdings" pitchFamily="2" charset="2"/>
              </a:rPr>
              <a:t>3) Systems with grammar: grammar helps disambiguate the meaning – much more context independent – more detached</a:t>
            </a:r>
            <a:endParaRPr lang="en-US" baseline="0" dirty="0" smtClean="0"/>
          </a:p>
          <a:p>
            <a:pPr marL="228600" indent="-228600">
              <a:buAutoNum type="arabicParenR"/>
            </a:pPr>
            <a:endParaRPr lang="en-US" dirty="0" smtClean="0"/>
          </a:p>
          <a:p>
            <a:endParaRPr lang="en-US" dirty="0" smtClean="0"/>
          </a:p>
          <a:p>
            <a:r>
              <a:rPr lang="en-US" dirty="0" smtClean="0"/>
              <a:t>Early mimetic stages (homo erectus) were system of iconic gestures and sounds (Donald</a:t>
            </a:r>
            <a:r>
              <a:rPr lang="en-US" baseline="0" dirty="0" smtClean="0"/>
              <a:t> 1991) - compositional.</a:t>
            </a:r>
          </a:p>
        </p:txBody>
      </p:sp>
      <p:sp>
        <p:nvSpPr>
          <p:cNvPr id="4" name="Slide Number Placeholder 3"/>
          <p:cNvSpPr>
            <a:spLocks noGrp="1"/>
          </p:cNvSpPr>
          <p:nvPr>
            <p:ph type="sldNum" sz="quarter" idx="10"/>
          </p:nvPr>
        </p:nvSpPr>
        <p:spPr/>
        <p:txBody>
          <a:bodyPr/>
          <a:lstStyle/>
          <a:p>
            <a:fld id="{BC96351A-6230-449A-823B-AD456FB4B522}"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96351A-6230-449A-823B-AD456FB4B522}"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context of language, sexual selection amounts to a ‘chatting up’ theory of evolution. Yet in contrast to birds’ plumages, which in many cases are markedly flashier in males than in females, men and women have equal linguistic abilities. Burling argues that this unusual symmetry in a trait under sexual selection suggests a corresponding symmetry in choosing: males consider their choice of mate as carefully as females do. Such a scenario implies that some form of long-term partnership between parents has been the rule among humans for a very long time.</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96351A-6230-449A-823B-AD456FB4B52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we have to ask what are representations?...</a:t>
            </a:r>
          </a:p>
          <a:p>
            <a:r>
              <a:rPr lang="en-US" dirty="0" err="1" smtClean="0"/>
              <a:t>Kovac</a:t>
            </a:r>
            <a:r>
              <a:rPr lang="en-US" dirty="0" smtClean="0"/>
              <a:t> embedding</a:t>
            </a:r>
          </a:p>
        </p:txBody>
      </p:sp>
      <p:sp>
        <p:nvSpPr>
          <p:cNvPr id="4" name="Slide Number Placeholder 3"/>
          <p:cNvSpPr>
            <a:spLocks noGrp="1"/>
          </p:cNvSpPr>
          <p:nvPr>
            <p:ph type="sldNum" sz="quarter" idx="10"/>
          </p:nvPr>
        </p:nvSpPr>
        <p:spPr/>
        <p:txBody>
          <a:bodyPr/>
          <a:lstStyle/>
          <a:p>
            <a:fld id="{BC96351A-6230-449A-823B-AD456FB4B52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Retrograde, e.g. in metabolism of a</a:t>
            </a:r>
            <a:r>
              <a:rPr lang="en-US" baseline="0" dirty="0" smtClean="0"/>
              <a:t> cell, a certain </a:t>
            </a:r>
            <a:r>
              <a:rPr lang="en-US" baseline="0" dirty="0" err="1" smtClean="0"/>
              <a:t>aminoacid</a:t>
            </a:r>
            <a:r>
              <a:rPr lang="en-US" baseline="0" dirty="0" smtClean="0"/>
              <a:t> </a:t>
            </a:r>
            <a:r>
              <a:rPr lang="en-US" baseline="0" dirty="0" err="1" smtClean="0"/>
              <a:t>histidine</a:t>
            </a:r>
            <a:r>
              <a:rPr lang="en-US" baseline="0" dirty="0" smtClean="0"/>
              <a:t> is </a:t>
            </a:r>
            <a:r>
              <a:rPr lang="en-US" baseline="0" dirty="0" err="1" smtClean="0"/>
              <a:t>synthetized</a:t>
            </a:r>
            <a:r>
              <a:rPr lang="en-US" baseline="0" dirty="0" smtClean="0"/>
              <a:t> through 8 mediator steps to its precursor </a:t>
            </a:r>
            <a:r>
              <a:rPr lang="en-US" baseline="0" dirty="0" err="1" smtClean="0"/>
              <a:t>histidinol</a:t>
            </a:r>
            <a:r>
              <a:rPr lang="en-US" baseline="0" dirty="0" smtClean="0"/>
              <a:t>. In ancient organism the cell got its </a:t>
            </a:r>
            <a:r>
              <a:rPr lang="en-US" baseline="0" dirty="0" err="1" smtClean="0"/>
              <a:t>histidine</a:t>
            </a:r>
            <a:r>
              <a:rPr lang="en-US" baseline="0" dirty="0" smtClean="0"/>
              <a:t> from the environment. When it was all used up, a luckier organism that was able to </a:t>
            </a:r>
            <a:r>
              <a:rPr lang="en-US" baseline="0" dirty="0" err="1" smtClean="0"/>
              <a:t>synthetize</a:t>
            </a:r>
            <a:r>
              <a:rPr lang="en-US" baseline="0" dirty="0" smtClean="0"/>
              <a:t> </a:t>
            </a:r>
            <a:r>
              <a:rPr lang="en-US" baseline="0" dirty="0" err="1" smtClean="0"/>
              <a:t>histidine</a:t>
            </a:r>
            <a:r>
              <a:rPr lang="en-US" baseline="0" dirty="0" smtClean="0"/>
              <a:t> from </a:t>
            </a:r>
            <a:r>
              <a:rPr lang="en-US" baseline="0" dirty="0" err="1" smtClean="0"/>
              <a:t>histidinol</a:t>
            </a:r>
            <a:r>
              <a:rPr lang="en-US" baseline="0" dirty="0" smtClean="0"/>
              <a:t> by itself inside of the cell would have evolutionary advantage and produce more </a:t>
            </a:r>
            <a:r>
              <a:rPr lang="en-US" baseline="0" dirty="0" err="1" smtClean="0"/>
              <a:t>offsprings</a:t>
            </a:r>
            <a:r>
              <a:rPr lang="en-US" baseline="0" dirty="0" smtClean="0"/>
              <a:t>. In this way the whole synthetic pathway evolved.</a:t>
            </a:r>
          </a:p>
          <a:p>
            <a:r>
              <a:rPr lang="en-US" baseline="0" dirty="0" smtClean="0"/>
              <a:t>Inventive – quite rare in biological evolution but dominates cultural evolution. Its rare because there is very little change that the random mutation will be functionally </a:t>
            </a:r>
            <a:r>
              <a:rPr lang="en-US" baseline="0" dirty="0" err="1" smtClean="0"/>
              <a:t>advantegous</a:t>
            </a:r>
            <a:r>
              <a:rPr lang="en-US" baseline="0" dirty="0" smtClean="0"/>
              <a:t>.</a:t>
            </a:r>
          </a:p>
          <a:p>
            <a:r>
              <a:rPr lang="en-US" baseline="0" dirty="0" smtClean="0"/>
              <a:t>Intercalary – probably the main means how the complexity of cognitive mechanisms evolved. </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Evaluation process is always dichotomous:</a:t>
            </a:r>
            <a:r>
              <a:rPr lang="en-US" baseline="0" dirty="0" smtClean="0"/>
              <a:t> the signal is either “good or bad”. Those that have no such evaluation are neutral, therefore not perceivable. When the number of sensors in evolution increased, the perceptual information was not always complementary but also contradictory -&gt; problem with choice of </a:t>
            </a:r>
            <a:r>
              <a:rPr lang="en-US" baseline="0" dirty="0" err="1" smtClean="0"/>
              <a:t>motoric</a:t>
            </a:r>
            <a:r>
              <a:rPr lang="en-US" baseline="0" dirty="0" smtClean="0"/>
              <a:t> program.</a:t>
            </a:r>
          </a:p>
          <a:p>
            <a:r>
              <a:rPr lang="en-US" baseline="0" dirty="0" smtClean="0"/>
              <a:t>Emotions -&gt; systems to ensure </a:t>
            </a:r>
            <a:r>
              <a:rPr lang="en-US" baseline="0" dirty="0" err="1" smtClean="0"/>
              <a:t>consitency</a:t>
            </a:r>
            <a:r>
              <a:rPr lang="en-US" baseline="0" dirty="0" smtClean="0"/>
              <a:t>, way to deal with contradictory actions =&gt; </a:t>
            </a:r>
            <a:r>
              <a:rPr lang="en-US" baseline="0" dirty="0" err="1" smtClean="0"/>
              <a:t>Supracellular</a:t>
            </a:r>
            <a:r>
              <a:rPr lang="en-US" baseline="0" dirty="0" smtClean="0"/>
              <a:t> cognition (core self?)</a:t>
            </a:r>
          </a:p>
          <a:p>
            <a:r>
              <a:rPr lang="en-US" baseline="0" dirty="0" smtClean="0"/>
              <a:t>Thinking = abstract </a:t>
            </a:r>
            <a:r>
              <a:rPr lang="en-US" baseline="0" dirty="0" err="1" smtClean="0"/>
              <a:t>motoricity</a:t>
            </a:r>
            <a:r>
              <a:rPr lang="en-US" baseline="0" dirty="0" smtClean="0"/>
              <a:t> – Brain is testing out various </a:t>
            </a:r>
            <a:r>
              <a:rPr lang="en-US" baseline="0" dirty="0" err="1" smtClean="0"/>
              <a:t>motoric</a:t>
            </a:r>
            <a:r>
              <a:rPr lang="en-US" baseline="0" dirty="0" smtClean="0"/>
              <a:t> acts, but only computationally (in form of imagery)</a:t>
            </a:r>
          </a:p>
          <a:p>
            <a:r>
              <a:rPr lang="en-US" baseline="0" dirty="0" smtClean="0"/>
              <a:t>Cogitation (thinking) is an abstract way of searching how to minimize unpleasant situations and maximize pleasure.</a:t>
            </a:r>
          </a:p>
          <a:p>
            <a:r>
              <a:rPr lang="en-US" baseline="0" dirty="0" smtClean="0"/>
              <a:t>= </a:t>
            </a:r>
            <a:r>
              <a:rPr lang="en-US" baseline="0" dirty="0" err="1" smtClean="0"/>
              <a:t>abstractogenic</a:t>
            </a:r>
            <a:r>
              <a:rPr lang="en-US" baseline="0" dirty="0" smtClean="0"/>
              <a:t> cognition</a:t>
            </a:r>
          </a:p>
          <a:p>
            <a:endParaRPr lang="en-US" baseline="0" dirty="0" smtClean="0"/>
          </a:p>
          <a:p>
            <a:r>
              <a:rPr lang="en-US" baseline="0" dirty="0" smtClean="0"/>
              <a:t>LIFE: if we want to understand the semantic part of life, we have to look at evolution as historical process… we cannot disassemble meaning to physical subcomponents without knowing how they came about.</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8B97225-6507-4B14-9EA1-C55BDAD9EC83}" type="datetimeFigureOut">
              <a:rPr lang="en-US" smtClean="0"/>
              <a:pPr/>
              <a:t>10/14/2010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D48978E-BD93-444F-847C-F38ED4AB46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B97225-6507-4B14-9EA1-C55BDAD9EC83}" type="datetimeFigureOut">
              <a:rPr lang="en-US" smtClean="0"/>
              <a:pPr/>
              <a:t>10/14/2010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D48978E-BD93-444F-847C-F38ED4AB46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B97225-6507-4B14-9EA1-C55BDAD9EC83}" type="datetimeFigureOut">
              <a:rPr lang="en-US" smtClean="0"/>
              <a:pPr/>
              <a:t>10/14/2010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D48978E-BD93-444F-847C-F38ED4AB46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B97225-6507-4B14-9EA1-C55BDAD9EC83}" type="datetimeFigureOut">
              <a:rPr lang="en-US" smtClean="0"/>
              <a:pPr/>
              <a:t>10/14/2010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D48978E-BD93-444F-847C-F38ED4AB460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8B97225-6507-4B14-9EA1-C55BDAD9EC83}" type="datetimeFigureOut">
              <a:rPr lang="en-US" smtClean="0"/>
              <a:pPr/>
              <a:t>10/14/2010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D48978E-BD93-444F-847C-F38ED4AB460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8B97225-6507-4B14-9EA1-C55BDAD9EC83}" type="datetimeFigureOut">
              <a:rPr lang="en-US" smtClean="0"/>
              <a:pPr/>
              <a:t>10/14/2010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D48978E-BD93-444F-847C-F38ED4AB460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8B97225-6507-4B14-9EA1-C55BDAD9EC83}" type="datetimeFigureOut">
              <a:rPr lang="en-US" smtClean="0"/>
              <a:pPr/>
              <a:t>10/14/2010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D48978E-BD93-444F-847C-F38ED4AB460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8B97225-6507-4B14-9EA1-C55BDAD9EC83}" type="datetimeFigureOut">
              <a:rPr lang="en-US" smtClean="0"/>
              <a:pPr/>
              <a:t>10/14/2010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D48978E-BD93-444F-847C-F38ED4AB460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8B97225-6507-4B14-9EA1-C55BDAD9EC83}" type="datetimeFigureOut">
              <a:rPr lang="en-US" smtClean="0"/>
              <a:pPr/>
              <a:t>10/14/2010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D48978E-BD93-444F-847C-F38ED4AB46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8B97225-6507-4B14-9EA1-C55BDAD9EC83}" type="datetimeFigureOut">
              <a:rPr lang="en-US" smtClean="0"/>
              <a:pPr/>
              <a:t>10/14/2010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D48978E-BD93-444F-847C-F38ED4AB460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8B97225-6507-4B14-9EA1-C55BDAD9EC83}" type="datetimeFigureOut">
              <a:rPr lang="en-US" smtClean="0"/>
              <a:pPr/>
              <a:t>10/14/2010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D48978E-BD93-444F-847C-F38ED4AB460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8B97225-6507-4B14-9EA1-C55BDAD9EC83}" type="datetimeFigureOut">
              <a:rPr lang="en-US" smtClean="0"/>
              <a:pPr/>
              <a:t>10/14/2010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D48978E-BD93-444F-847C-F38ED4AB46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ZwJaUFHs-C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dL5SGe7zSI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file:///D:\Userfiles\My%20Documents\Skola\MeiCogSci\CSCTR\CSCTR10\Lectures\VervetSnakeAlarm.aif.aiff" TargetMode="External"/><Relationship Id="rId7" Type="http://schemas.openxmlformats.org/officeDocument/2006/relationships/image" Target="../media/image12.png"/><Relationship Id="rId2" Type="http://schemas.openxmlformats.org/officeDocument/2006/relationships/audio" Target="file:///D:\Userfiles\My%20Documents\Skola\MeiCogSci\CSCTR\CSCTR10\Lectures\VervetLeopardAlarm.aif.aiff" TargetMode="External"/><Relationship Id="rId1" Type="http://schemas.openxmlformats.org/officeDocument/2006/relationships/audio" Target="file:///D:\Userfiles\My%20Documents\Skola\MeiCogSci\CSCTR\CSCTR10\Lectures\VervetEagleAlarm.aif.aiff" TargetMode="External"/><Relationship Id="rId6" Type="http://schemas.openxmlformats.org/officeDocument/2006/relationships/image" Target="../media/image11.png"/><Relationship Id="rId5" Type="http://schemas.openxmlformats.org/officeDocument/2006/relationships/notesSlide" Target="../notesSlides/notesSlide27.xml"/><Relationship Id="rId4" Type="http://schemas.openxmlformats.org/officeDocument/2006/relationships/slideLayout" Target="../slideLayouts/slideLayout2.xml"/><Relationship Id="rId9"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Meaning in animals:</a:t>
            </a:r>
            <a:br>
              <a:rPr lang="en-US" dirty="0" smtClean="0"/>
            </a:br>
            <a:r>
              <a:rPr lang="en-US" dirty="0" smtClean="0"/>
              <a:t>evolutionary view</a:t>
            </a:r>
            <a:endParaRPr lang="en-US" dirty="0"/>
          </a:p>
        </p:txBody>
      </p:sp>
      <p:sp>
        <p:nvSpPr>
          <p:cNvPr id="3" name="Subtitle 2"/>
          <p:cNvSpPr>
            <a:spLocks noGrp="1"/>
          </p:cNvSpPr>
          <p:nvPr>
            <p:ph type="subTitle" idx="1"/>
          </p:nvPr>
        </p:nvSpPr>
        <p:spPr/>
        <p:txBody>
          <a:bodyPr/>
          <a:lstStyle/>
          <a:p>
            <a:r>
              <a:rPr lang="en-US" dirty="0" smtClean="0"/>
              <a:t>CSCTR </a:t>
            </a:r>
            <a:r>
              <a:rPr lang="en-US" smtClean="0"/>
              <a:t>Session </a:t>
            </a:r>
            <a:r>
              <a:rPr lang="en-US" smtClean="0"/>
              <a:t>3</a:t>
            </a:r>
            <a:endParaRPr lang="en-US" dirty="0" smtClean="0"/>
          </a:p>
          <a:p>
            <a:r>
              <a:rPr lang="en-US" dirty="0" smtClean="0"/>
              <a:t>Dana </a:t>
            </a:r>
            <a:r>
              <a:rPr lang="en-US" dirty="0" err="1" smtClean="0"/>
              <a:t>Retov</a:t>
            </a:r>
            <a:r>
              <a:rPr lang="sk-SK" dirty="0" smtClean="0"/>
              <a:t>á</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Perception is intercalated</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4114800" y="1752600"/>
            <a:ext cx="4629150" cy="3038475"/>
          </a:xfrm>
          <a:prstGeom prst="rect">
            <a:avLst/>
          </a:prstGeom>
          <a:noFill/>
          <a:ln w="9525">
            <a:noFill/>
            <a:miter lim="800000"/>
            <a:headEnd/>
            <a:tailEnd/>
          </a:ln>
          <a:effectLst/>
        </p:spPr>
      </p:pic>
      <p:sp>
        <p:nvSpPr>
          <p:cNvPr id="5" name="TextBox 4"/>
          <p:cNvSpPr txBox="1"/>
          <p:nvPr/>
        </p:nvSpPr>
        <p:spPr>
          <a:xfrm>
            <a:off x="762000" y="1828800"/>
            <a:ext cx="184731" cy="369332"/>
          </a:xfrm>
          <a:prstGeom prst="rect">
            <a:avLst/>
          </a:prstGeom>
          <a:noFill/>
        </p:spPr>
        <p:txBody>
          <a:bodyPr wrap="none" rtlCol="0">
            <a:spAutoFit/>
          </a:bodyPr>
          <a:lstStyle/>
          <a:p>
            <a:endParaRPr lang="en-US" dirty="0"/>
          </a:p>
        </p:txBody>
      </p:sp>
      <p:pic>
        <p:nvPicPr>
          <p:cNvPr id="3075" name="Picture 3"/>
          <p:cNvPicPr>
            <a:picLocks noChangeAspect="1" noChangeArrowheads="1"/>
          </p:cNvPicPr>
          <p:nvPr/>
        </p:nvPicPr>
        <p:blipFill>
          <a:blip r:embed="rId4" cstate="print"/>
          <a:srcRect/>
          <a:stretch>
            <a:fillRect/>
          </a:stretch>
        </p:blipFill>
        <p:spPr bwMode="auto">
          <a:xfrm flipH="1">
            <a:off x="304800" y="3276600"/>
            <a:ext cx="2438400" cy="243840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l="12054" t="42633" r="52263"/>
          <a:stretch>
            <a:fillRect/>
          </a:stretch>
        </p:blipFill>
        <p:spPr bwMode="auto">
          <a:xfrm rot="6525595">
            <a:off x="3084340" y="3086387"/>
            <a:ext cx="1651824" cy="1743075"/>
          </a:xfrm>
          <a:prstGeom prst="rect">
            <a:avLst/>
          </a:prstGeom>
          <a:noFill/>
          <a:ln w="9525">
            <a:noFill/>
            <a:miter lim="800000"/>
            <a:headEnd/>
            <a:tailEnd/>
          </a:ln>
          <a:effectLst/>
        </p:spPr>
      </p:pic>
      <p:pic>
        <p:nvPicPr>
          <p:cNvPr id="9" name="Picture 2"/>
          <p:cNvPicPr>
            <a:picLocks noChangeAspect="1" noChangeArrowheads="1"/>
          </p:cNvPicPr>
          <p:nvPr/>
        </p:nvPicPr>
        <p:blipFill>
          <a:blip r:embed="rId3" cstate="print"/>
          <a:srcRect l="12054" t="42633" r="52263" b="8490"/>
          <a:stretch>
            <a:fillRect/>
          </a:stretch>
        </p:blipFill>
        <p:spPr bwMode="auto">
          <a:xfrm rot="15981507" flipV="1">
            <a:off x="2892053" y="1500458"/>
            <a:ext cx="1651824" cy="1485096"/>
          </a:xfrm>
          <a:prstGeom prst="rect">
            <a:avLst/>
          </a:prstGeom>
          <a:noFill/>
          <a:ln w="9525">
            <a:noFill/>
            <a:miter lim="800000"/>
            <a:headEnd/>
            <a:tailEnd/>
          </a:ln>
          <a:effectLst/>
        </p:spPr>
      </p:pic>
      <p:pic>
        <p:nvPicPr>
          <p:cNvPr id="10" name="Picture 2"/>
          <p:cNvPicPr>
            <a:picLocks noChangeAspect="1" noChangeArrowheads="1"/>
          </p:cNvPicPr>
          <p:nvPr/>
        </p:nvPicPr>
        <p:blipFill>
          <a:blip r:embed="rId3" cstate="print"/>
          <a:srcRect l="37948" t="67986" r="53142" b="15437"/>
          <a:stretch>
            <a:fillRect/>
          </a:stretch>
        </p:blipFill>
        <p:spPr bwMode="auto">
          <a:xfrm rot="11721699">
            <a:off x="4410027" y="2413439"/>
            <a:ext cx="463097" cy="565474"/>
          </a:xfrm>
          <a:prstGeom prst="rect">
            <a:avLst/>
          </a:prstGeom>
          <a:noFill/>
          <a:ln w="9525">
            <a:noFill/>
            <a:miter lim="800000"/>
            <a:headEnd/>
            <a:tailEnd/>
          </a:ln>
          <a:effectLst/>
        </p:spPr>
      </p:pic>
      <p:sp>
        <p:nvSpPr>
          <p:cNvPr id="12" name="Freeform 11"/>
          <p:cNvSpPr/>
          <p:nvPr/>
        </p:nvSpPr>
        <p:spPr>
          <a:xfrm>
            <a:off x="2431473" y="1243446"/>
            <a:ext cx="955963" cy="4305299"/>
          </a:xfrm>
          <a:custGeom>
            <a:avLst/>
            <a:gdLst>
              <a:gd name="connsiteX0" fmla="*/ 955963 w 955963"/>
              <a:gd name="connsiteY0" fmla="*/ 190499 h 4305299"/>
              <a:gd name="connsiteX1" fmla="*/ 789709 w 955963"/>
              <a:gd name="connsiteY1" fmla="*/ 3463 h 4305299"/>
              <a:gd name="connsiteX2" fmla="*/ 436418 w 955963"/>
              <a:gd name="connsiteY2" fmla="*/ 169718 h 4305299"/>
              <a:gd name="connsiteX3" fmla="*/ 249382 w 955963"/>
              <a:gd name="connsiteY3" fmla="*/ 897081 h 4305299"/>
              <a:gd name="connsiteX4" fmla="*/ 581891 w 955963"/>
              <a:gd name="connsiteY4" fmla="*/ 1790699 h 4305299"/>
              <a:gd name="connsiteX5" fmla="*/ 644236 w 955963"/>
              <a:gd name="connsiteY5" fmla="*/ 2538845 h 4305299"/>
              <a:gd name="connsiteX6" fmla="*/ 623454 w 955963"/>
              <a:gd name="connsiteY6" fmla="*/ 3744190 h 4305299"/>
              <a:gd name="connsiteX7" fmla="*/ 353291 w 955963"/>
              <a:gd name="connsiteY7" fmla="*/ 4242954 h 4305299"/>
              <a:gd name="connsiteX8" fmla="*/ 0 w 955963"/>
              <a:gd name="connsiteY8" fmla="*/ 4118263 h 43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5963" h="4305299">
                <a:moveTo>
                  <a:pt x="955963" y="190499"/>
                </a:moveTo>
                <a:cubicBezTo>
                  <a:pt x="916131" y="98712"/>
                  <a:pt x="876300" y="6926"/>
                  <a:pt x="789709" y="3463"/>
                </a:cubicBezTo>
                <a:cubicBezTo>
                  <a:pt x="703118" y="0"/>
                  <a:pt x="526473" y="20782"/>
                  <a:pt x="436418" y="169718"/>
                </a:cubicBezTo>
                <a:cubicBezTo>
                  <a:pt x="346364" y="318654"/>
                  <a:pt x="225137" y="626918"/>
                  <a:pt x="249382" y="897081"/>
                </a:cubicBezTo>
                <a:cubicBezTo>
                  <a:pt x="273627" y="1167244"/>
                  <a:pt x="516082" y="1517072"/>
                  <a:pt x="581891" y="1790699"/>
                </a:cubicBezTo>
                <a:cubicBezTo>
                  <a:pt x="647700" y="2064326"/>
                  <a:pt x="637309" y="2213263"/>
                  <a:pt x="644236" y="2538845"/>
                </a:cubicBezTo>
                <a:cubicBezTo>
                  <a:pt x="651163" y="2864427"/>
                  <a:pt x="671945" y="3460172"/>
                  <a:pt x="623454" y="3744190"/>
                </a:cubicBezTo>
                <a:cubicBezTo>
                  <a:pt x="574963" y="4028208"/>
                  <a:pt x="457200" y="4180609"/>
                  <a:pt x="353291" y="4242954"/>
                </a:cubicBezTo>
                <a:cubicBezTo>
                  <a:pt x="249382" y="4305299"/>
                  <a:pt x="124691" y="4211781"/>
                  <a:pt x="0" y="411826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348345" y="4717473"/>
            <a:ext cx="1205346" cy="1194955"/>
          </a:xfrm>
          <a:custGeom>
            <a:avLst/>
            <a:gdLst>
              <a:gd name="connsiteX0" fmla="*/ 1205346 w 1205346"/>
              <a:gd name="connsiteY0" fmla="*/ 0 h 1194955"/>
              <a:gd name="connsiteX1" fmla="*/ 935182 w 1205346"/>
              <a:gd name="connsiteY1" fmla="*/ 955963 h 1194955"/>
              <a:gd name="connsiteX2" fmla="*/ 394855 w 1205346"/>
              <a:gd name="connsiteY2" fmla="*/ 1143000 h 1194955"/>
              <a:gd name="connsiteX3" fmla="*/ 0 w 1205346"/>
              <a:gd name="connsiteY3" fmla="*/ 644236 h 1194955"/>
            </a:gdLst>
            <a:ahLst/>
            <a:cxnLst>
              <a:cxn ang="0">
                <a:pos x="connsiteX0" y="connsiteY0"/>
              </a:cxn>
              <a:cxn ang="0">
                <a:pos x="connsiteX1" y="connsiteY1"/>
              </a:cxn>
              <a:cxn ang="0">
                <a:pos x="connsiteX2" y="connsiteY2"/>
              </a:cxn>
              <a:cxn ang="0">
                <a:pos x="connsiteX3" y="connsiteY3"/>
              </a:cxn>
            </a:cxnLst>
            <a:rect l="l" t="t" r="r" b="b"/>
            <a:pathLst>
              <a:path w="1205346" h="1194955">
                <a:moveTo>
                  <a:pt x="1205346" y="0"/>
                </a:moveTo>
                <a:cubicBezTo>
                  <a:pt x="1137805" y="382731"/>
                  <a:pt x="1070264" y="765463"/>
                  <a:pt x="935182" y="955963"/>
                </a:cubicBezTo>
                <a:cubicBezTo>
                  <a:pt x="800100" y="1146463"/>
                  <a:pt x="550719" y="1194955"/>
                  <a:pt x="394855" y="1143000"/>
                </a:cubicBezTo>
                <a:cubicBezTo>
                  <a:pt x="238991" y="1091046"/>
                  <a:pt x="119495" y="867641"/>
                  <a:pt x="0" y="64423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2"/>
          <p:cNvPicPr>
            <a:picLocks noChangeAspect="1" noChangeArrowheads="1"/>
          </p:cNvPicPr>
          <p:nvPr/>
        </p:nvPicPr>
        <p:blipFill>
          <a:blip r:embed="rId3" cstate="print"/>
          <a:srcRect l="37948" t="67986" r="53142" b="15437"/>
          <a:stretch>
            <a:fillRect/>
          </a:stretch>
        </p:blipFill>
        <p:spPr bwMode="auto">
          <a:xfrm rot="11721699">
            <a:off x="4257627" y="3556437"/>
            <a:ext cx="463097" cy="56547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Cued</a:t>
            </a:r>
          </a:p>
          <a:p>
            <a:pPr lvl="1"/>
            <a:r>
              <a:rPr lang="en-US" dirty="0" smtClean="0"/>
              <a:t>Stand for something that is </a:t>
            </a:r>
            <a:r>
              <a:rPr lang="en-US" b="1" dirty="0" smtClean="0"/>
              <a:t>present in the current</a:t>
            </a:r>
            <a:r>
              <a:rPr lang="en-US" dirty="0" smtClean="0"/>
              <a:t> </a:t>
            </a:r>
            <a:r>
              <a:rPr lang="en-US" b="1" dirty="0" smtClean="0"/>
              <a:t>external situation </a:t>
            </a:r>
            <a:r>
              <a:rPr lang="en-US" dirty="0" smtClean="0"/>
              <a:t>of the representing </a:t>
            </a:r>
            <a:r>
              <a:rPr lang="en-US" dirty="0" err="1" smtClean="0"/>
              <a:t>organismn</a:t>
            </a:r>
            <a:r>
              <a:rPr lang="en-US" dirty="0" smtClean="0"/>
              <a:t> or </a:t>
            </a:r>
            <a:r>
              <a:rPr lang="en-US" b="1" dirty="0" smtClean="0"/>
              <a:t>triggered</a:t>
            </a:r>
            <a:r>
              <a:rPr lang="en-US" dirty="0" smtClean="0"/>
              <a:t> by something in a </a:t>
            </a:r>
            <a:r>
              <a:rPr lang="en-US" b="1" dirty="0" smtClean="0"/>
              <a:t>recent situation</a:t>
            </a:r>
          </a:p>
          <a:p>
            <a:pPr lvl="2"/>
            <a:r>
              <a:rPr lang="en-US" dirty="0" smtClean="0"/>
              <a:t>E.g. animal recognizes certain object as food, mate, etc.</a:t>
            </a:r>
          </a:p>
          <a:p>
            <a:r>
              <a:rPr lang="en-US" dirty="0" smtClean="0"/>
              <a:t>Detached</a:t>
            </a:r>
          </a:p>
          <a:p>
            <a:pPr lvl="1"/>
            <a:r>
              <a:rPr lang="en-US" dirty="0" smtClean="0"/>
              <a:t>Stand for objects or events that are </a:t>
            </a:r>
            <a:r>
              <a:rPr lang="en-US" b="1" dirty="0" smtClean="0"/>
              <a:t>neither present in the current situation nor triggered </a:t>
            </a:r>
            <a:r>
              <a:rPr lang="en-US" dirty="0" smtClean="0"/>
              <a:t>by some </a:t>
            </a:r>
            <a:r>
              <a:rPr lang="en-US" b="1" dirty="0" smtClean="0"/>
              <a:t>recent situation</a:t>
            </a:r>
          </a:p>
          <a:p>
            <a:pPr lvl="2"/>
            <a:r>
              <a:rPr lang="en-US" dirty="0" smtClean="0"/>
              <a:t>Memory that can be evoked independently of the context where the memory was created</a:t>
            </a:r>
          </a:p>
          <a:p>
            <a:pPr lvl="2"/>
            <a:r>
              <a:rPr lang="en-US" dirty="0" smtClean="0"/>
              <a:t>Also “spatial maps”</a:t>
            </a:r>
            <a:endParaRPr lang="en-US" dirty="0"/>
          </a:p>
        </p:txBody>
      </p:sp>
      <p:sp>
        <p:nvSpPr>
          <p:cNvPr id="3" name="Title 2"/>
          <p:cNvSpPr>
            <a:spLocks noGrp="1"/>
          </p:cNvSpPr>
          <p:nvPr>
            <p:ph type="title"/>
          </p:nvPr>
        </p:nvSpPr>
        <p:spPr/>
        <p:txBody>
          <a:bodyPr>
            <a:normAutofit fontScale="90000"/>
          </a:bodyPr>
          <a:lstStyle/>
          <a:p>
            <a:r>
              <a:rPr lang="en-US" dirty="0" smtClean="0"/>
              <a:t>2 types of representations (G</a:t>
            </a:r>
            <a:r>
              <a:rPr lang="sk-SK" dirty="0" smtClean="0"/>
              <a:t>är</a:t>
            </a:r>
            <a:r>
              <a:rPr lang="en-US" dirty="0" err="1" smtClean="0"/>
              <a:t>denfors</a:t>
            </a:r>
            <a:r>
              <a:rPr lang="en-US" dirty="0" smtClean="0"/>
              <a:t>, 1996)</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Probably there is no sharp distinction but more of a </a:t>
            </a:r>
            <a:r>
              <a:rPr lang="en-US" i="1" dirty="0" smtClean="0"/>
              <a:t>degree of detachment</a:t>
            </a:r>
            <a:endParaRPr lang="en-US" dirty="0" smtClean="0"/>
          </a:p>
          <a:p>
            <a:pPr>
              <a:buNone/>
            </a:pPr>
            <a:r>
              <a:rPr lang="en-US" dirty="0" smtClean="0"/>
              <a:t>	e.g. capacity for representing </a:t>
            </a:r>
            <a:r>
              <a:rPr lang="en-US" i="1" dirty="0" smtClean="0"/>
              <a:t>object permanence </a:t>
            </a:r>
            <a:r>
              <a:rPr lang="en-US" dirty="0" smtClean="0"/>
              <a:t> involves some level of detachment</a:t>
            </a:r>
          </a:p>
          <a:p>
            <a:pPr marL="365760" lvl="1" indent="-256032">
              <a:spcBef>
                <a:spcPts val="400"/>
              </a:spcBef>
              <a:buSzPct val="68000"/>
            </a:pPr>
            <a:r>
              <a:rPr lang="en-US" dirty="0" smtClean="0"/>
              <a:t>Snake example (</a:t>
            </a:r>
            <a:r>
              <a:rPr lang="en-US" dirty="0" err="1" smtClean="0"/>
              <a:t>Sjölander</a:t>
            </a:r>
            <a:r>
              <a:rPr lang="en-US" dirty="0" smtClean="0"/>
              <a:t>, 1993)</a:t>
            </a:r>
          </a:p>
          <a:p>
            <a:pPr>
              <a:buNone/>
            </a:pP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How can we tell them apart?</a:t>
            </a:r>
            <a:endParaRPr lang="en-US" dirty="0"/>
          </a:p>
        </p:txBody>
      </p:sp>
      <p:pic>
        <p:nvPicPr>
          <p:cNvPr id="5" name="Picture 2"/>
          <p:cNvPicPr>
            <a:picLocks noChangeAspect="1" noChangeArrowheads="1"/>
          </p:cNvPicPr>
          <p:nvPr/>
        </p:nvPicPr>
        <p:blipFill>
          <a:blip r:embed="rId3" cstate="print"/>
          <a:srcRect l="4660" t="36254" r="5243" b="15408"/>
          <a:stretch>
            <a:fillRect/>
          </a:stretch>
        </p:blipFill>
        <p:spPr bwMode="auto">
          <a:xfrm>
            <a:off x="4503420" y="5257800"/>
            <a:ext cx="4640580" cy="1600200"/>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1295400" y="4543425"/>
            <a:ext cx="2467268" cy="1400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Craik</a:t>
            </a:r>
            <a:r>
              <a:rPr lang="en-US" dirty="0" smtClean="0"/>
              <a:t> (1943):</a:t>
            </a:r>
          </a:p>
          <a:p>
            <a:pPr lvl="1"/>
            <a:r>
              <a:rPr lang="en-US" dirty="0" smtClean="0"/>
              <a:t>If the organism carries a “small-scale model” of external reality and of its own possible actions within its head, it is able to try out various alternatives, conclude which are the best of them, react to future situations before they arise, utilize the knowledge of past events in dealing with the present and future, and in every way to react on a much fuller, safer and more competent manner to the emergencies which face it.</a:t>
            </a:r>
            <a:endParaRPr lang="en-US" dirty="0"/>
          </a:p>
        </p:txBody>
      </p:sp>
      <p:sp>
        <p:nvSpPr>
          <p:cNvPr id="3" name="Title 2"/>
          <p:cNvSpPr>
            <a:spLocks noGrp="1"/>
          </p:cNvSpPr>
          <p:nvPr>
            <p:ph type="title"/>
          </p:nvPr>
        </p:nvSpPr>
        <p:spPr/>
        <p:txBody>
          <a:bodyPr>
            <a:normAutofit fontScale="90000"/>
          </a:bodyPr>
          <a:lstStyle/>
          <a:p>
            <a:r>
              <a:rPr lang="en-US" dirty="0" smtClean="0"/>
              <a:t>What is the evolutionary advantage of detached representations?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Necessary for representing objects (e.g. food, predators, mates), places (where food or shelter can be found), actions (and their consequences), even when these things are not perceptually present </a:t>
            </a:r>
          </a:p>
          <a:p>
            <a:r>
              <a:rPr lang="en-US" b="1" dirty="0" smtClean="0"/>
              <a:t>Collection of all detached representation of the organism</a:t>
            </a:r>
          </a:p>
          <a:p>
            <a:pPr lvl="1"/>
            <a:r>
              <a:rPr lang="en-US" dirty="0" smtClean="0"/>
              <a:t>All things the organism can actively “think” about</a:t>
            </a:r>
          </a:p>
          <a:p>
            <a:r>
              <a:rPr lang="en-US" dirty="0" smtClean="0"/>
              <a:t>Necessary for planning, deception, self-awareness</a:t>
            </a:r>
            <a:endParaRPr lang="en-US" dirty="0"/>
          </a:p>
        </p:txBody>
      </p:sp>
      <p:sp>
        <p:nvSpPr>
          <p:cNvPr id="3" name="Title 2"/>
          <p:cNvSpPr>
            <a:spLocks noGrp="1"/>
          </p:cNvSpPr>
          <p:nvPr>
            <p:ph type="title"/>
          </p:nvPr>
        </p:nvSpPr>
        <p:spPr/>
        <p:txBody>
          <a:bodyPr/>
          <a:lstStyle/>
          <a:p>
            <a:r>
              <a:rPr lang="en-US" dirty="0" smtClean="0"/>
              <a:t>Inner environment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Special case of representation of inner environment of another individual</a:t>
            </a:r>
            <a:endParaRPr lang="en-US" dirty="0"/>
          </a:p>
        </p:txBody>
      </p:sp>
      <p:sp>
        <p:nvSpPr>
          <p:cNvPr id="3" name="Title 2"/>
          <p:cNvSpPr>
            <a:spLocks noGrp="1"/>
          </p:cNvSpPr>
          <p:nvPr>
            <p:ph type="title"/>
          </p:nvPr>
        </p:nvSpPr>
        <p:spPr/>
        <p:txBody>
          <a:bodyPr/>
          <a:lstStyle/>
          <a:p>
            <a:r>
              <a:rPr lang="en-US" dirty="0" smtClean="0"/>
              <a:t>Theory of mind</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505200" y="2971800"/>
            <a:ext cx="4610100" cy="31733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Probably not before mammals</a:t>
            </a:r>
          </a:p>
          <a:p>
            <a:r>
              <a:rPr lang="en-US" dirty="0" err="1" smtClean="0"/>
              <a:t>Crossmodal</a:t>
            </a:r>
            <a:r>
              <a:rPr lang="en-US" dirty="0" smtClean="0"/>
              <a:t> representations</a:t>
            </a:r>
          </a:p>
          <a:p>
            <a:pPr lvl="1"/>
            <a:r>
              <a:rPr lang="en-US" dirty="0" smtClean="0"/>
              <a:t>Multimodal information extraction of environmental information is likely to result in more veridical perception</a:t>
            </a:r>
          </a:p>
          <a:p>
            <a:pPr lvl="1"/>
            <a:r>
              <a:rPr lang="en-US" dirty="0" smtClean="0"/>
              <a:t>Cross-modal perception requires the derivation of modality-free information, a “representation”</a:t>
            </a:r>
          </a:p>
          <a:p>
            <a:pPr lvl="1"/>
            <a:r>
              <a:rPr lang="en-US" dirty="0" smtClean="0"/>
              <a:t>Categorization</a:t>
            </a:r>
          </a:p>
          <a:p>
            <a:pPr lvl="2"/>
            <a:r>
              <a:rPr lang="en-US" dirty="0" smtClean="0"/>
              <a:t>When a bird sees object as food, the bird’s brain is adding information about the perceived object</a:t>
            </a:r>
            <a:endParaRPr lang="en-US" dirty="0"/>
          </a:p>
        </p:txBody>
      </p:sp>
      <p:sp>
        <p:nvSpPr>
          <p:cNvPr id="3" name="Title 2"/>
          <p:cNvSpPr>
            <a:spLocks noGrp="1"/>
          </p:cNvSpPr>
          <p:nvPr>
            <p:ph type="title"/>
          </p:nvPr>
        </p:nvSpPr>
        <p:spPr/>
        <p:txBody>
          <a:bodyPr>
            <a:normAutofit fontScale="90000"/>
          </a:bodyPr>
          <a:lstStyle/>
          <a:p>
            <a:r>
              <a:rPr lang="en-US" dirty="0" smtClean="0"/>
              <a:t>Evolution of detached representations</a:t>
            </a:r>
            <a:endParaRPr lang="en-US" dirty="0"/>
          </a:p>
        </p:txBody>
      </p:sp>
      <p:pic>
        <p:nvPicPr>
          <p:cNvPr id="3074" name="Picture 2" descr="C:\Documents and Settings\Danka\Local Settings\Temporary Internet Files\Content.IE5\S77XGDDX\MCj04348590000[1].png"/>
          <p:cNvPicPr>
            <a:picLocks noChangeAspect="1" noChangeArrowheads="1"/>
          </p:cNvPicPr>
          <p:nvPr/>
        </p:nvPicPr>
        <p:blipFill>
          <a:blip r:embed="rId3" cstate="print"/>
          <a:srcRect/>
          <a:stretch>
            <a:fillRect/>
          </a:stretch>
        </p:blipFill>
        <p:spPr bwMode="auto">
          <a:xfrm>
            <a:off x="6324600" y="533400"/>
            <a:ext cx="1714500" cy="17145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predominant function of language is to communicate about that which is not here and now.</a:t>
            </a:r>
          </a:p>
          <a:p>
            <a:r>
              <a:rPr lang="en-US" dirty="0" smtClean="0">
                <a:hlinkClick r:id="rId3"/>
              </a:rPr>
              <a:t>http://www.youtube.com/watch?v=ZwJaUFHs-C4</a:t>
            </a:r>
            <a:endParaRPr lang="en-US" dirty="0"/>
          </a:p>
        </p:txBody>
      </p:sp>
      <p:sp>
        <p:nvSpPr>
          <p:cNvPr id="3" name="Title 2"/>
          <p:cNvSpPr>
            <a:spLocks noGrp="1"/>
          </p:cNvSpPr>
          <p:nvPr>
            <p:ph type="title"/>
          </p:nvPr>
        </p:nvSpPr>
        <p:spPr/>
        <p:txBody>
          <a:bodyPr>
            <a:normAutofit fontScale="90000"/>
          </a:bodyPr>
          <a:lstStyle/>
          <a:p>
            <a:r>
              <a:rPr lang="en-US" dirty="0" smtClean="0"/>
              <a:t>So what is missing in animal communication?</a:t>
            </a:r>
            <a:endParaRPr lang="en-US" dirty="0"/>
          </a:p>
        </p:txBody>
      </p:sp>
      <p:pic>
        <p:nvPicPr>
          <p:cNvPr id="4098" name="Picture 2"/>
          <p:cNvPicPr>
            <a:picLocks noChangeAspect="1" noChangeArrowheads="1"/>
          </p:cNvPicPr>
          <p:nvPr/>
        </p:nvPicPr>
        <p:blipFill>
          <a:blip r:embed="rId4" cstate="print"/>
          <a:srcRect/>
          <a:stretch>
            <a:fillRect/>
          </a:stretch>
        </p:blipFill>
        <p:spPr bwMode="auto">
          <a:xfrm>
            <a:off x="5867400" y="3429000"/>
            <a:ext cx="2476500" cy="3080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3" cstate="print"/>
          <a:srcRect/>
          <a:stretch>
            <a:fillRect/>
          </a:stretch>
        </p:blipFill>
        <p:spPr bwMode="auto">
          <a:xfrm>
            <a:off x="2667000" y="381000"/>
            <a:ext cx="4762500" cy="5953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Language is needed only to communicate your internal representation of what </a:t>
            </a:r>
            <a:r>
              <a:rPr lang="en-US" b="1" dirty="0" smtClean="0"/>
              <a:t> could be</a:t>
            </a:r>
            <a:r>
              <a:rPr lang="en-US" dirty="0" smtClean="0"/>
              <a:t>, what </a:t>
            </a:r>
            <a:r>
              <a:rPr lang="en-US" b="1" dirty="0" smtClean="0"/>
              <a:t>has been</a:t>
            </a:r>
            <a:r>
              <a:rPr lang="en-US" dirty="0" smtClean="0"/>
              <a:t>, and of those things and happenings that are </a:t>
            </a:r>
            <a:r>
              <a:rPr lang="en-US" b="1" dirty="0" smtClean="0"/>
              <a:t>not present</a:t>
            </a:r>
            <a:r>
              <a:rPr lang="en-US" dirty="0" smtClean="0"/>
              <a:t> in the vicinity = need for </a:t>
            </a:r>
            <a:r>
              <a:rPr lang="en-US" b="1" dirty="0" smtClean="0"/>
              <a:t>detached representations</a:t>
            </a:r>
          </a:p>
          <a:p>
            <a:r>
              <a:rPr lang="en-US" dirty="0" smtClean="0"/>
              <a:t>We need them for planning</a:t>
            </a:r>
          </a:p>
          <a:p>
            <a:pPr lvl="1"/>
            <a:r>
              <a:rPr lang="en-US" dirty="0" smtClean="0"/>
              <a:t>Immediate – plans for present needs</a:t>
            </a:r>
          </a:p>
          <a:p>
            <a:pPr lvl="1"/>
            <a:r>
              <a:rPr lang="en-US" dirty="0" smtClean="0"/>
              <a:t>Anticipatory – plans for future needs</a:t>
            </a:r>
          </a:p>
          <a:p>
            <a:pPr>
              <a:buNone/>
            </a:pPr>
            <a:endParaRPr lang="en-US" dirty="0"/>
          </a:p>
        </p:txBody>
      </p:sp>
      <p:sp>
        <p:nvSpPr>
          <p:cNvPr id="3" name="Title 2"/>
          <p:cNvSpPr>
            <a:spLocks noGrp="1"/>
          </p:cNvSpPr>
          <p:nvPr>
            <p:ph type="title"/>
          </p:nvPr>
        </p:nvSpPr>
        <p:spPr/>
        <p:txBody>
          <a:bodyPr/>
          <a:lstStyle/>
          <a:p>
            <a:r>
              <a:rPr lang="en-US" dirty="0" smtClean="0"/>
              <a:t>What is missing?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r>
              <a:rPr lang="en-US" dirty="0" smtClean="0"/>
              <a:t>Main evolutionary theories</a:t>
            </a:r>
          </a:p>
          <a:p>
            <a:pPr marL="850392" lvl="1" indent="-457200">
              <a:buFont typeface="+mj-lt"/>
              <a:buAutoNum type="arabicPeriod"/>
            </a:pPr>
            <a:r>
              <a:rPr lang="en-US" dirty="0" smtClean="0"/>
              <a:t>Changes in biology</a:t>
            </a:r>
          </a:p>
          <a:p>
            <a:pPr marL="850392" lvl="1" indent="-457200">
              <a:buFont typeface="+mj-lt"/>
              <a:buAutoNum type="arabicPeriod"/>
            </a:pPr>
            <a:r>
              <a:rPr lang="en-US" dirty="0" smtClean="0"/>
              <a:t>Language brings with it the ability to </a:t>
            </a:r>
            <a:r>
              <a:rPr lang="en-US" i="1" dirty="0" smtClean="0"/>
              <a:t>convey information</a:t>
            </a:r>
            <a:r>
              <a:rPr lang="en-US" dirty="0" smtClean="0"/>
              <a:t> about prey or other food or about dangers of different sorts</a:t>
            </a:r>
          </a:p>
          <a:p>
            <a:pPr marL="850392" lvl="1" indent="-457200">
              <a:buFont typeface="+mj-lt"/>
              <a:buAutoNum type="arabicPeriod"/>
            </a:pPr>
            <a:r>
              <a:rPr lang="en-US" dirty="0" smtClean="0"/>
              <a:t>It is a result of sexual selection</a:t>
            </a:r>
          </a:p>
          <a:p>
            <a:pPr marL="850392" lvl="1" indent="-457200">
              <a:buFont typeface="+mj-lt"/>
              <a:buAutoNum type="arabicPeriod"/>
            </a:pPr>
            <a:r>
              <a:rPr lang="en-US" dirty="0" smtClean="0"/>
              <a:t>Language replaces the social grooming (Dunbar’s “gossip theory”, 1996)</a:t>
            </a:r>
          </a:p>
          <a:p>
            <a:pPr marL="850392" lvl="1" indent="-457200">
              <a:buFont typeface="+mj-lt"/>
              <a:buAutoNum type="arabicPeriod"/>
            </a:pPr>
            <a:r>
              <a:rPr lang="en-US" b="1" dirty="0" smtClean="0"/>
              <a:t>Language makes it possible to </a:t>
            </a:r>
            <a:r>
              <a:rPr lang="en-US" b="1" i="1" dirty="0" smtClean="0"/>
              <a:t>cooperate about future goals. </a:t>
            </a:r>
            <a:r>
              <a:rPr lang="en-US" dirty="0" smtClean="0"/>
              <a:t>(G</a:t>
            </a:r>
            <a:r>
              <a:rPr lang="sk-SK" dirty="0" smtClean="0"/>
              <a:t>ä</a:t>
            </a:r>
            <a:r>
              <a:rPr lang="en-US" dirty="0" err="1" smtClean="0"/>
              <a:t>rdenfors</a:t>
            </a:r>
            <a:r>
              <a:rPr lang="en-US" dirty="0" smtClean="0"/>
              <a:t>, 2004)</a:t>
            </a:r>
            <a:endParaRPr lang="en-US" b="1" dirty="0"/>
          </a:p>
        </p:txBody>
      </p:sp>
      <p:sp>
        <p:nvSpPr>
          <p:cNvPr id="3" name="Title 2"/>
          <p:cNvSpPr>
            <a:spLocks noGrp="1"/>
          </p:cNvSpPr>
          <p:nvPr>
            <p:ph type="title"/>
          </p:nvPr>
        </p:nvSpPr>
        <p:spPr/>
        <p:txBody>
          <a:bodyPr>
            <a:normAutofit fontScale="90000"/>
          </a:bodyPr>
          <a:lstStyle/>
          <a:p>
            <a:r>
              <a:rPr lang="en-US" dirty="0" smtClean="0"/>
              <a:t>Language as selective advantage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It needs representations of</a:t>
            </a:r>
          </a:p>
          <a:p>
            <a:pPr lvl="1"/>
            <a:r>
              <a:rPr lang="en-US" dirty="0" smtClean="0"/>
              <a:t>Goal and start situation</a:t>
            </a:r>
          </a:p>
          <a:p>
            <a:pPr lvl="1"/>
            <a:r>
              <a:rPr lang="en-US" dirty="0" smtClean="0"/>
              <a:t>Sequences of actions</a:t>
            </a:r>
          </a:p>
          <a:p>
            <a:pPr lvl="1"/>
            <a:r>
              <a:rPr lang="en-US" dirty="0" smtClean="0"/>
              <a:t>The outcomes of the actions.</a:t>
            </a:r>
          </a:p>
          <a:p>
            <a:r>
              <a:rPr lang="en-US" dirty="0" smtClean="0"/>
              <a:t>They have to be detached otherwise it is not possible for the animal to choose different actions.</a:t>
            </a:r>
          </a:p>
          <a:p>
            <a:r>
              <a:rPr lang="en-US" dirty="0" smtClean="0"/>
              <a:t>Planning presupposes </a:t>
            </a:r>
            <a:r>
              <a:rPr lang="en-US" b="1" dirty="0" smtClean="0"/>
              <a:t>inner world</a:t>
            </a:r>
            <a:r>
              <a:rPr lang="en-US" dirty="0" smtClean="0"/>
              <a:t>.</a:t>
            </a:r>
          </a:p>
          <a:p>
            <a:endParaRPr lang="en-US" dirty="0" smtClean="0"/>
          </a:p>
          <a:p>
            <a:endParaRPr lang="en-US" dirty="0"/>
          </a:p>
        </p:txBody>
      </p:sp>
      <p:sp>
        <p:nvSpPr>
          <p:cNvPr id="3" name="Title 2"/>
          <p:cNvSpPr>
            <a:spLocks noGrp="1"/>
          </p:cNvSpPr>
          <p:nvPr>
            <p:ph type="title"/>
          </p:nvPr>
        </p:nvSpPr>
        <p:spPr/>
        <p:txBody>
          <a:bodyPr/>
          <a:lstStyle/>
          <a:p>
            <a:r>
              <a:rPr lang="en-US" dirty="0" smtClean="0"/>
              <a:t>Planning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Animals only plan for present needs (?)</a:t>
            </a:r>
          </a:p>
          <a:p>
            <a:endParaRPr lang="en-US" dirty="0" smtClean="0"/>
          </a:p>
          <a:p>
            <a:r>
              <a:rPr lang="en-US" dirty="0" smtClean="0">
                <a:hlinkClick r:id="rId3"/>
              </a:rPr>
              <a:t>http://www.youtube.com/watch?v=dL5SGe7zSIc</a:t>
            </a:r>
            <a:endParaRPr lang="en-US" dirty="0" smtClean="0"/>
          </a:p>
          <a:p>
            <a:endParaRPr lang="en-US" dirty="0" smtClean="0"/>
          </a:p>
          <a:p>
            <a:r>
              <a:rPr lang="en-US" dirty="0" smtClean="0"/>
              <a:t>Why is it so difficult?</a:t>
            </a:r>
          </a:p>
          <a:p>
            <a:pPr lvl="1"/>
            <a:r>
              <a:rPr lang="en-US" dirty="0" smtClean="0"/>
              <a:t>Indirect solution is overshadowed by the direct presence of a more attractive stimulus</a:t>
            </a:r>
          </a:p>
          <a:p>
            <a:pPr lvl="1"/>
            <a:r>
              <a:rPr lang="en-US" dirty="0" smtClean="0"/>
              <a:t>They cannot suppress their perception</a:t>
            </a:r>
          </a:p>
          <a:p>
            <a:pPr lvl="1"/>
            <a:r>
              <a:rPr lang="en-US" dirty="0" smtClean="0"/>
              <a:t>children &lt;2</a:t>
            </a:r>
          </a:p>
          <a:p>
            <a:pPr lvl="1"/>
            <a:r>
              <a:rPr lang="en-US" dirty="0" smtClean="0"/>
              <a:t>To plan for future needs one must be able to represent potential needs (imagine future wishes)</a:t>
            </a:r>
          </a:p>
          <a:p>
            <a:endParaRPr lang="en-US" dirty="0"/>
          </a:p>
        </p:txBody>
      </p:sp>
      <p:sp>
        <p:nvSpPr>
          <p:cNvPr id="3" name="Title 2"/>
          <p:cNvSpPr>
            <a:spLocks noGrp="1"/>
          </p:cNvSpPr>
          <p:nvPr>
            <p:ph type="title"/>
          </p:nvPr>
        </p:nvSpPr>
        <p:spPr/>
        <p:txBody>
          <a:bodyPr/>
          <a:lstStyle/>
          <a:p>
            <a:r>
              <a:rPr lang="en-US" dirty="0" smtClean="0"/>
              <a:t>Anticipatory planning</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Are there detached representations without language?</a:t>
            </a:r>
          </a:p>
          <a:p>
            <a:pPr lvl="1"/>
            <a:r>
              <a:rPr lang="en-US" dirty="0" smtClean="0"/>
              <a:t>YES (?)</a:t>
            </a:r>
          </a:p>
          <a:p>
            <a:pPr lvl="1"/>
            <a:r>
              <a:rPr lang="en-US" dirty="0" smtClean="0"/>
              <a:t>We simulate sequences of actions in our inner </a:t>
            </a:r>
            <a:r>
              <a:rPr lang="en-US" dirty="0" smtClean="0"/>
              <a:t>environment</a:t>
            </a:r>
          </a:p>
          <a:p>
            <a:pPr lvl="1"/>
            <a:r>
              <a:rPr lang="en-US" dirty="0" smtClean="0"/>
              <a:t>What kind?</a:t>
            </a:r>
            <a:endParaRPr lang="en-US" dirty="0" smtClean="0"/>
          </a:p>
          <a:p>
            <a:r>
              <a:rPr lang="en-US" dirty="0" smtClean="0"/>
              <a:t>Is there language without detached representation?</a:t>
            </a:r>
          </a:p>
          <a:p>
            <a:pPr lvl="1"/>
            <a:r>
              <a:rPr lang="en-US" dirty="0" smtClean="0"/>
              <a:t>NO</a:t>
            </a:r>
          </a:p>
          <a:p>
            <a:pPr lvl="1"/>
            <a:r>
              <a:rPr lang="en-US" dirty="0" smtClean="0"/>
              <a:t>We need detached representations - symbols</a:t>
            </a:r>
            <a:endParaRPr lang="en-US" dirty="0"/>
          </a:p>
        </p:txBody>
      </p:sp>
      <p:sp>
        <p:nvSpPr>
          <p:cNvPr id="3" name="Title 2"/>
          <p:cNvSpPr>
            <a:spLocks noGrp="1"/>
          </p:cNvSpPr>
          <p:nvPr>
            <p:ph type="title"/>
          </p:nvPr>
        </p:nvSpPr>
        <p:spPr/>
        <p:txBody>
          <a:bodyPr>
            <a:normAutofit/>
          </a:bodyPr>
          <a:lstStyle/>
          <a:p>
            <a:r>
              <a:rPr lang="en-US" dirty="0" smtClean="0"/>
              <a:t>Thinking and language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r>
              <a:rPr lang="en-US" dirty="0"/>
              <a:t>Types of Sign </a:t>
            </a:r>
            <a:endParaRPr lang="cs-CZ" sz="2800" dirty="0"/>
          </a:p>
        </p:txBody>
      </p:sp>
      <p:sp>
        <p:nvSpPr>
          <p:cNvPr id="88067" name="Rectangle 3"/>
          <p:cNvSpPr>
            <a:spLocks noGrp="1" noChangeArrowheads="1"/>
          </p:cNvSpPr>
          <p:nvPr>
            <p:ph type="body" idx="1"/>
          </p:nvPr>
        </p:nvSpPr>
        <p:spPr/>
        <p:txBody>
          <a:bodyPr/>
          <a:lstStyle/>
          <a:p>
            <a:r>
              <a:rPr lang="en-US" dirty="0" smtClean="0"/>
              <a:t>Remember from Session 1?</a:t>
            </a:r>
          </a:p>
          <a:p>
            <a:endParaRPr lang="en-US" dirty="0" smtClean="0"/>
          </a:p>
          <a:p>
            <a:endParaRPr lang="en-US" dirty="0" smtClean="0"/>
          </a:p>
          <a:p>
            <a:r>
              <a:rPr lang="en-US" dirty="0" smtClean="0"/>
              <a:t>Indexical </a:t>
            </a:r>
            <a:r>
              <a:rPr lang="en-US" dirty="0"/>
              <a:t>- causal or physical </a:t>
            </a:r>
            <a:r>
              <a:rPr lang="en-US" dirty="0" smtClean="0"/>
              <a:t>link - </a:t>
            </a:r>
            <a:r>
              <a:rPr lang="en-US" b="1" dirty="0" smtClean="0"/>
              <a:t>SIGNALS</a:t>
            </a:r>
            <a:endParaRPr lang="en-US" b="1" dirty="0"/>
          </a:p>
          <a:p>
            <a:r>
              <a:rPr lang="en-US" dirty="0"/>
              <a:t>Iconic - imitation, </a:t>
            </a:r>
            <a:r>
              <a:rPr lang="en-US" dirty="0" smtClean="0"/>
              <a:t>similarity - </a:t>
            </a:r>
            <a:r>
              <a:rPr lang="en-US" b="1" dirty="0" smtClean="0"/>
              <a:t>ICONS</a:t>
            </a:r>
            <a:endParaRPr lang="en-US" b="1" dirty="0"/>
          </a:p>
          <a:p>
            <a:r>
              <a:rPr lang="en-US" dirty="0"/>
              <a:t>Symbolic - arbitrary </a:t>
            </a:r>
            <a:r>
              <a:rPr lang="en-US" dirty="0" smtClean="0"/>
              <a:t>link - </a:t>
            </a:r>
            <a:r>
              <a:rPr lang="en-US" b="1" dirty="0" smtClean="0"/>
              <a:t>SYMBOLS</a:t>
            </a:r>
            <a:endParaRPr lang="cs-CZ"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Signal evokes action appropriate to the presence of its object</a:t>
            </a:r>
          </a:p>
          <a:p>
            <a:r>
              <a:rPr lang="en-US" dirty="0" smtClean="0"/>
              <a:t>Symbol – not a proxy for its object but more of a </a:t>
            </a:r>
            <a:r>
              <a:rPr lang="en-US" b="1" dirty="0" smtClean="0"/>
              <a:t>vehicle for the conception of object</a:t>
            </a:r>
            <a:endParaRPr lang="en-US" dirty="0" smtClean="0"/>
          </a:p>
          <a:p>
            <a:pPr lvl="1"/>
            <a:r>
              <a:rPr lang="en-US" dirty="0" smtClean="0"/>
              <a:t>To conceive a thing or a situation is not the same as to “react toward it” overtly, or to be aware of its presence.</a:t>
            </a:r>
          </a:p>
          <a:p>
            <a:pPr lvl="1"/>
            <a:r>
              <a:rPr lang="en-US" dirty="0" smtClean="0"/>
              <a:t>In talking about things we have conceptions of them not the things themselves; and </a:t>
            </a:r>
            <a:r>
              <a:rPr lang="en-US" b="1" dirty="0" smtClean="0"/>
              <a:t>it is the conceptions, not the things, that symbols directly “mean”.</a:t>
            </a:r>
            <a:endParaRPr lang="en-US" dirty="0" smtClean="0"/>
          </a:p>
        </p:txBody>
      </p:sp>
      <p:sp>
        <p:nvSpPr>
          <p:cNvPr id="3" name="Title 2"/>
          <p:cNvSpPr>
            <a:spLocks noGrp="1"/>
          </p:cNvSpPr>
          <p:nvPr>
            <p:ph type="title"/>
          </p:nvPr>
        </p:nvSpPr>
        <p:spPr/>
        <p:txBody>
          <a:bodyPr/>
          <a:lstStyle/>
          <a:p>
            <a:r>
              <a:rPr lang="en-US" dirty="0" smtClean="0"/>
              <a:t>Symbols vs. signals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the common goal is present in the environment (ants), no need of joint representation</a:t>
            </a:r>
          </a:p>
          <a:p>
            <a:r>
              <a:rPr lang="en-US" dirty="0" smtClean="0"/>
              <a:t>If the goal is </a:t>
            </a:r>
            <a:r>
              <a:rPr lang="en-US" b="1" dirty="0" smtClean="0"/>
              <a:t>detached </a:t>
            </a:r>
            <a:r>
              <a:rPr lang="en-US" dirty="0" smtClean="0"/>
              <a:t>then a </a:t>
            </a:r>
            <a:r>
              <a:rPr lang="en-US" i="1" dirty="0" smtClean="0"/>
              <a:t>common representation </a:t>
            </a:r>
            <a:r>
              <a:rPr lang="en-US" dirty="0" smtClean="0"/>
              <a:t>must be produced before the action</a:t>
            </a:r>
          </a:p>
          <a:p>
            <a:pPr lvl="1"/>
            <a:r>
              <a:rPr lang="en-US" b="1" dirty="0" smtClean="0"/>
              <a:t>The inner worlds of the individuals must be coordinated.</a:t>
            </a:r>
            <a:endParaRPr lang="en-US" b="1" dirty="0"/>
          </a:p>
        </p:txBody>
      </p:sp>
      <p:sp>
        <p:nvSpPr>
          <p:cNvPr id="3" name="Title 2"/>
          <p:cNvSpPr>
            <a:spLocks noGrp="1"/>
          </p:cNvSpPr>
          <p:nvPr>
            <p:ph type="title"/>
          </p:nvPr>
        </p:nvSpPr>
        <p:spPr/>
        <p:txBody>
          <a:bodyPr/>
          <a:lstStyle/>
          <a:p>
            <a:r>
              <a:rPr lang="en-US" dirty="0" smtClean="0"/>
              <a:t>Symbols in cooperation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6 types of communication systems (G</a:t>
            </a:r>
            <a:r>
              <a:rPr lang="sk-SK" dirty="0" smtClean="0"/>
              <a:t>ärdenfors</a:t>
            </a:r>
            <a:r>
              <a:rPr lang="en-US" dirty="0" smtClean="0"/>
              <a:t>, 1993)</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152400" y="3066704"/>
            <a:ext cx="8791575" cy="21899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6 types of communication systems (G</a:t>
            </a:r>
            <a:r>
              <a:rPr lang="sk-SK" dirty="0" smtClean="0"/>
              <a:t>ärdenfors</a:t>
            </a:r>
            <a:r>
              <a:rPr lang="en-US" dirty="0" smtClean="0"/>
              <a:t>, 1993)</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152400" y="3066704"/>
            <a:ext cx="8791575" cy="2189901"/>
          </a:xfrm>
          <a:prstGeom prst="rect">
            <a:avLst/>
          </a:prstGeom>
          <a:noFill/>
          <a:ln w="9525">
            <a:noFill/>
            <a:miter lim="800000"/>
            <a:headEnd/>
            <a:tailEnd/>
          </a:ln>
          <a:effectLst/>
        </p:spPr>
      </p:pic>
      <p:sp>
        <p:nvSpPr>
          <p:cNvPr id="6" name="Oval 5"/>
          <p:cNvSpPr/>
          <p:nvPr/>
        </p:nvSpPr>
        <p:spPr>
          <a:xfrm>
            <a:off x="2133600" y="3429000"/>
            <a:ext cx="17526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657600" cy="4525963"/>
          </a:xfrm>
        </p:spPr>
        <p:txBody>
          <a:bodyPr/>
          <a:lstStyle/>
          <a:p>
            <a:r>
              <a:rPr lang="en-US" dirty="0" smtClean="0"/>
              <a:t>3 different calls</a:t>
            </a:r>
          </a:p>
          <a:p>
            <a:pPr lvl="1"/>
            <a:r>
              <a:rPr lang="en-US" dirty="0" smtClean="0"/>
              <a:t>Eagle</a:t>
            </a:r>
          </a:p>
          <a:p>
            <a:pPr lvl="1"/>
            <a:r>
              <a:rPr lang="en-US" dirty="0" smtClean="0"/>
              <a:t>Leopard</a:t>
            </a:r>
          </a:p>
          <a:p>
            <a:pPr lvl="1"/>
            <a:r>
              <a:rPr lang="en-US" dirty="0" smtClean="0"/>
              <a:t>Snake</a:t>
            </a:r>
          </a:p>
          <a:p>
            <a:pPr lvl="1"/>
            <a:endParaRPr lang="en-US" dirty="0" smtClean="0"/>
          </a:p>
          <a:p>
            <a:r>
              <a:rPr lang="en-US" dirty="0" smtClean="0"/>
              <a:t>Only in presence of cue</a:t>
            </a:r>
          </a:p>
          <a:p>
            <a:r>
              <a:rPr lang="en-US" dirty="0" smtClean="0"/>
              <a:t>Not capable of deception</a:t>
            </a:r>
            <a:endParaRPr lang="en-US" dirty="0"/>
          </a:p>
        </p:txBody>
      </p:sp>
      <p:sp>
        <p:nvSpPr>
          <p:cNvPr id="3" name="Title 2"/>
          <p:cNvSpPr>
            <a:spLocks noGrp="1"/>
          </p:cNvSpPr>
          <p:nvPr>
            <p:ph type="title"/>
          </p:nvPr>
        </p:nvSpPr>
        <p:spPr/>
        <p:txBody>
          <a:bodyPr/>
          <a:lstStyle/>
          <a:p>
            <a:r>
              <a:rPr lang="en-US" dirty="0" err="1" smtClean="0"/>
              <a:t>Vervet</a:t>
            </a:r>
            <a:r>
              <a:rPr lang="en-US" dirty="0" smtClean="0"/>
              <a:t> monkeys</a:t>
            </a:r>
            <a:endParaRPr lang="en-US" dirty="0"/>
          </a:p>
        </p:txBody>
      </p:sp>
      <p:pic>
        <p:nvPicPr>
          <p:cNvPr id="8194" name="Picture 2"/>
          <p:cNvPicPr>
            <a:picLocks noChangeAspect="1" noChangeArrowheads="1"/>
          </p:cNvPicPr>
          <p:nvPr/>
        </p:nvPicPr>
        <p:blipFill>
          <a:blip r:embed="rId6" cstate="print"/>
          <a:srcRect/>
          <a:stretch>
            <a:fillRect/>
          </a:stretch>
        </p:blipFill>
        <p:spPr bwMode="auto">
          <a:xfrm>
            <a:off x="4572000" y="1447800"/>
            <a:ext cx="4000500" cy="5000625"/>
          </a:xfrm>
          <a:prstGeom prst="rect">
            <a:avLst/>
          </a:prstGeom>
          <a:noFill/>
          <a:ln w="9525">
            <a:noFill/>
            <a:miter lim="800000"/>
            <a:headEnd/>
            <a:tailEnd/>
          </a:ln>
          <a:effectLst/>
        </p:spPr>
      </p:pic>
      <p:pic>
        <p:nvPicPr>
          <p:cNvPr id="5" name="VervetEagleAlarm.aif.aiff">
            <a:hlinkClick r:id="" action="ppaction://media"/>
          </p:cNvPr>
          <p:cNvPicPr>
            <a:picLocks noRot="1" noChangeAspect="1"/>
          </p:cNvPicPr>
          <p:nvPr>
            <a:audioFile r:link="rId1"/>
          </p:nvPr>
        </p:nvPicPr>
        <p:blipFill>
          <a:blip r:embed="rId7" cstate="print"/>
          <a:stretch>
            <a:fillRect/>
          </a:stretch>
        </p:blipFill>
        <p:spPr>
          <a:xfrm>
            <a:off x="2667000" y="1981200"/>
            <a:ext cx="304800" cy="304800"/>
          </a:xfrm>
          <a:prstGeom prst="rect">
            <a:avLst/>
          </a:prstGeom>
        </p:spPr>
      </p:pic>
      <p:pic>
        <p:nvPicPr>
          <p:cNvPr id="6" name="VervetLeopardAlarm.aif.aiff">
            <a:hlinkClick r:id="" action="ppaction://media"/>
          </p:cNvPr>
          <p:cNvPicPr>
            <a:picLocks noRot="1" noChangeAspect="1"/>
          </p:cNvPicPr>
          <p:nvPr>
            <a:audioFile r:link="rId2"/>
          </p:nvPr>
        </p:nvPicPr>
        <p:blipFill>
          <a:blip r:embed="rId8" cstate="print"/>
          <a:stretch>
            <a:fillRect/>
          </a:stretch>
        </p:blipFill>
        <p:spPr>
          <a:xfrm>
            <a:off x="2667000" y="2362200"/>
            <a:ext cx="304800" cy="304800"/>
          </a:xfrm>
          <a:prstGeom prst="rect">
            <a:avLst/>
          </a:prstGeom>
        </p:spPr>
      </p:pic>
      <p:pic>
        <p:nvPicPr>
          <p:cNvPr id="7" name="VervetSnakeAlarm.aif.aiff">
            <a:hlinkClick r:id="" action="ppaction://media"/>
          </p:cNvPr>
          <p:cNvPicPr>
            <a:picLocks noRot="1" noChangeAspect="1"/>
          </p:cNvPicPr>
          <p:nvPr>
            <a:audioFile r:link="rId3"/>
          </p:nvPr>
        </p:nvPicPr>
        <p:blipFill>
          <a:blip r:embed="rId9" cstate="print"/>
          <a:stretch>
            <a:fillRect/>
          </a:stretch>
        </p:blipFill>
        <p:spPr>
          <a:xfrm>
            <a:off x="2667000" y="27432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3"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83" fill="hold"/>
                                        <p:tgtEl>
                                          <p:spTgt spid="6"/>
                                        </p:tgtEl>
                                      </p:cBhvr>
                                    </p:cmd>
                                  </p:childTnLst>
                                </p:cTn>
                              </p:par>
                            </p:childTnLst>
                          </p:cTn>
                        </p:par>
                      </p:childTnLst>
                    </p:cTn>
                  </p:par>
                </p:childTnLst>
              </p:cTn>
              <p:nextCondLst>
                <p:cond evt="onClick" delay="0">
                  <p:tgtEl>
                    <p:spTgt spid="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442" fill="hold"/>
                                        <p:tgtEl>
                                          <p:spTgt spid="7"/>
                                        </p:tgtEl>
                                      </p:cBhvr>
                                    </p:cmd>
                                  </p:childTnLst>
                                </p:cTn>
                              </p:par>
                            </p:childTnLst>
                          </p:cTn>
                        </p:par>
                      </p:childTnLst>
                    </p:cTn>
                  </p:par>
                </p:childTnLst>
              </p:cTn>
              <p:nextCondLst>
                <p:cond evt="onClick" delay="0">
                  <p:tgtEl>
                    <p:spTgt spid="7"/>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6 types of communication systems (G</a:t>
            </a:r>
            <a:r>
              <a:rPr lang="sk-SK" dirty="0" smtClean="0"/>
              <a:t>ärdenfors</a:t>
            </a:r>
            <a:r>
              <a:rPr lang="en-US" dirty="0" smtClean="0"/>
              <a:t>, 1993)</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152400" y="3066704"/>
            <a:ext cx="8791575" cy="2189901"/>
          </a:xfrm>
          <a:prstGeom prst="rect">
            <a:avLst/>
          </a:prstGeom>
          <a:noFill/>
          <a:ln w="9525">
            <a:noFill/>
            <a:miter lim="800000"/>
            <a:headEnd/>
            <a:tailEnd/>
          </a:ln>
          <a:effectLst/>
        </p:spPr>
      </p:pic>
      <p:sp>
        <p:nvSpPr>
          <p:cNvPr id="5" name="Oval 4"/>
          <p:cNvSpPr/>
          <p:nvPr/>
        </p:nvSpPr>
        <p:spPr>
          <a:xfrm>
            <a:off x="4191000" y="3429000"/>
            <a:ext cx="17526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Descended larynx</a:t>
            </a:r>
          </a:p>
          <a:p>
            <a:pPr lvl="1"/>
            <a:r>
              <a:rPr lang="en-US" dirty="0" smtClean="0"/>
              <a:t>extends the length of the vocal tract</a:t>
            </a:r>
          </a:p>
          <a:p>
            <a:pPr lvl="1"/>
            <a:r>
              <a:rPr lang="en-US" dirty="0" smtClean="0"/>
              <a:t>expands the variety of sounds humans can produce</a:t>
            </a:r>
          </a:p>
          <a:p>
            <a:pPr lvl="1"/>
            <a:endParaRPr lang="en-US" dirty="0" smtClean="0"/>
          </a:p>
          <a:p>
            <a:pPr lvl="1">
              <a:buNone/>
            </a:pPr>
            <a:r>
              <a:rPr lang="en-US" dirty="0" smtClean="0"/>
              <a:t>HOWEVER</a:t>
            </a:r>
          </a:p>
          <a:p>
            <a:pPr lvl="1">
              <a:buNone/>
            </a:pPr>
            <a:endParaRPr lang="en-US" dirty="0" smtClean="0"/>
          </a:p>
          <a:p>
            <a:pPr lvl="1"/>
            <a:r>
              <a:rPr lang="en-US" dirty="0" smtClean="0"/>
              <a:t>Also in other animals during vocalization</a:t>
            </a:r>
          </a:p>
          <a:p>
            <a:pPr lvl="2"/>
            <a:r>
              <a:rPr lang="en-US" dirty="0" smtClean="0"/>
              <a:t>Red deer, dogs, goats</a:t>
            </a:r>
          </a:p>
          <a:p>
            <a:pPr lvl="2"/>
            <a:r>
              <a:rPr lang="en-US" dirty="0" smtClean="0"/>
              <a:t>Probably evolved for other reasons - exaggerating the apparent size of an animal</a:t>
            </a:r>
          </a:p>
        </p:txBody>
      </p:sp>
      <p:sp>
        <p:nvSpPr>
          <p:cNvPr id="3" name="Title 2"/>
          <p:cNvSpPr>
            <a:spLocks noGrp="1"/>
          </p:cNvSpPr>
          <p:nvPr>
            <p:ph type="title"/>
          </p:nvPr>
        </p:nvSpPr>
        <p:spPr/>
        <p:txBody>
          <a:bodyPr/>
          <a:lstStyle/>
          <a:p>
            <a:r>
              <a:rPr lang="en-US" smtClean="0"/>
              <a:t>Biological </a:t>
            </a:r>
            <a:r>
              <a:rPr lang="en-US" dirty="0" smtClean="0"/>
              <a:t>foundations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Bee dances</a:t>
            </a:r>
            <a:endParaRPr lang="en-US" dirty="0"/>
          </a:p>
        </p:txBody>
      </p:sp>
      <p:pic>
        <p:nvPicPr>
          <p:cNvPr id="9218" name="Picture 2"/>
          <p:cNvPicPr>
            <a:picLocks noGrp="1" noChangeAspect="1" noChangeArrowheads="1"/>
          </p:cNvPicPr>
          <p:nvPr>
            <p:ph idx="1"/>
          </p:nvPr>
        </p:nvPicPr>
        <p:blipFill>
          <a:blip r:embed="rId3" cstate="print"/>
          <a:srcRect/>
          <a:stretch>
            <a:fillRect/>
          </a:stretch>
        </p:blipFill>
        <p:spPr bwMode="auto">
          <a:xfrm>
            <a:off x="1735431" y="1481138"/>
            <a:ext cx="5673137" cy="4525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6 types of communication systems (G</a:t>
            </a:r>
            <a:r>
              <a:rPr lang="sk-SK" dirty="0" smtClean="0"/>
              <a:t>ärdenfors</a:t>
            </a:r>
            <a:r>
              <a:rPr lang="en-US" dirty="0" smtClean="0"/>
              <a:t>, 1993)</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152400" y="3066704"/>
            <a:ext cx="8791575" cy="2189901"/>
          </a:xfrm>
          <a:prstGeom prst="rect">
            <a:avLst/>
          </a:prstGeom>
          <a:noFill/>
          <a:ln w="9525">
            <a:noFill/>
            <a:miter lim="800000"/>
            <a:headEnd/>
            <a:tailEnd/>
          </a:ln>
          <a:effectLst/>
        </p:spPr>
      </p:pic>
      <p:sp>
        <p:nvSpPr>
          <p:cNvPr id="6" name="Oval 5"/>
          <p:cNvSpPr/>
          <p:nvPr/>
        </p:nvSpPr>
        <p:spPr>
          <a:xfrm>
            <a:off x="6477000" y="4114800"/>
            <a:ext cx="21336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343400" y="4114800"/>
            <a:ext cx="21336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09800" y="4114800"/>
            <a:ext cx="21336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Turn Arrow 8"/>
          <p:cNvSpPr/>
          <p:nvPr/>
        </p:nvSpPr>
        <p:spPr>
          <a:xfrm flipV="1">
            <a:off x="2209800" y="4038600"/>
            <a:ext cx="6400800" cy="1219200"/>
          </a:xfrm>
          <a:prstGeom prst="uturnArrow">
            <a:avLst>
              <a:gd name="adj1" fmla="val 7561"/>
              <a:gd name="adj2" fmla="val 25000"/>
              <a:gd name="adj3" fmla="val 23296"/>
              <a:gd name="adj4" fmla="val 43750"/>
              <a:gd name="adj5" fmla="val 5611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Questions?</a:t>
            </a:r>
            <a:endParaRPr lang="en-US" dirty="0"/>
          </a:p>
        </p:txBody>
      </p:sp>
      <p:pic>
        <p:nvPicPr>
          <p:cNvPr id="4" name="Picture 3" descr="C:\Documents and Settings\Danka\Local Settings\Temporary Internet Files\Content.IE5\8QK3PH9D\MCj00787110000[1].wmf"/>
          <p:cNvPicPr>
            <a:picLocks noChangeAspect="1" noChangeArrowheads="1"/>
          </p:cNvPicPr>
          <p:nvPr/>
        </p:nvPicPr>
        <p:blipFill>
          <a:blip r:embed="rId3" cstate="print"/>
          <a:srcRect/>
          <a:stretch>
            <a:fillRect/>
          </a:stretch>
        </p:blipFill>
        <p:spPr bwMode="auto">
          <a:xfrm>
            <a:off x="5562600" y="1828800"/>
            <a:ext cx="1622425"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Necessity to convey information?</a:t>
            </a:r>
          </a:p>
          <a:p>
            <a:r>
              <a:rPr lang="en-US" dirty="0" smtClean="0"/>
              <a:t>Or substitute for grooming / chatting up females?</a:t>
            </a:r>
          </a:p>
          <a:p>
            <a:endParaRPr lang="en-US" dirty="0" smtClean="0"/>
          </a:p>
          <a:p>
            <a:pPr>
              <a:buNone/>
            </a:pPr>
            <a:r>
              <a:rPr lang="en-US" dirty="0" smtClean="0"/>
              <a:t>	It is hard to tell…</a:t>
            </a:r>
            <a:endParaRPr lang="en-US" dirty="0"/>
          </a:p>
        </p:txBody>
      </p:sp>
      <p:sp>
        <p:nvSpPr>
          <p:cNvPr id="3" name="Title 2"/>
          <p:cNvSpPr>
            <a:spLocks noGrp="1"/>
          </p:cNvSpPr>
          <p:nvPr>
            <p:ph type="title"/>
          </p:nvPr>
        </p:nvSpPr>
        <p:spPr/>
        <p:txBody>
          <a:bodyPr>
            <a:normAutofit/>
          </a:bodyPr>
          <a:lstStyle/>
          <a:p>
            <a:r>
              <a:rPr lang="en-US" dirty="0" smtClean="0"/>
              <a:t>Food and women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Is there any difference between animal representations and human representations that could explain why they can’t learn a complete language?</a:t>
            </a:r>
          </a:p>
          <a:p>
            <a:r>
              <a:rPr lang="en-US" b="1" dirty="0" smtClean="0"/>
              <a:t>What kinds of mental representations are required for language to evolve?</a:t>
            </a:r>
            <a:endParaRPr lang="en-US" b="1" dirty="0"/>
          </a:p>
        </p:txBody>
      </p:sp>
      <p:sp>
        <p:nvSpPr>
          <p:cNvPr id="3" name="Title 2"/>
          <p:cNvSpPr>
            <a:spLocks noGrp="1"/>
          </p:cNvSpPr>
          <p:nvPr>
            <p:ph type="title"/>
          </p:nvPr>
        </p:nvSpPr>
        <p:spPr/>
        <p:txBody>
          <a:bodyPr/>
          <a:lstStyle/>
          <a:p>
            <a:r>
              <a:rPr lang="en-US" dirty="0" smtClean="0"/>
              <a:t>Different hypothesis?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Representation is an individual phenomenon by which an organism structures its knowledge with regards to its environment. (</a:t>
            </a:r>
            <a:r>
              <a:rPr lang="en-US" dirty="0" err="1" smtClean="0"/>
              <a:t>Vauclair</a:t>
            </a:r>
            <a:r>
              <a:rPr lang="en-US" dirty="0" smtClean="0"/>
              <a:t>, 1990)</a:t>
            </a:r>
          </a:p>
          <a:p>
            <a:r>
              <a:rPr lang="en-US" dirty="0" smtClean="0"/>
              <a:t>Animals use the incoming information as cues to “perceptual inferences,” which </a:t>
            </a:r>
            <a:r>
              <a:rPr lang="en-US" i="1" dirty="0" smtClean="0"/>
              <a:t>add</a:t>
            </a:r>
            <a:r>
              <a:rPr lang="en-US" dirty="0" smtClean="0"/>
              <a:t> information to what is obtained by the psychophysical transducers. That which adds information to sensory input I propose to call a </a:t>
            </a:r>
            <a:r>
              <a:rPr lang="en-US" i="1" dirty="0" smtClean="0"/>
              <a:t>representation.</a:t>
            </a:r>
            <a:endParaRPr lang="en-US" dirty="0" smtClean="0"/>
          </a:p>
          <a:p>
            <a:pPr lvl="1"/>
            <a:r>
              <a:rPr lang="en-US" dirty="0" smtClean="0"/>
              <a:t>L. </a:t>
            </a:r>
            <a:r>
              <a:rPr lang="en-US" dirty="0" err="1" smtClean="0"/>
              <a:t>Kov</a:t>
            </a:r>
            <a:r>
              <a:rPr lang="sk-SK" dirty="0" smtClean="0"/>
              <a:t>áč</a:t>
            </a:r>
            <a:r>
              <a:rPr lang="en-US" dirty="0" smtClean="0"/>
              <a:t>’s idea of embedding cognition</a:t>
            </a:r>
          </a:p>
        </p:txBody>
      </p:sp>
      <p:sp>
        <p:nvSpPr>
          <p:cNvPr id="3" name="Title 2"/>
          <p:cNvSpPr>
            <a:spLocks noGrp="1"/>
          </p:cNvSpPr>
          <p:nvPr>
            <p:ph type="title"/>
          </p:nvPr>
        </p:nvSpPr>
        <p:spPr/>
        <p:txBody>
          <a:bodyPr/>
          <a:lstStyle/>
          <a:p>
            <a:r>
              <a:rPr lang="en-US" dirty="0" smtClean="0"/>
              <a:t>What are representations?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fontScale="92500" lnSpcReduction="10000"/>
          </a:bodyPr>
          <a:lstStyle/>
          <a:p>
            <a:r>
              <a:rPr lang="en-US" dirty="0" smtClean="0"/>
              <a:t>L. </a:t>
            </a:r>
            <a:r>
              <a:rPr lang="en-US" dirty="0" err="1" smtClean="0"/>
              <a:t>Kov</a:t>
            </a:r>
            <a:r>
              <a:rPr lang="sk-SK" dirty="0" smtClean="0"/>
              <a:t>áč</a:t>
            </a:r>
            <a:r>
              <a:rPr lang="en-US" dirty="0" smtClean="0"/>
              <a:t> (2003): Human consciousness as a product of evolutionary escalation of emotional selection (in Slovak)</a:t>
            </a:r>
          </a:p>
          <a:p>
            <a:pPr lvl="1"/>
            <a:r>
              <a:rPr lang="en-US" dirty="0" smtClean="0"/>
              <a:t>Suggests 3 types of creative evolutionary mechanisms:</a:t>
            </a:r>
          </a:p>
          <a:p>
            <a:pPr lvl="2"/>
            <a:r>
              <a:rPr lang="en-US" b="1" dirty="0" smtClean="0"/>
              <a:t>Retrograde</a:t>
            </a:r>
          </a:p>
          <a:p>
            <a:pPr lvl="3"/>
            <a:r>
              <a:rPr lang="en-US" dirty="0" smtClean="0"/>
              <a:t>Initial state					F</a:t>
            </a:r>
          </a:p>
          <a:p>
            <a:pPr lvl="3"/>
            <a:r>
              <a:rPr lang="en-US" dirty="0" smtClean="0"/>
              <a:t>State 2				E   -&gt;	F</a:t>
            </a:r>
          </a:p>
          <a:p>
            <a:pPr lvl="3"/>
            <a:r>
              <a:rPr lang="en-US" dirty="0" smtClean="0"/>
              <a:t>State 3			D   -&gt;	E   -&gt;	F</a:t>
            </a:r>
          </a:p>
          <a:p>
            <a:pPr lvl="2"/>
            <a:r>
              <a:rPr lang="en-US" b="1" dirty="0" smtClean="0"/>
              <a:t>Intercalary</a:t>
            </a:r>
          </a:p>
          <a:p>
            <a:pPr lvl="3"/>
            <a:r>
              <a:rPr lang="en-US" dirty="0" smtClean="0"/>
              <a:t>Initial state				A   -&gt;	Z</a:t>
            </a:r>
          </a:p>
          <a:p>
            <a:pPr lvl="3"/>
            <a:r>
              <a:rPr lang="en-US" dirty="0" smtClean="0"/>
              <a:t>State 2			A   -&gt;	B   -&gt;	Z</a:t>
            </a:r>
          </a:p>
          <a:p>
            <a:pPr lvl="3"/>
            <a:r>
              <a:rPr lang="en-US" dirty="0" smtClean="0"/>
              <a:t>State 3		A   -&gt;	B   -&gt;	Y   -&gt; 	Z	</a:t>
            </a:r>
          </a:p>
          <a:p>
            <a:pPr lvl="2"/>
            <a:r>
              <a:rPr lang="en-US" b="1" dirty="0" smtClean="0"/>
              <a:t>Inventive</a:t>
            </a:r>
          </a:p>
          <a:p>
            <a:pPr lvl="3"/>
            <a:r>
              <a:rPr lang="en-US" dirty="0" smtClean="0"/>
              <a:t>Initial state		A</a:t>
            </a:r>
          </a:p>
          <a:p>
            <a:pPr lvl="3"/>
            <a:r>
              <a:rPr lang="en-US" dirty="0" smtClean="0"/>
              <a:t>State2		A   -&gt;	B</a:t>
            </a:r>
          </a:p>
          <a:p>
            <a:pPr lvl="3"/>
            <a:r>
              <a:rPr lang="en-US" dirty="0" smtClean="0"/>
              <a:t>State 3		A   -&gt;	B   -&gt;	C</a:t>
            </a:r>
          </a:p>
          <a:p>
            <a:endParaRPr lang="en-US" dirty="0"/>
          </a:p>
        </p:txBody>
      </p:sp>
      <p:sp>
        <p:nvSpPr>
          <p:cNvPr id="3" name="Title 2"/>
          <p:cNvSpPr>
            <a:spLocks noGrp="1"/>
          </p:cNvSpPr>
          <p:nvPr>
            <p:ph type="title"/>
          </p:nvPr>
        </p:nvSpPr>
        <p:spPr/>
        <p:txBody>
          <a:bodyPr>
            <a:normAutofit/>
          </a:bodyPr>
          <a:lstStyle/>
          <a:p>
            <a:r>
              <a:rPr lang="en-US" dirty="0" smtClean="0"/>
              <a:t>Another approach to evolution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Most simple cognitive systems:</a:t>
            </a:r>
          </a:p>
          <a:p>
            <a:pPr lvl="1"/>
            <a:r>
              <a:rPr lang="en-US" dirty="0" err="1" smtClean="0"/>
              <a:t>Moleculary</a:t>
            </a:r>
            <a:r>
              <a:rPr lang="en-US" dirty="0" smtClean="0"/>
              <a:t> cognition</a:t>
            </a:r>
          </a:p>
          <a:p>
            <a:pPr lvl="2"/>
            <a:r>
              <a:rPr lang="en-US" dirty="0" smtClean="0"/>
              <a:t>After reception of a signal, molecular receptor changes its conformation – can be viewed as molecular action (of transmitting the signal to other molecule).</a:t>
            </a:r>
          </a:p>
          <a:p>
            <a:pPr lvl="1"/>
            <a:r>
              <a:rPr lang="en-US" dirty="0" smtClean="0"/>
              <a:t>Intracellular cognition</a:t>
            </a:r>
          </a:p>
          <a:p>
            <a:pPr lvl="2"/>
            <a:r>
              <a:rPr lang="en-US" dirty="0" smtClean="0"/>
              <a:t>E. coli – registers attractants or repellents in its environment and reacts by moving towards or away from stimuli.</a:t>
            </a:r>
          </a:p>
          <a:p>
            <a:pPr lvl="1"/>
            <a:r>
              <a:rPr lang="en-US" dirty="0" smtClean="0"/>
              <a:t>Intercellular cognition</a:t>
            </a:r>
          </a:p>
          <a:p>
            <a:pPr lvl="2"/>
            <a:r>
              <a:rPr lang="en-US" dirty="0" smtClean="0"/>
              <a:t>Sensors and effectors are 2 different cells with intercalated nerve cells in between </a:t>
            </a:r>
          </a:p>
        </p:txBody>
      </p:sp>
      <p:sp>
        <p:nvSpPr>
          <p:cNvPr id="3" name="Title 2"/>
          <p:cNvSpPr>
            <a:spLocks noGrp="1"/>
          </p:cNvSpPr>
          <p:nvPr>
            <p:ph type="title"/>
          </p:nvPr>
        </p:nvSpPr>
        <p:spPr/>
        <p:txBody>
          <a:bodyPr/>
          <a:lstStyle/>
          <a:p>
            <a:r>
              <a:rPr lang="en-US" dirty="0" smtClean="0"/>
              <a:t>Intercalation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Intercellular cognition</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4114800" y="1752600"/>
            <a:ext cx="4629150" cy="3038475"/>
          </a:xfrm>
          <a:prstGeom prst="rect">
            <a:avLst/>
          </a:prstGeom>
          <a:noFill/>
          <a:ln w="9525">
            <a:noFill/>
            <a:miter lim="800000"/>
            <a:headEnd/>
            <a:tailEnd/>
          </a:ln>
          <a:effectLst/>
        </p:spPr>
      </p:pic>
      <p:sp>
        <p:nvSpPr>
          <p:cNvPr id="5" name="TextBox 4"/>
          <p:cNvSpPr txBox="1"/>
          <p:nvPr/>
        </p:nvSpPr>
        <p:spPr>
          <a:xfrm>
            <a:off x="762000" y="1828800"/>
            <a:ext cx="184731" cy="369332"/>
          </a:xfrm>
          <a:prstGeom prst="rect">
            <a:avLst/>
          </a:prstGeom>
          <a:noFill/>
        </p:spPr>
        <p:txBody>
          <a:bodyPr wrap="none" rtlCol="0">
            <a:spAutoFit/>
          </a:bodyPr>
          <a:lstStyle/>
          <a:p>
            <a:endParaRPr lang="en-US" dirty="0"/>
          </a:p>
        </p:txBody>
      </p:sp>
      <p:pic>
        <p:nvPicPr>
          <p:cNvPr id="10" name="Picture 2"/>
          <p:cNvPicPr>
            <a:picLocks noChangeAspect="1" noChangeArrowheads="1"/>
          </p:cNvPicPr>
          <p:nvPr/>
        </p:nvPicPr>
        <p:blipFill>
          <a:blip r:embed="rId3" cstate="print"/>
          <a:srcRect l="37948" t="67986" r="53142" b="15437"/>
          <a:stretch>
            <a:fillRect/>
          </a:stretch>
        </p:blipFill>
        <p:spPr bwMode="auto">
          <a:xfrm rot="11721699">
            <a:off x="4410027" y="2413439"/>
            <a:ext cx="463097" cy="565474"/>
          </a:xfrm>
          <a:prstGeom prst="rect">
            <a:avLst/>
          </a:prstGeom>
          <a:noFill/>
          <a:ln w="9525">
            <a:noFill/>
            <a:miter lim="800000"/>
            <a:headEnd/>
            <a:tailEnd/>
          </a:ln>
          <a:effectLst/>
        </p:spPr>
      </p:pic>
      <p:pic>
        <p:nvPicPr>
          <p:cNvPr id="14" name="Picture 2"/>
          <p:cNvPicPr>
            <a:picLocks noChangeAspect="1" noChangeArrowheads="1"/>
          </p:cNvPicPr>
          <p:nvPr/>
        </p:nvPicPr>
        <p:blipFill>
          <a:blip r:embed="rId3" cstate="print"/>
          <a:srcRect l="9877" t="47649" r="47075" b="7210"/>
          <a:stretch>
            <a:fillRect/>
          </a:stretch>
        </p:blipFill>
        <p:spPr bwMode="auto">
          <a:xfrm rot="5081776">
            <a:off x="2826572" y="2427120"/>
            <a:ext cx="1992786" cy="1371600"/>
          </a:xfrm>
          <a:prstGeom prst="rect">
            <a:avLst/>
          </a:prstGeom>
          <a:noFill/>
          <a:ln w="9525">
            <a:noFill/>
            <a:miter lim="800000"/>
            <a:headEnd/>
            <a:tailEnd/>
          </a:ln>
          <a:effectLst/>
        </p:spPr>
      </p:pic>
      <p:pic>
        <p:nvPicPr>
          <p:cNvPr id="15" name="Picture 2"/>
          <p:cNvPicPr>
            <a:picLocks noChangeAspect="1" noChangeArrowheads="1"/>
          </p:cNvPicPr>
          <p:nvPr/>
        </p:nvPicPr>
        <p:blipFill>
          <a:blip r:embed="rId3" cstate="print"/>
          <a:srcRect l="48008" t="64058" r="27572" b="20876"/>
          <a:stretch>
            <a:fillRect/>
          </a:stretch>
        </p:blipFill>
        <p:spPr bwMode="auto">
          <a:xfrm rot="1109235">
            <a:off x="3756479" y="3916875"/>
            <a:ext cx="1130436" cy="457768"/>
          </a:xfrm>
          <a:prstGeom prst="rect">
            <a:avLst/>
          </a:prstGeom>
          <a:noFill/>
          <a:ln w="9525">
            <a:noFill/>
            <a:miter lim="800000"/>
            <a:headEnd/>
            <a:tailEnd/>
          </a:ln>
          <a:effectLst/>
        </p:spPr>
      </p:pic>
      <p:sp>
        <p:nvSpPr>
          <p:cNvPr id="17" name="TextBox 16"/>
          <p:cNvSpPr txBox="1"/>
          <p:nvPr/>
        </p:nvSpPr>
        <p:spPr>
          <a:xfrm>
            <a:off x="304800" y="1524000"/>
            <a:ext cx="2743200" cy="4524315"/>
          </a:xfrm>
          <a:prstGeom prst="rect">
            <a:avLst/>
          </a:prstGeom>
          <a:noFill/>
        </p:spPr>
        <p:txBody>
          <a:bodyPr wrap="square" rtlCol="0">
            <a:spAutoFit/>
          </a:bodyPr>
          <a:lstStyle/>
          <a:p>
            <a:pPr>
              <a:buFont typeface="Arial" pitchFamily="34" charset="0"/>
              <a:buChar char="•"/>
            </a:pPr>
            <a:r>
              <a:rPr lang="en-US" dirty="0" smtClean="0"/>
              <a:t> Interneuron modulates the outcome according to the state of inner environment</a:t>
            </a:r>
          </a:p>
          <a:p>
            <a:pPr>
              <a:buFont typeface="Arial" pitchFamily="34" charset="0"/>
              <a:buChar char="•"/>
            </a:pPr>
            <a:r>
              <a:rPr lang="en-US" dirty="0" smtClean="0"/>
              <a:t> Sensory information, primarily evaluated by the sensor is secondarily evaluated on a higher level</a:t>
            </a:r>
          </a:p>
          <a:p>
            <a:pPr>
              <a:buFont typeface="Arial" pitchFamily="34" charset="0"/>
              <a:buChar char="•"/>
            </a:pPr>
            <a:r>
              <a:rPr lang="en-US" dirty="0" smtClean="0"/>
              <a:t> Past experience contributes to this evaluation</a:t>
            </a:r>
          </a:p>
          <a:p>
            <a:pPr>
              <a:buFont typeface="Arial" pitchFamily="34" charset="0"/>
              <a:buChar char="•"/>
            </a:pPr>
            <a:r>
              <a:rPr lang="en-US" dirty="0" smtClean="0"/>
              <a:t> Also information from other sensors contributes </a:t>
            </a:r>
            <a:endParaRPr lang="en-US" dirty="0"/>
          </a:p>
        </p:txBody>
      </p:sp>
      <p:sp>
        <p:nvSpPr>
          <p:cNvPr id="18" name="TextBox 17"/>
          <p:cNvSpPr txBox="1"/>
          <p:nvPr/>
        </p:nvSpPr>
        <p:spPr>
          <a:xfrm>
            <a:off x="3200400" y="4800600"/>
            <a:ext cx="5943600" cy="923330"/>
          </a:xfrm>
          <a:prstGeom prst="rect">
            <a:avLst/>
          </a:prstGeom>
          <a:noFill/>
        </p:spPr>
        <p:txBody>
          <a:bodyPr wrap="square" rtlCol="0">
            <a:spAutoFit/>
          </a:bodyPr>
          <a:lstStyle/>
          <a:p>
            <a:r>
              <a:rPr lang="en-US" dirty="0" smtClean="0"/>
              <a:t>This kind of secondary processing of signal, refining of the evaluation by the receptor is in fact PERCEPTION</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2370</TotalTime>
  <Words>2627</Words>
  <Application>Microsoft Office PowerPoint</Application>
  <PresentationFormat>On-screen Show (4:3)</PresentationFormat>
  <Paragraphs>240</Paragraphs>
  <Slides>32</Slides>
  <Notes>31</Notes>
  <HiddenSlides>0</HiddenSlides>
  <MMClips>3</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Concourse</vt:lpstr>
      <vt:lpstr>Meaning in animals: evolutionary view</vt:lpstr>
      <vt:lpstr>Language as selective advantage</vt:lpstr>
      <vt:lpstr>Biological foundations</vt:lpstr>
      <vt:lpstr>Food and women</vt:lpstr>
      <vt:lpstr>Different hypothesis?</vt:lpstr>
      <vt:lpstr>What are representations?</vt:lpstr>
      <vt:lpstr>Another approach to evolution</vt:lpstr>
      <vt:lpstr>Intercalation</vt:lpstr>
      <vt:lpstr>Intercellular cognition</vt:lpstr>
      <vt:lpstr>Perception is intercalated</vt:lpstr>
      <vt:lpstr>2 types of representations (Gärdenfors, 1996)</vt:lpstr>
      <vt:lpstr>How can we tell them apart?</vt:lpstr>
      <vt:lpstr>What is the evolutionary advantage of detached representations?</vt:lpstr>
      <vt:lpstr>Inner environment</vt:lpstr>
      <vt:lpstr>Theory of mind</vt:lpstr>
      <vt:lpstr>Evolution of detached representations</vt:lpstr>
      <vt:lpstr>So what is missing in animal communication?</vt:lpstr>
      <vt:lpstr>Slide 18</vt:lpstr>
      <vt:lpstr>What is missing?</vt:lpstr>
      <vt:lpstr>Planning</vt:lpstr>
      <vt:lpstr>Anticipatory planning</vt:lpstr>
      <vt:lpstr>Thinking and language</vt:lpstr>
      <vt:lpstr>Types of Sign </vt:lpstr>
      <vt:lpstr>Symbols vs. signals</vt:lpstr>
      <vt:lpstr>Symbols in cooperation</vt:lpstr>
      <vt:lpstr>6 types of communication systems (Gärdenfors, 1993)</vt:lpstr>
      <vt:lpstr>6 types of communication systems (Gärdenfors, 1993)</vt:lpstr>
      <vt:lpstr>Vervet monkeys</vt:lpstr>
      <vt:lpstr>6 types of communication systems (Gärdenfors, 1993)</vt:lpstr>
      <vt:lpstr>Bee dances</vt:lpstr>
      <vt:lpstr>6 types of communication systems (Gärdenfors, 1993)</vt:lpstr>
      <vt:lpstr>Questions?</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Semiotics and Enactment</dc:title>
  <dc:creator>Dana Retová</dc:creator>
  <cp:lastModifiedBy>Dana Retová</cp:lastModifiedBy>
  <cp:revision>121</cp:revision>
  <dcterms:created xsi:type="dcterms:W3CDTF">2009-09-28T14:56:45Z</dcterms:created>
  <dcterms:modified xsi:type="dcterms:W3CDTF">2010-10-14T12:36:11Z</dcterms:modified>
</cp:coreProperties>
</file>