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55"/>
  </p:notesMasterIdLst>
  <p:sldIdLst>
    <p:sldId id="256" r:id="rId2"/>
    <p:sldId id="257" r:id="rId3"/>
    <p:sldId id="262" r:id="rId4"/>
    <p:sldId id="270" r:id="rId5"/>
    <p:sldId id="275" r:id="rId6"/>
    <p:sldId id="276" r:id="rId7"/>
    <p:sldId id="305" r:id="rId8"/>
    <p:sldId id="306" r:id="rId9"/>
    <p:sldId id="263" r:id="rId10"/>
    <p:sldId id="277" r:id="rId11"/>
    <p:sldId id="303" r:id="rId12"/>
    <p:sldId id="265" r:id="rId13"/>
    <p:sldId id="266" r:id="rId14"/>
    <p:sldId id="278" r:id="rId15"/>
    <p:sldId id="271" r:id="rId16"/>
    <p:sldId id="272" r:id="rId17"/>
    <p:sldId id="279" r:id="rId18"/>
    <p:sldId id="273" r:id="rId19"/>
    <p:sldId id="280" r:id="rId20"/>
    <p:sldId id="281" r:id="rId21"/>
    <p:sldId id="274" r:id="rId22"/>
    <p:sldId id="282" r:id="rId23"/>
    <p:sldId id="269" r:id="rId24"/>
    <p:sldId id="283" r:id="rId25"/>
    <p:sldId id="261" r:id="rId26"/>
    <p:sldId id="259" r:id="rId27"/>
    <p:sldId id="267" r:id="rId28"/>
    <p:sldId id="258" r:id="rId29"/>
    <p:sldId id="268" r:id="rId30"/>
    <p:sldId id="260" r:id="rId31"/>
    <p:sldId id="284" r:id="rId32"/>
    <p:sldId id="285" r:id="rId33"/>
    <p:sldId id="286" r:id="rId34"/>
    <p:sldId id="287" r:id="rId35"/>
    <p:sldId id="288" r:id="rId36"/>
    <p:sldId id="289" r:id="rId37"/>
    <p:sldId id="290" r:id="rId38"/>
    <p:sldId id="291" r:id="rId39"/>
    <p:sldId id="292" r:id="rId40"/>
    <p:sldId id="294" r:id="rId41"/>
    <p:sldId id="298" r:id="rId42"/>
    <p:sldId id="300" r:id="rId43"/>
    <p:sldId id="295" r:id="rId44"/>
    <p:sldId id="293" r:id="rId45"/>
    <p:sldId id="299" r:id="rId46"/>
    <p:sldId id="297" r:id="rId47"/>
    <p:sldId id="301" r:id="rId48"/>
    <p:sldId id="307" r:id="rId49"/>
    <p:sldId id="308" r:id="rId50"/>
    <p:sldId id="309" r:id="rId51"/>
    <p:sldId id="310" r:id="rId52"/>
    <p:sldId id="304" r:id="rId53"/>
    <p:sldId id="315"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99" autoAdjust="0"/>
  </p:normalViewPr>
  <p:slideViewPr>
    <p:cSldViewPr>
      <p:cViewPr varScale="1">
        <p:scale>
          <a:sx n="40" d="100"/>
          <a:sy n="40" d="100"/>
        </p:scale>
        <p:origin x="-13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954E61-5025-4ED0-A2E1-5E07E8AEBFB5}"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8DB5DD95-8299-4DEF-B601-F83D9239B80B}">
      <dgm:prSet phldrT="[Text]"/>
      <dgm:spPr/>
      <dgm:t>
        <a:bodyPr/>
        <a:lstStyle/>
        <a:p>
          <a:r>
            <a:rPr lang="en-US" dirty="0" err="1" smtClean="0"/>
            <a:t>Representamen</a:t>
          </a:r>
          <a:r>
            <a:rPr lang="en-US" dirty="0" smtClean="0"/>
            <a:t> (form)</a:t>
          </a:r>
          <a:endParaRPr lang="en-US" dirty="0"/>
        </a:p>
      </dgm:t>
    </dgm:pt>
    <dgm:pt modelId="{16C7742C-0698-4644-B530-F42B2BBF1AAB}" type="parTrans" cxnId="{CEB65896-5B7C-48B2-9FA5-597CA95DB594}">
      <dgm:prSet/>
      <dgm:spPr/>
      <dgm:t>
        <a:bodyPr/>
        <a:lstStyle/>
        <a:p>
          <a:endParaRPr lang="en-US"/>
        </a:p>
      </dgm:t>
    </dgm:pt>
    <dgm:pt modelId="{39235606-DF91-43AA-8E60-26AEDB2251BB}" type="sibTrans" cxnId="{CEB65896-5B7C-48B2-9FA5-597CA95DB594}">
      <dgm:prSet/>
      <dgm:spPr/>
      <dgm:t>
        <a:bodyPr/>
        <a:lstStyle/>
        <a:p>
          <a:endParaRPr lang="en-US"/>
        </a:p>
      </dgm:t>
    </dgm:pt>
    <dgm:pt modelId="{C5AC86EE-DAC6-4724-9C33-63A10D493A3D}">
      <dgm:prSet phldrT="[Text]"/>
      <dgm:spPr/>
      <dgm:t>
        <a:bodyPr/>
        <a:lstStyle/>
        <a:p>
          <a:r>
            <a:rPr lang="en-US" dirty="0" smtClean="0"/>
            <a:t>Object</a:t>
          </a:r>
        </a:p>
        <a:p>
          <a:r>
            <a:rPr lang="en-US" dirty="0" smtClean="0"/>
            <a:t>(referent)</a:t>
          </a:r>
          <a:endParaRPr lang="en-US" dirty="0"/>
        </a:p>
      </dgm:t>
    </dgm:pt>
    <dgm:pt modelId="{F9712EFC-A34E-4904-98E0-7D46570EB03A}" type="parTrans" cxnId="{42AED990-AD4A-4910-AE7C-357A623DFFF5}">
      <dgm:prSet/>
      <dgm:spPr/>
      <dgm:t>
        <a:bodyPr/>
        <a:lstStyle/>
        <a:p>
          <a:endParaRPr lang="en-US"/>
        </a:p>
      </dgm:t>
    </dgm:pt>
    <dgm:pt modelId="{201260A9-0F12-4AF2-BAD1-559D3FC447DD}" type="sibTrans" cxnId="{42AED990-AD4A-4910-AE7C-357A623DFFF5}">
      <dgm:prSet/>
      <dgm:spPr/>
      <dgm:t>
        <a:bodyPr/>
        <a:lstStyle/>
        <a:p>
          <a:endParaRPr lang="en-US"/>
        </a:p>
      </dgm:t>
    </dgm:pt>
    <dgm:pt modelId="{762F9A6D-C863-44F5-8D02-3594B1CF0026}">
      <dgm:prSet phldrT="[Text]"/>
      <dgm:spPr/>
      <dgm:t>
        <a:bodyPr/>
        <a:lstStyle/>
        <a:p>
          <a:r>
            <a:rPr lang="en-US" dirty="0" err="1" smtClean="0"/>
            <a:t>Interpretant</a:t>
          </a:r>
          <a:endParaRPr lang="en-US" dirty="0" smtClean="0"/>
        </a:p>
        <a:p>
          <a:r>
            <a:rPr lang="en-US" dirty="0" smtClean="0"/>
            <a:t>(meaning)</a:t>
          </a:r>
          <a:endParaRPr lang="en-US" dirty="0"/>
        </a:p>
      </dgm:t>
    </dgm:pt>
    <dgm:pt modelId="{4C5E9995-51B4-4AE0-A337-A16ACD40518D}" type="parTrans" cxnId="{131E3078-A13F-4E35-884F-96D0AA2D4693}">
      <dgm:prSet/>
      <dgm:spPr/>
      <dgm:t>
        <a:bodyPr/>
        <a:lstStyle/>
        <a:p>
          <a:endParaRPr lang="en-US"/>
        </a:p>
      </dgm:t>
    </dgm:pt>
    <dgm:pt modelId="{BA17365F-687F-4F12-BD5B-8E61F5994B8E}" type="sibTrans" cxnId="{131E3078-A13F-4E35-884F-96D0AA2D4693}">
      <dgm:prSet/>
      <dgm:spPr/>
      <dgm:t>
        <a:bodyPr/>
        <a:lstStyle/>
        <a:p>
          <a:endParaRPr lang="en-US"/>
        </a:p>
      </dgm:t>
    </dgm:pt>
    <dgm:pt modelId="{2D78E073-2595-4E08-BC69-B86C9B0ADE86}" type="pres">
      <dgm:prSet presAssocID="{98954E61-5025-4ED0-A2E1-5E07E8AEBFB5}" presName="Name0" presStyleCnt="0">
        <dgm:presLayoutVars>
          <dgm:dir/>
          <dgm:resizeHandles val="exact"/>
        </dgm:presLayoutVars>
      </dgm:prSet>
      <dgm:spPr/>
      <dgm:t>
        <a:bodyPr/>
        <a:lstStyle/>
        <a:p>
          <a:endParaRPr lang="en-US"/>
        </a:p>
      </dgm:t>
    </dgm:pt>
    <dgm:pt modelId="{479A732E-DB9B-462F-8A06-D04133F21F11}" type="pres">
      <dgm:prSet presAssocID="{8DB5DD95-8299-4DEF-B601-F83D9239B80B}" presName="node" presStyleLbl="node1" presStyleIdx="0" presStyleCnt="3">
        <dgm:presLayoutVars>
          <dgm:bulletEnabled val="1"/>
        </dgm:presLayoutVars>
      </dgm:prSet>
      <dgm:spPr/>
      <dgm:t>
        <a:bodyPr/>
        <a:lstStyle/>
        <a:p>
          <a:endParaRPr lang="en-US"/>
        </a:p>
      </dgm:t>
    </dgm:pt>
    <dgm:pt modelId="{A46F1225-39B8-4CCD-A2B4-D3DB9837C3C9}" type="pres">
      <dgm:prSet presAssocID="{39235606-DF91-43AA-8E60-26AEDB2251BB}" presName="sibTrans" presStyleLbl="sibTrans2D1" presStyleIdx="0" presStyleCnt="3"/>
      <dgm:spPr/>
      <dgm:t>
        <a:bodyPr/>
        <a:lstStyle/>
        <a:p>
          <a:endParaRPr lang="en-US"/>
        </a:p>
      </dgm:t>
    </dgm:pt>
    <dgm:pt modelId="{AF06888F-A5DF-4CF1-969C-ED35900B1D11}" type="pres">
      <dgm:prSet presAssocID="{39235606-DF91-43AA-8E60-26AEDB2251BB}" presName="connectorText" presStyleLbl="sibTrans2D1" presStyleIdx="0" presStyleCnt="3"/>
      <dgm:spPr/>
      <dgm:t>
        <a:bodyPr/>
        <a:lstStyle/>
        <a:p>
          <a:endParaRPr lang="en-US"/>
        </a:p>
      </dgm:t>
    </dgm:pt>
    <dgm:pt modelId="{1028EAF0-08E9-447B-A43A-819EEB470164}" type="pres">
      <dgm:prSet presAssocID="{C5AC86EE-DAC6-4724-9C33-63A10D493A3D}" presName="node" presStyleLbl="node1" presStyleIdx="1" presStyleCnt="3">
        <dgm:presLayoutVars>
          <dgm:bulletEnabled val="1"/>
        </dgm:presLayoutVars>
      </dgm:prSet>
      <dgm:spPr/>
      <dgm:t>
        <a:bodyPr/>
        <a:lstStyle/>
        <a:p>
          <a:endParaRPr lang="en-US"/>
        </a:p>
      </dgm:t>
    </dgm:pt>
    <dgm:pt modelId="{0D416E54-3779-4178-BD5C-0F29B3638011}" type="pres">
      <dgm:prSet presAssocID="{201260A9-0F12-4AF2-BAD1-559D3FC447DD}" presName="sibTrans" presStyleLbl="sibTrans2D1" presStyleIdx="1" presStyleCnt="3"/>
      <dgm:spPr/>
      <dgm:t>
        <a:bodyPr/>
        <a:lstStyle/>
        <a:p>
          <a:endParaRPr lang="en-US"/>
        </a:p>
      </dgm:t>
    </dgm:pt>
    <dgm:pt modelId="{EB792269-444D-4EFA-AED7-3CB2A8D14D6D}" type="pres">
      <dgm:prSet presAssocID="{201260A9-0F12-4AF2-BAD1-559D3FC447DD}" presName="connectorText" presStyleLbl="sibTrans2D1" presStyleIdx="1" presStyleCnt="3"/>
      <dgm:spPr/>
      <dgm:t>
        <a:bodyPr/>
        <a:lstStyle/>
        <a:p>
          <a:endParaRPr lang="en-US"/>
        </a:p>
      </dgm:t>
    </dgm:pt>
    <dgm:pt modelId="{DE473C67-F5F2-4F7E-B21D-ACCD9B069C5E}" type="pres">
      <dgm:prSet presAssocID="{762F9A6D-C863-44F5-8D02-3594B1CF0026}" presName="node" presStyleLbl="node1" presStyleIdx="2" presStyleCnt="3">
        <dgm:presLayoutVars>
          <dgm:bulletEnabled val="1"/>
        </dgm:presLayoutVars>
      </dgm:prSet>
      <dgm:spPr/>
      <dgm:t>
        <a:bodyPr/>
        <a:lstStyle/>
        <a:p>
          <a:endParaRPr lang="en-US"/>
        </a:p>
      </dgm:t>
    </dgm:pt>
    <dgm:pt modelId="{00218072-1C81-4085-A0A9-58A02C4F3DB0}" type="pres">
      <dgm:prSet presAssocID="{BA17365F-687F-4F12-BD5B-8E61F5994B8E}" presName="sibTrans" presStyleLbl="sibTrans2D1" presStyleIdx="2" presStyleCnt="3"/>
      <dgm:spPr/>
      <dgm:t>
        <a:bodyPr/>
        <a:lstStyle/>
        <a:p>
          <a:endParaRPr lang="en-US"/>
        </a:p>
      </dgm:t>
    </dgm:pt>
    <dgm:pt modelId="{C91F63B2-90EB-483D-9B2B-41E341B39229}" type="pres">
      <dgm:prSet presAssocID="{BA17365F-687F-4F12-BD5B-8E61F5994B8E}" presName="connectorText" presStyleLbl="sibTrans2D1" presStyleIdx="2" presStyleCnt="3"/>
      <dgm:spPr/>
      <dgm:t>
        <a:bodyPr/>
        <a:lstStyle/>
        <a:p>
          <a:endParaRPr lang="en-US"/>
        </a:p>
      </dgm:t>
    </dgm:pt>
  </dgm:ptLst>
  <dgm:cxnLst>
    <dgm:cxn modelId="{B1BDCBE1-666B-4631-851E-8B02C0E08920}" type="presOf" srcId="{762F9A6D-C863-44F5-8D02-3594B1CF0026}" destId="{DE473C67-F5F2-4F7E-B21D-ACCD9B069C5E}" srcOrd="0" destOrd="0" presId="urn:microsoft.com/office/officeart/2005/8/layout/cycle7"/>
    <dgm:cxn modelId="{CEB65896-5B7C-48B2-9FA5-597CA95DB594}" srcId="{98954E61-5025-4ED0-A2E1-5E07E8AEBFB5}" destId="{8DB5DD95-8299-4DEF-B601-F83D9239B80B}" srcOrd="0" destOrd="0" parTransId="{16C7742C-0698-4644-B530-F42B2BBF1AAB}" sibTransId="{39235606-DF91-43AA-8E60-26AEDB2251BB}"/>
    <dgm:cxn modelId="{42AED990-AD4A-4910-AE7C-357A623DFFF5}" srcId="{98954E61-5025-4ED0-A2E1-5E07E8AEBFB5}" destId="{C5AC86EE-DAC6-4724-9C33-63A10D493A3D}" srcOrd="1" destOrd="0" parTransId="{F9712EFC-A34E-4904-98E0-7D46570EB03A}" sibTransId="{201260A9-0F12-4AF2-BAD1-559D3FC447DD}"/>
    <dgm:cxn modelId="{D0142D63-19C2-4635-8132-5EE75412BE67}" type="presOf" srcId="{BA17365F-687F-4F12-BD5B-8E61F5994B8E}" destId="{C91F63B2-90EB-483D-9B2B-41E341B39229}" srcOrd="1" destOrd="0" presId="urn:microsoft.com/office/officeart/2005/8/layout/cycle7"/>
    <dgm:cxn modelId="{8BCE6226-F8FA-4FD3-A9E7-BB48E88BFFBB}" type="presOf" srcId="{BA17365F-687F-4F12-BD5B-8E61F5994B8E}" destId="{00218072-1C81-4085-A0A9-58A02C4F3DB0}" srcOrd="0" destOrd="0" presId="urn:microsoft.com/office/officeart/2005/8/layout/cycle7"/>
    <dgm:cxn modelId="{F05A3468-7264-4004-84C3-12B532423691}" type="presOf" srcId="{201260A9-0F12-4AF2-BAD1-559D3FC447DD}" destId="{0D416E54-3779-4178-BD5C-0F29B3638011}" srcOrd="0" destOrd="0" presId="urn:microsoft.com/office/officeart/2005/8/layout/cycle7"/>
    <dgm:cxn modelId="{6C122160-75F3-4CBD-BB90-8FF46AA65264}" type="presOf" srcId="{201260A9-0F12-4AF2-BAD1-559D3FC447DD}" destId="{EB792269-444D-4EFA-AED7-3CB2A8D14D6D}" srcOrd="1" destOrd="0" presId="urn:microsoft.com/office/officeart/2005/8/layout/cycle7"/>
    <dgm:cxn modelId="{F4BEF39E-EF26-4271-A885-A54AC81F016B}" type="presOf" srcId="{8DB5DD95-8299-4DEF-B601-F83D9239B80B}" destId="{479A732E-DB9B-462F-8A06-D04133F21F11}" srcOrd="0" destOrd="0" presId="urn:microsoft.com/office/officeart/2005/8/layout/cycle7"/>
    <dgm:cxn modelId="{131E3078-A13F-4E35-884F-96D0AA2D4693}" srcId="{98954E61-5025-4ED0-A2E1-5E07E8AEBFB5}" destId="{762F9A6D-C863-44F5-8D02-3594B1CF0026}" srcOrd="2" destOrd="0" parTransId="{4C5E9995-51B4-4AE0-A337-A16ACD40518D}" sibTransId="{BA17365F-687F-4F12-BD5B-8E61F5994B8E}"/>
    <dgm:cxn modelId="{07A663DA-D393-4EDB-880C-4E24AAF9D455}" type="presOf" srcId="{39235606-DF91-43AA-8E60-26AEDB2251BB}" destId="{AF06888F-A5DF-4CF1-969C-ED35900B1D11}" srcOrd="1" destOrd="0" presId="urn:microsoft.com/office/officeart/2005/8/layout/cycle7"/>
    <dgm:cxn modelId="{6DC562C9-D041-4C60-8B11-FADD1CDDED6E}" type="presOf" srcId="{39235606-DF91-43AA-8E60-26AEDB2251BB}" destId="{A46F1225-39B8-4CCD-A2B4-D3DB9837C3C9}" srcOrd="0" destOrd="0" presId="urn:microsoft.com/office/officeart/2005/8/layout/cycle7"/>
    <dgm:cxn modelId="{F25B4924-0C87-4630-B949-7F9413557B5F}" type="presOf" srcId="{C5AC86EE-DAC6-4724-9C33-63A10D493A3D}" destId="{1028EAF0-08E9-447B-A43A-819EEB470164}" srcOrd="0" destOrd="0" presId="urn:microsoft.com/office/officeart/2005/8/layout/cycle7"/>
    <dgm:cxn modelId="{D39FFCE9-C125-463E-878C-C9B47E9BED7C}" type="presOf" srcId="{98954E61-5025-4ED0-A2E1-5E07E8AEBFB5}" destId="{2D78E073-2595-4E08-BC69-B86C9B0ADE86}" srcOrd="0" destOrd="0" presId="urn:microsoft.com/office/officeart/2005/8/layout/cycle7"/>
    <dgm:cxn modelId="{12A5869A-5CBF-4D65-AF8B-9A55A8495A15}" type="presParOf" srcId="{2D78E073-2595-4E08-BC69-B86C9B0ADE86}" destId="{479A732E-DB9B-462F-8A06-D04133F21F11}" srcOrd="0" destOrd="0" presId="urn:microsoft.com/office/officeart/2005/8/layout/cycle7"/>
    <dgm:cxn modelId="{524F15C9-3B91-43B0-B769-6BCF0D183D50}" type="presParOf" srcId="{2D78E073-2595-4E08-BC69-B86C9B0ADE86}" destId="{A46F1225-39B8-4CCD-A2B4-D3DB9837C3C9}" srcOrd="1" destOrd="0" presId="urn:microsoft.com/office/officeart/2005/8/layout/cycle7"/>
    <dgm:cxn modelId="{31D16B8C-45F9-4820-99A0-01ECB4E542C6}" type="presParOf" srcId="{A46F1225-39B8-4CCD-A2B4-D3DB9837C3C9}" destId="{AF06888F-A5DF-4CF1-969C-ED35900B1D11}" srcOrd="0" destOrd="0" presId="urn:microsoft.com/office/officeart/2005/8/layout/cycle7"/>
    <dgm:cxn modelId="{D2608CEF-A2A2-4B74-B408-0B8ECDA505D2}" type="presParOf" srcId="{2D78E073-2595-4E08-BC69-B86C9B0ADE86}" destId="{1028EAF0-08E9-447B-A43A-819EEB470164}" srcOrd="2" destOrd="0" presId="urn:microsoft.com/office/officeart/2005/8/layout/cycle7"/>
    <dgm:cxn modelId="{E14F3300-4E0A-42DA-8C3C-9A8ED831B96B}" type="presParOf" srcId="{2D78E073-2595-4E08-BC69-B86C9B0ADE86}" destId="{0D416E54-3779-4178-BD5C-0F29B3638011}" srcOrd="3" destOrd="0" presId="urn:microsoft.com/office/officeart/2005/8/layout/cycle7"/>
    <dgm:cxn modelId="{3007C57D-1BDB-40E6-A925-3E32C57D1731}" type="presParOf" srcId="{0D416E54-3779-4178-BD5C-0F29B3638011}" destId="{EB792269-444D-4EFA-AED7-3CB2A8D14D6D}" srcOrd="0" destOrd="0" presId="urn:microsoft.com/office/officeart/2005/8/layout/cycle7"/>
    <dgm:cxn modelId="{F26C6D01-312E-4A03-8EC5-518FD3BBF2B9}" type="presParOf" srcId="{2D78E073-2595-4E08-BC69-B86C9B0ADE86}" destId="{DE473C67-F5F2-4F7E-B21D-ACCD9B069C5E}" srcOrd="4" destOrd="0" presId="urn:microsoft.com/office/officeart/2005/8/layout/cycle7"/>
    <dgm:cxn modelId="{C462F514-DE4E-47F2-93B1-7A59BA7DA14D}" type="presParOf" srcId="{2D78E073-2595-4E08-BC69-B86C9B0ADE86}" destId="{00218072-1C81-4085-A0A9-58A02C4F3DB0}" srcOrd="5" destOrd="0" presId="urn:microsoft.com/office/officeart/2005/8/layout/cycle7"/>
    <dgm:cxn modelId="{DC28AAEC-F839-4EA2-84F9-31EEF3A7F458}" type="presParOf" srcId="{00218072-1C81-4085-A0A9-58A02C4F3DB0}" destId="{C91F63B2-90EB-483D-9B2B-41E341B39229}"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B42EBF-23EC-451F-8304-4CA09517BF27}" type="datetimeFigureOut">
              <a:rPr lang="en-US" smtClean="0"/>
              <a:pPr/>
              <a:t>10/14/2010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96351A-6230-449A-823B-AD456FB4B5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Therefore biology</a:t>
            </a:r>
          </a:p>
          <a:p>
            <a:r>
              <a:rPr lang="en-US" sz="1200" kern="1200" baseline="0" dirty="0" smtClean="0">
                <a:solidFill>
                  <a:schemeClr val="tx1"/>
                </a:solidFill>
                <a:latin typeface="+mn-lt"/>
                <a:ea typeface="+mn-ea"/>
                <a:cs typeface="+mn-cs"/>
              </a:rPr>
              <a:t>should study organisms not as objects, but as active subjects.</a:t>
            </a:r>
          </a:p>
          <a:p>
            <a:r>
              <a:rPr lang="en-US" sz="1200" kern="1200" baseline="0" dirty="0" smtClean="0">
                <a:solidFill>
                  <a:schemeClr val="tx1"/>
                </a:solidFill>
                <a:latin typeface="+mn-lt"/>
                <a:ea typeface="+mn-ea"/>
                <a:cs typeface="+mn-cs"/>
              </a:rPr>
              <a:t>Biology</a:t>
            </a:r>
          </a:p>
          <a:p>
            <a:r>
              <a:rPr lang="en-US" sz="1200" kern="1200" baseline="0" dirty="0" smtClean="0">
                <a:solidFill>
                  <a:schemeClr val="tx1"/>
                </a:solidFill>
                <a:latin typeface="+mn-lt"/>
                <a:ea typeface="+mn-ea"/>
                <a:cs typeface="+mn-cs"/>
              </a:rPr>
              <a:t>therefore had to deal with holistic units and to maintain a broader scope</a:t>
            </a:r>
          </a:p>
          <a:p>
            <a:r>
              <a:rPr lang="en-US" sz="1200" kern="1200" baseline="0" dirty="0" smtClean="0">
                <a:solidFill>
                  <a:schemeClr val="tx1"/>
                </a:solidFill>
                <a:latin typeface="+mn-lt"/>
                <a:ea typeface="+mn-ea"/>
                <a:cs typeface="+mn-cs"/>
              </a:rPr>
              <a:t>than physiology in order to grasp the interactive unity of the organism</a:t>
            </a:r>
          </a:p>
          <a:p>
            <a:r>
              <a:rPr lang="en-US" sz="1200" kern="1200" baseline="0" dirty="0" smtClean="0">
                <a:solidFill>
                  <a:schemeClr val="tx1"/>
                </a:solidFill>
                <a:latin typeface="+mn-lt"/>
                <a:ea typeface="+mn-ea"/>
                <a:cs typeface="+mn-cs"/>
              </a:rPr>
              <a:t>and the world actively </a:t>
            </a:r>
            <a:r>
              <a:rPr lang="en-US" sz="1200" kern="1200" baseline="0" dirty="0" err="1" smtClean="0">
                <a:solidFill>
                  <a:schemeClr val="tx1"/>
                </a:solidFill>
                <a:latin typeface="+mn-lt"/>
                <a:ea typeface="+mn-ea"/>
                <a:cs typeface="+mn-cs"/>
              </a:rPr>
              <a:t>realised</a:t>
            </a:r>
            <a:r>
              <a:rPr lang="en-US" sz="1200" kern="1200" baseline="0" dirty="0" smtClean="0">
                <a:solidFill>
                  <a:schemeClr val="tx1"/>
                </a:solidFill>
                <a:latin typeface="+mn-lt"/>
                <a:ea typeface="+mn-ea"/>
                <a:cs typeface="+mn-cs"/>
              </a:rPr>
              <a:t> by it. In order to describe this unity, </a:t>
            </a:r>
            <a:r>
              <a:rPr lang="en-US" sz="1200" kern="1200" baseline="0" dirty="0" err="1" smtClean="0">
                <a:solidFill>
                  <a:schemeClr val="tx1"/>
                </a:solidFill>
                <a:latin typeface="+mn-lt"/>
                <a:ea typeface="+mn-ea"/>
                <a:cs typeface="+mn-cs"/>
              </a:rPr>
              <a:t>Uexküll</a:t>
            </a:r>
            <a:r>
              <a:rPr lang="en-US" sz="1200" kern="1200" baseline="0" dirty="0" smtClean="0">
                <a:solidFill>
                  <a:schemeClr val="tx1"/>
                </a:solidFill>
                <a:latin typeface="+mn-lt"/>
                <a:ea typeface="+mn-ea"/>
                <a:cs typeface="+mn-cs"/>
              </a:rPr>
              <a:t> introduced the term </a:t>
            </a:r>
            <a:r>
              <a:rPr lang="en-US" sz="1200" i="1" kern="1200" baseline="0" dirty="0" err="1" smtClean="0">
                <a:solidFill>
                  <a:schemeClr val="tx1"/>
                </a:solidFill>
                <a:latin typeface="+mn-lt"/>
                <a:ea typeface="+mn-ea"/>
                <a:cs typeface="+mn-cs"/>
              </a:rPr>
              <a:t>Umwelt</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Retrograde, e.g. in metabolism of a</a:t>
            </a:r>
            <a:r>
              <a:rPr lang="en-US" baseline="0" dirty="0" smtClean="0"/>
              <a:t> cell, a certain </a:t>
            </a:r>
            <a:r>
              <a:rPr lang="en-US" baseline="0" dirty="0" err="1" smtClean="0"/>
              <a:t>aminoacid</a:t>
            </a:r>
            <a:r>
              <a:rPr lang="en-US" baseline="0" dirty="0" smtClean="0"/>
              <a:t> </a:t>
            </a:r>
            <a:r>
              <a:rPr lang="en-US" baseline="0" dirty="0" err="1" smtClean="0"/>
              <a:t>histidine</a:t>
            </a:r>
            <a:r>
              <a:rPr lang="en-US" baseline="0" dirty="0" smtClean="0"/>
              <a:t> is </a:t>
            </a:r>
            <a:r>
              <a:rPr lang="en-US" baseline="0" dirty="0" err="1" smtClean="0"/>
              <a:t>synthetized</a:t>
            </a:r>
            <a:r>
              <a:rPr lang="en-US" baseline="0" dirty="0" smtClean="0"/>
              <a:t> through 8 mediator steps to its precursor </a:t>
            </a:r>
            <a:r>
              <a:rPr lang="en-US" baseline="0" dirty="0" err="1" smtClean="0"/>
              <a:t>histidinol</a:t>
            </a:r>
            <a:r>
              <a:rPr lang="en-US" baseline="0" dirty="0" smtClean="0"/>
              <a:t>. In ancient organism the cell got its </a:t>
            </a:r>
            <a:r>
              <a:rPr lang="en-US" baseline="0" dirty="0" err="1" smtClean="0"/>
              <a:t>histidine</a:t>
            </a:r>
            <a:r>
              <a:rPr lang="en-US" baseline="0" dirty="0" smtClean="0"/>
              <a:t> from the environment. When it was all used up, a luckier organism that was able to </a:t>
            </a:r>
            <a:r>
              <a:rPr lang="en-US" baseline="0" dirty="0" err="1" smtClean="0"/>
              <a:t>synthetize</a:t>
            </a:r>
            <a:r>
              <a:rPr lang="en-US" baseline="0" dirty="0" smtClean="0"/>
              <a:t> </a:t>
            </a:r>
            <a:r>
              <a:rPr lang="en-US" baseline="0" dirty="0" err="1" smtClean="0"/>
              <a:t>histidine</a:t>
            </a:r>
            <a:r>
              <a:rPr lang="en-US" baseline="0" dirty="0" smtClean="0"/>
              <a:t> from </a:t>
            </a:r>
            <a:r>
              <a:rPr lang="en-US" baseline="0" dirty="0" err="1" smtClean="0"/>
              <a:t>histidinol</a:t>
            </a:r>
            <a:r>
              <a:rPr lang="en-US" baseline="0" dirty="0" smtClean="0"/>
              <a:t> by itself inside of the cell would have evolutionary advantage and produce more </a:t>
            </a:r>
            <a:r>
              <a:rPr lang="en-US" baseline="0" dirty="0" err="1" smtClean="0"/>
              <a:t>offsprings</a:t>
            </a:r>
            <a:r>
              <a:rPr lang="en-US" baseline="0" dirty="0" smtClean="0"/>
              <a:t>. In this way the whole synthetic pathway evolved.</a:t>
            </a:r>
          </a:p>
          <a:p>
            <a:r>
              <a:rPr lang="en-US" baseline="0" dirty="0" smtClean="0"/>
              <a:t>Inventive – quite rare in biological evolution but dominates cultural evolution. Its rare because there is very little change that the random mutation will be functionally </a:t>
            </a:r>
            <a:r>
              <a:rPr lang="en-US" baseline="0" dirty="0" err="1" smtClean="0"/>
              <a:t>advantegous</a:t>
            </a:r>
            <a:r>
              <a:rPr lang="en-US" baseline="0" dirty="0" smtClean="0"/>
              <a:t>.</a:t>
            </a:r>
          </a:p>
          <a:p>
            <a:r>
              <a:rPr lang="en-US" baseline="0" dirty="0" smtClean="0"/>
              <a:t>Intercalary – probably the main means how the complexity of cognitive mechanisms evolved. </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48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50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Evaluation process is always dichotomous:</a:t>
            </a:r>
            <a:r>
              <a:rPr lang="en-US" baseline="0" dirty="0" smtClean="0"/>
              <a:t> the signal is either “good or bad”. Those that have no such evaluation are neutral, therefore not perceivable. When the number of sensors in evolution increased, the perceptual information was not always complementary but also contradictory -&gt; problem with choice of </a:t>
            </a:r>
            <a:r>
              <a:rPr lang="en-US" baseline="0" dirty="0" err="1" smtClean="0"/>
              <a:t>motoric</a:t>
            </a:r>
            <a:r>
              <a:rPr lang="en-US" baseline="0" dirty="0" smtClean="0"/>
              <a:t> program.</a:t>
            </a:r>
          </a:p>
          <a:p>
            <a:r>
              <a:rPr lang="en-US" baseline="0" dirty="0" smtClean="0"/>
              <a:t>Emotions -&gt; systems to ensure </a:t>
            </a:r>
            <a:r>
              <a:rPr lang="en-US" baseline="0" dirty="0" err="1" smtClean="0"/>
              <a:t>consitency</a:t>
            </a:r>
            <a:r>
              <a:rPr lang="en-US" baseline="0" dirty="0" smtClean="0"/>
              <a:t>, way to deal with contradictory actions =&gt; </a:t>
            </a:r>
            <a:r>
              <a:rPr lang="en-US" baseline="0" dirty="0" err="1" smtClean="0"/>
              <a:t>Supracellular</a:t>
            </a:r>
            <a:r>
              <a:rPr lang="en-US" baseline="0" dirty="0" smtClean="0"/>
              <a:t> cognition (core self?)</a:t>
            </a:r>
          </a:p>
          <a:p>
            <a:r>
              <a:rPr lang="en-US" baseline="0" dirty="0" smtClean="0"/>
              <a:t>Thinking = abstract </a:t>
            </a:r>
            <a:r>
              <a:rPr lang="en-US" baseline="0" dirty="0" err="1" smtClean="0"/>
              <a:t>motoricity</a:t>
            </a:r>
            <a:r>
              <a:rPr lang="en-US" baseline="0" dirty="0" smtClean="0"/>
              <a:t> – Brain is testing out various </a:t>
            </a:r>
            <a:r>
              <a:rPr lang="en-US" baseline="0" dirty="0" err="1" smtClean="0"/>
              <a:t>motoric</a:t>
            </a:r>
            <a:r>
              <a:rPr lang="en-US" baseline="0" dirty="0" smtClean="0"/>
              <a:t> acts, but only computationally (in form of imagery)</a:t>
            </a:r>
          </a:p>
          <a:p>
            <a:r>
              <a:rPr lang="en-US" baseline="0" dirty="0" smtClean="0"/>
              <a:t>Cogitation (thinking) is an abstract way of searching how to minimize unpleasant situations and maximize pleasure.</a:t>
            </a:r>
          </a:p>
          <a:p>
            <a:r>
              <a:rPr lang="en-US" baseline="0" dirty="0" smtClean="0"/>
              <a:t>= </a:t>
            </a:r>
            <a:r>
              <a:rPr lang="en-US" baseline="0" dirty="0" err="1" smtClean="0"/>
              <a:t>abstractogenic</a:t>
            </a:r>
            <a:r>
              <a:rPr lang="en-US" baseline="0" dirty="0" smtClean="0"/>
              <a:t> cognition</a:t>
            </a:r>
          </a:p>
          <a:p>
            <a:endParaRPr lang="en-US" baseline="0" dirty="0" smtClean="0"/>
          </a:p>
          <a:p>
            <a:r>
              <a:rPr lang="en-US" baseline="0" dirty="0" smtClean="0"/>
              <a:t>LIFE: if we want to understand the semantic part of life, we have to look at evolution as historical process… we cannot disassemble meaning to physical subcomponents without knowing how they came about.</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51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Evidence</a:t>
            </a:r>
            <a:r>
              <a:rPr lang="en-US" baseline="0" dirty="0" smtClean="0"/>
              <a:t> of active participation necessary for perception:</a:t>
            </a:r>
          </a:p>
          <a:p>
            <a:r>
              <a:rPr lang="en-US" dirty="0" smtClean="0"/>
              <a:t>"There is also developmental evidence that normal vision depends not only on</a:t>
            </a:r>
          </a:p>
          <a:p>
            <a:r>
              <a:rPr lang="en-US" dirty="0" smtClean="0"/>
              <a:t>movement of the body relative to the environment, but on self-actuated movement. Held</a:t>
            </a:r>
          </a:p>
          <a:p>
            <a:r>
              <a:rPr lang="en-US" dirty="0" smtClean="0"/>
              <a:t>and Hein (1963) performed an experiment in which two kittens were harnessed to a</a:t>
            </a:r>
          </a:p>
          <a:p>
            <a:r>
              <a:rPr lang="en-US" dirty="0" smtClean="0"/>
              <a:t>carousel. One of the kittens was harnessed in such a way that it stood firmly on the</a:t>
            </a:r>
          </a:p>
          <a:p>
            <a:r>
              <a:rPr lang="en-US" dirty="0" smtClean="0"/>
              <a:t>ground. The other kitten was suspended in the air. As the one kitten walked, both kittens</a:t>
            </a:r>
          </a:p>
          <a:p>
            <a:r>
              <a:rPr lang="en-US" dirty="0" smtClean="0"/>
              <a:t>moved in a circle. As a result, they received identical visual stimulation, but only one of</a:t>
            </a:r>
          </a:p>
          <a:p>
            <a:r>
              <a:rPr lang="en-US" dirty="0" smtClean="0"/>
              <a:t>them received that stimulation as a result of self-movement. Remarkably (but not</a:t>
            </a:r>
          </a:p>
          <a:p>
            <a:r>
              <a:rPr lang="en-US" dirty="0" smtClean="0"/>
              <a:t>surprisingly from an enactive viewpoint) only the self-moving kitten developed normal</a:t>
            </a:r>
          </a:p>
          <a:p>
            <a:r>
              <a:rPr lang="en-US" dirty="0" smtClean="0"/>
              <a:t>depth perception (not to mention normal paw-eye coordination). From an enactive</a:t>
            </a:r>
          </a:p>
          <a:p>
            <a:r>
              <a:rPr lang="en-US" dirty="0" smtClean="0"/>
              <a:t>standpoint, we can venture an explanation for this: only through self-movement can one</a:t>
            </a:r>
          </a:p>
          <a:p>
            <a:r>
              <a:rPr lang="en-US" dirty="0" smtClean="0"/>
              <a:t>test and so learn the relevant patterns of </a:t>
            </a:r>
            <a:r>
              <a:rPr lang="en-US" dirty="0" err="1" smtClean="0"/>
              <a:t>sensorimotor</a:t>
            </a:r>
            <a:r>
              <a:rPr lang="en-US" dirty="0" smtClean="0"/>
              <a:t> dependence."</a:t>
            </a:r>
          </a:p>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52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He used the</a:t>
            </a:r>
          </a:p>
          <a:p>
            <a:r>
              <a:rPr lang="en-US" sz="1200" kern="1200" baseline="0" dirty="0" smtClean="0">
                <a:solidFill>
                  <a:schemeClr val="tx1"/>
                </a:solidFill>
                <a:latin typeface="+mn-lt"/>
                <a:ea typeface="+mn-ea"/>
                <a:cs typeface="+mn-cs"/>
              </a:rPr>
              <a:t>concept of the </a:t>
            </a:r>
            <a:r>
              <a:rPr lang="en-US" sz="1200" i="1" kern="1200" baseline="0" dirty="0" err="1" smtClean="0">
                <a:solidFill>
                  <a:schemeClr val="tx1"/>
                </a:solidFill>
                <a:latin typeface="+mn-lt"/>
                <a:ea typeface="+mn-ea"/>
                <a:cs typeface="+mn-cs"/>
              </a:rPr>
              <a:t>Funktionskreis</a:t>
            </a:r>
            <a:r>
              <a:rPr lang="en-US" sz="1200" i="1" kern="1200" baseline="0" dirty="0" smtClean="0">
                <a:solidFill>
                  <a:schemeClr val="tx1"/>
                </a:solidFill>
                <a:latin typeface="+mn-lt"/>
                <a:ea typeface="+mn-ea"/>
                <a:cs typeface="+mn-cs"/>
              </a:rPr>
              <a:t> (functional cycle) to illustrate </a:t>
            </a:r>
            <a:r>
              <a:rPr lang="en-US" sz="1200" i="1" kern="1200" baseline="0" dirty="0" err="1" smtClean="0">
                <a:solidFill>
                  <a:schemeClr val="tx1"/>
                </a:solidFill>
                <a:latin typeface="+mn-lt"/>
                <a:ea typeface="+mn-ea"/>
                <a:cs typeface="+mn-cs"/>
              </a:rPr>
              <a:t>behaviour</a:t>
            </a:r>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a regulated process.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finding that the activity of the nervous system</a:t>
            </a:r>
          </a:p>
          <a:p>
            <a:r>
              <a:rPr lang="en-US" sz="1200" kern="1200" baseline="0" dirty="0" smtClean="0">
                <a:solidFill>
                  <a:schemeClr val="tx1"/>
                </a:solidFill>
                <a:latin typeface="+mn-lt"/>
                <a:ea typeface="+mn-ea"/>
                <a:cs typeface="+mn-cs"/>
              </a:rPr>
              <a:t>facilitates the contraction of stretched muscles and thereby counteracts</a:t>
            </a:r>
          </a:p>
          <a:p>
            <a:r>
              <a:rPr lang="en-US" sz="1200" kern="1200" baseline="0" dirty="0" smtClean="0">
                <a:solidFill>
                  <a:schemeClr val="tx1"/>
                </a:solidFill>
                <a:latin typeface="+mn-lt"/>
                <a:ea typeface="+mn-ea"/>
                <a:cs typeface="+mn-cs"/>
              </a:rPr>
              <a:t>and regulates the stretching of muscles can be considered to be the</a:t>
            </a:r>
          </a:p>
          <a:p>
            <a:r>
              <a:rPr lang="en-US" sz="1200" kern="1200" baseline="0" dirty="0" smtClean="0">
                <a:solidFill>
                  <a:schemeClr val="tx1"/>
                </a:solidFill>
                <a:latin typeface="+mn-lt"/>
                <a:ea typeface="+mn-ea"/>
                <a:cs typeface="+mn-cs"/>
              </a:rPr>
              <a:t>first formulation of the principle of negative feedback inside living</a:t>
            </a:r>
          </a:p>
          <a:p>
            <a:r>
              <a:rPr lang="en-US" sz="1200" kern="1200" baseline="0" dirty="0" smtClean="0">
                <a:solidFill>
                  <a:schemeClr val="tx1"/>
                </a:solidFill>
                <a:latin typeface="+mn-lt"/>
                <a:ea typeface="+mn-ea"/>
                <a:cs typeface="+mn-cs"/>
              </a:rPr>
              <a:t>organisms.</a:t>
            </a:r>
          </a:p>
          <a:p>
            <a:r>
              <a:rPr lang="en-US" sz="1200" kern="1200" baseline="0" dirty="0" err="1" smtClean="0">
                <a:solidFill>
                  <a:schemeClr val="tx1"/>
                </a:solidFill>
                <a:latin typeface="+mn-lt"/>
                <a:ea typeface="+mn-ea"/>
                <a:cs typeface="+mn-cs"/>
              </a:rPr>
              <a:t>Uexküll</a:t>
            </a:r>
            <a:r>
              <a:rPr lang="en-US" sz="1200" kern="1200" baseline="0" dirty="0" smtClean="0">
                <a:solidFill>
                  <a:schemeClr val="tx1"/>
                </a:solidFill>
                <a:latin typeface="+mn-lt"/>
                <a:ea typeface="+mn-ea"/>
                <a:cs typeface="+mn-cs"/>
              </a:rPr>
              <a:t> postulated that there</a:t>
            </a:r>
          </a:p>
          <a:p>
            <a:r>
              <a:rPr lang="en-US" sz="1200" kern="1200" baseline="0" dirty="0" smtClean="0">
                <a:solidFill>
                  <a:schemeClr val="tx1"/>
                </a:solidFill>
                <a:latin typeface="+mn-lt"/>
                <a:ea typeface="+mn-ea"/>
                <a:cs typeface="+mn-cs"/>
              </a:rPr>
              <a:t>are two ways that information about muscle movements is fed back</a:t>
            </a:r>
          </a:p>
          <a:p>
            <a:r>
              <a:rPr lang="en-US" sz="1200" kern="1200" baseline="0" dirty="0" smtClean="0">
                <a:solidFill>
                  <a:schemeClr val="tx1"/>
                </a:solidFill>
                <a:latin typeface="+mn-lt"/>
                <a:ea typeface="+mn-ea"/>
                <a:cs typeface="+mn-cs"/>
              </a:rPr>
              <a:t>into the afferent side of the nervous system: (1) from receptors for the</a:t>
            </a:r>
          </a:p>
          <a:p>
            <a:r>
              <a:rPr lang="en-US" sz="1200" kern="1200" baseline="0" dirty="0" smtClean="0">
                <a:solidFill>
                  <a:schemeClr val="tx1"/>
                </a:solidFill>
                <a:latin typeface="+mn-lt"/>
                <a:ea typeface="+mn-ea"/>
                <a:cs typeface="+mn-cs"/>
              </a:rPr>
              <a:t>movement of the muscles (hypothetical movement- or stretch</a:t>
            </a:r>
          </a:p>
          <a:p>
            <a:r>
              <a:rPr lang="en-US" sz="1200" kern="1200" baseline="0" dirty="0" smtClean="0">
                <a:solidFill>
                  <a:schemeClr val="tx1"/>
                </a:solidFill>
                <a:latin typeface="+mn-lt"/>
                <a:ea typeface="+mn-ea"/>
                <a:cs typeface="+mn-cs"/>
              </a:rPr>
              <a:t>receptors), (2) from central receptors (“</a:t>
            </a:r>
            <a:r>
              <a:rPr lang="en-US" sz="1200" i="1" kern="1200" baseline="0" dirty="0" smtClean="0">
                <a:solidFill>
                  <a:schemeClr val="tx1"/>
                </a:solidFill>
                <a:latin typeface="+mn-lt"/>
                <a:ea typeface="+mn-ea"/>
                <a:cs typeface="+mn-cs"/>
              </a:rPr>
              <a:t>das </a:t>
            </a:r>
            <a:r>
              <a:rPr lang="en-US" sz="1200" i="1" kern="1200" baseline="0" dirty="0" err="1" smtClean="0">
                <a:solidFill>
                  <a:schemeClr val="tx1"/>
                </a:solidFill>
                <a:latin typeface="+mn-lt"/>
                <a:ea typeface="+mn-ea"/>
                <a:cs typeface="+mn-cs"/>
              </a:rPr>
              <a:t>zentrale</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Sinnesorgan</a:t>
            </a:r>
            <a:r>
              <a:rPr lang="en-US" sz="1200" i="1" kern="1200" baseline="0" dirty="0" smtClean="0">
                <a:solidFill>
                  <a:schemeClr val="tx1"/>
                </a:solidFill>
                <a:latin typeface="+mn-lt"/>
                <a:ea typeface="+mn-ea"/>
                <a:cs typeface="+mn-cs"/>
              </a:rPr>
              <a:t>” of</a:t>
            </a:r>
          </a:p>
          <a:p>
            <a:r>
              <a:rPr lang="en-US" sz="1200" kern="1200" baseline="0" dirty="0" smtClean="0">
                <a:solidFill>
                  <a:schemeClr val="tx1"/>
                </a:solidFill>
                <a:latin typeface="+mn-lt"/>
                <a:ea typeface="+mn-ea"/>
                <a:cs typeface="+mn-cs"/>
              </a:rPr>
              <a:t>Helmholtz) that take up a part of the excitation sent to the efferent</a:t>
            </a:r>
          </a:p>
          <a:p>
            <a:r>
              <a:rPr lang="en-US" sz="1200" kern="1200" baseline="0" dirty="0" smtClean="0">
                <a:solidFill>
                  <a:schemeClr val="tx1"/>
                </a:solidFill>
                <a:latin typeface="+mn-lt"/>
                <a:ea typeface="+mn-ea"/>
                <a:cs typeface="+mn-cs"/>
              </a:rPr>
              <a:t>nerves and make it available to information processing in the afferent</a:t>
            </a:r>
          </a:p>
          <a:p>
            <a:r>
              <a:rPr lang="en-US" sz="1200" kern="1200" baseline="0" dirty="0" smtClean="0">
                <a:solidFill>
                  <a:schemeClr val="tx1"/>
                </a:solidFill>
                <a:latin typeface="+mn-lt"/>
                <a:ea typeface="+mn-ea"/>
                <a:cs typeface="+mn-cs"/>
              </a:rPr>
              <a:t>52 </a:t>
            </a:r>
            <a:r>
              <a:rPr lang="en-US" sz="1200" i="1" kern="1200" baseline="0" dirty="0" err="1" smtClean="0">
                <a:solidFill>
                  <a:schemeClr val="tx1"/>
                </a:solidFill>
                <a:latin typeface="+mn-lt"/>
                <a:ea typeface="+mn-ea"/>
                <a:cs typeface="+mn-cs"/>
              </a:rPr>
              <a:t>Torsten</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Rüting</a:t>
            </a:r>
            <a:endParaRPr lang="en-US" sz="1200" i="1"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net of nerve cells. This second control principle was inaugurated by</a:t>
            </a:r>
          </a:p>
          <a:p>
            <a:r>
              <a:rPr lang="en-US" sz="1200" kern="1200" baseline="0" dirty="0" err="1" smtClean="0">
                <a:solidFill>
                  <a:schemeClr val="tx1"/>
                </a:solidFill>
                <a:latin typeface="+mn-lt"/>
                <a:ea typeface="+mn-ea"/>
                <a:cs typeface="+mn-cs"/>
              </a:rPr>
              <a:t>Holst</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Mittelstaedt</a:t>
            </a:r>
            <a:r>
              <a:rPr lang="en-US" sz="1200" kern="1200" baseline="0" dirty="0" smtClean="0">
                <a:solidFill>
                  <a:schemeClr val="tx1"/>
                </a:solidFill>
                <a:latin typeface="+mn-lt"/>
                <a:ea typeface="+mn-ea"/>
                <a:cs typeface="+mn-cs"/>
              </a:rPr>
              <a:t> at the end of the 1940s as “</a:t>
            </a:r>
            <a:r>
              <a:rPr lang="en-US" sz="1200" i="1" kern="1200" baseline="0" dirty="0" err="1" smtClean="0">
                <a:solidFill>
                  <a:schemeClr val="tx1"/>
                </a:solidFill>
                <a:latin typeface="+mn-lt"/>
                <a:ea typeface="+mn-ea"/>
                <a:cs typeface="+mn-cs"/>
              </a:rPr>
              <a:t>Reafferenzprinzip</a:t>
            </a:r>
            <a:r>
              <a:rPr lang="en-US" sz="1200" i="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Holst</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Mittelstaedt</a:t>
            </a:r>
            <a:r>
              <a:rPr lang="en-US" sz="1200" kern="1200" baseline="0" dirty="0" smtClean="0">
                <a:solidFill>
                  <a:schemeClr val="tx1"/>
                </a:solidFill>
                <a:latin typeface="+mn-lt"/>
                <a:ea typeface="+mn-ea"/>
                <a:cs typeface="+mn-cs"/>
              </a:rPr>
              <a:t> 1950).</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negative feedback of the reflex counteracts the original stretch by contraction. </a:t>
            </a:r>
          </a:p>
          <a:p>
            <a:r>
              <a:rPr lang="en-US" baseline="0" dirty="0" smtClean="0"/>
              <a:t>Tic example… the perception of butyric acid disrupts the internal environment of the tic -&gt; this sets things in motion –&gt; tic releases its hold to a branch -&gt; tic effect of the outer environment is contact with the hair of the mammal -&gt; this leads to a new state of the environment, new inner state -&gt; new functional circle can follow.</a:t>
            </a:r>
          </a:p>
          <a:p>
            <a:r>
              <a:rPr lang="en-US" baseline="0" dirty="0" smtClean="0"/>
              <a:t>Perception triggers some drive and that drive affects the behavior until the equilibrium/homeostasis is reached.</a:t>
            </a:r>
          </a:p>
          <a:p>
            <a:endParaRPr lang="en-US" baseline="0" dirty="0" smtClean="0"/>
          </a:p>
          <a:p>
            <a:r>
              <a:rPr lang="en-US" baseline="0" dirty="0" smtClean="0"/>
              <a:t>Some cue from external or internal environment disrupts the homeostasis – which leads to triggering the </a:t>
            </a:r>
            <a:r>
              <a:rPr lang="en-US" baseline="0" dirty="0" err="1" smtClean="0"/>
              <a:t>effector</a:t>
            </a:r>
            <a:r>
              <a:rPr lang="en-US" baseline="0" dirty="0" smtClean="0"/>
              <a:t> cues, which leads to action, which puts the agent to a state where there are new cues that trigger another functional cycle.</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The organism’s nervous system is equipped with receptors and sense</a:t>
            </a:r>
          </a:p>
          <a:p>
            <a:r>
              <a:rPr lang="en-US" sz="1200" kern="1200" baseline="0" dirty="0" smtClean="0">
                <a:solidFill>
                  <a:schemeClr val="tx1"/>
                </a:solidFill>
                <a:latin typeface="+mn-lt"/>
                <a:ea typeface="+mn-ea"/>
                <a:cs typeface="+mn-cs"/>
              </a:rPr>
              <a:t>nets (</a:t>
            </a:r>
            <a:r>
              <a:rPr lang="en-US" sz="1200" i="1" kern="1200" baseline="0" dirty="0" err="1" smtClean="0">
                <a:solidFill>
                  <a:schemeClr val="tx1"/>
                </a:solidFill>
                <a:latin typeface="+mn-lt"/>
                <a:ea typeface="+mn-ea"/>
                <a:cs typeface="+mn-cs"/>
              </a:rPr>
              <a:t>Merkorgane</a:t>
            </a:r>
            <a:r>
              <a:rPr lang="en-US" sz="1200" i="1" kern="1200" baseline="0" dirty="0" smtClean="0">
                <a:solidFill>
                  <a:schemeClr val="tx1"/>
                </a:solidFill>
                <a:latin typeface="+mn-lt"/>
                <a:ea typeface="+mn-ea"/>
                <a:cs typeface="+mn-cs"/>
              </a:rPr>
              <a:t>), effectors and effect nets (</a:t>
            </a:r>
            <a:r>
              <a:rPr lang="en-US" sz="1200" i="1" kern="1200" baseline="0" dirty="0" err="1" smtClean="0">
                <a:solidFill>
                  <a:schemeClr val="tx1"/>
                </a:solidFill>
                <a:latin typeface="+mn-lt"/>
                <a:ea typeface="+mn-ea"/>
                <a:cs typeface="+mn-cs"/>
              </a:rPr>
              <a:t>Wirkorgane</a:t>
            </a:r>
            <a:r>
              <a:rPr lang="en-US" sz="1200" i="1" kern="1200" baseline="0" dirty="0" smtClean="0">
                <a:solidFill>
                  <a:schemeClr val="tx1"/>
                </a:solidFill>
                <a:latin typeface="+mn-lt"/>
                <a:ea typeface="+mn-ea"/>
                <a:cs typeface="+mn-cs"/>
              </a:rPr>
              <a:t>). The sense</a:t>
            </a:r>
          </a:p>
          <a:p>
            <a:r>
              <a:rPr lang="en-US" sz="1200" kern="1200" baseline="0" dirty="0" smtClean="0">
                <a:solidFill>
                  <a:schemeClr val="tx1"/>
                </a:solidFill>
                <a:latin typeface="+mn-lt"/>
                <a:ea typeface="+mn-ea"/>
                <a:cs typeface="+mn-cs"/>
              </a:rPr>
              <a:t>net is able to discriminate and represent particular features of the</a:t>
            </a:r>
          </a:p>
          <a:p>
            <a:r>
              <a:rPr lang="en-US" sz="1200" kern="1200" baseline="0" dirty="0" smtClean="0">
                <a:solidFill>
                  <a:schemeClr val="tx1"/>
                </a:solidFill>
                <a:latin typeface="+mn-lt"/>
                <a:ea typeface="+mn-ea"/>
                <a:cs typeface="+mn-cs"/>
              </a:rPr>
              <a:t>organism’s </a:t>
            </a:r>
            <a:r>
              <a:rPr lang="en-US" sz="1200" i="1" kern="1200" baseline="0" dirty="0" err="1" smtClean="0">
                <a:solidFill>
                  <a:schemeClr val="tx1"/>
                </a:solidFill>
                <a:latin typeface="+mn-lt"/>
                <a:ea typeface="+mn-ea"/>
                <a:cs typeface="+mn-cs"/>
              </a:rPr>
              <a:t>Umwelt</a:t>
            </a:r>
            <a:r>
              <a:rPr lang="en-US" sz="1200" i="1" kern="1200" baseline="0" dirty="0" smtClean="0">
                <a:solidFill>
                  <a:schemeClr val="tx1"/>
                </a:solidFill>
                <a:latin typeface="+mn-lt"/>
                <a:ea typeface="+mn-ea"/>
                <a:cs typeface="+mn-cs"/>
              </a:rPr>
              <a:t>. The representation produced by a distinct</a:t>
            </a:r>
          </a:p>
          <a:p>
            <a:r>
              <a:rPr lang="en-US" sz="1200" kern="1200" baseline="0" dirty="0" smtClean="0">
                <a:solidFill>
                  <a:schemeClr val="tx1"/>
                </a:solidFill>
                <a:latin typeface="+mn-lt"/>
                <a:ea typeface="+mn-ea"/>
                <a:cs typeface="+mn-cs"/>
              </a:rPr>
              <a:t>receptor unit is called </a:t>
            </a:r>
            <a:r>
              <a:rPr lang="en-US" sz="1200" i="1" kern="1200" baseline="0" dirty="0" err="1" smtClean="0">
                <a:solidFill>
                  <a:schemeClr val="tx1"/>
                </a:solidFill>
                <a:latin typeface="+mn-lt"/>
                <a:ea typeface="+mn-ea"/>
                <a:cs typeface="+mn-cs"/>
              </a:rPr>
              <a:t>Merkzeichen</a:t>
            </a:r>
            <a:r>
              <a:rPr lang="en-US" sz="1200" i="1" kern="1200" baseline="0" dirty="0" smtClean="0">
                <a:solidFill>
                  <a:schemeClr val="tx1"/>
                </a:solidFill>
                <a:latin typeface="+mn-lt"/>
                <a:ea typeface="+mn-ea"/>
                <a:cs typeface="+mn-cs"/>
              </a:rPr>
              <a:t>, which can roughly be translated as</a:t>
            </a:r>
          </a:p>
          <a:p>
            <a:r>
              <a:rPr lang="en-US" sz="1200" kern="1200" baseline="0" dirty="0" smtClean="0">
                <a:solidFill>
                  <a:schemeClr val="tx1"/>
                </a:solidFill>
                <a:latin typeface="+mn-lt"/>
                <a:ea typeface="+mn-ea"/>
                <a:cs typeface="+mn-cs"/>
              </a:rPr>
              <a:t>“feature sign”. The effect net is tuned to produce muscle impulse</a:t>
            </a:r>
          </a:p>
          <a:p>
            <a:r>
              <a:rPr lang="en-US" sz="1200" kern="1200" baseline="0" dirty="0" smtClean="0">
                <a:solidFill>
                  <a:schemeClr val="tx1"/>
                </a:solidFill>
                <a:latin typeface="+mn-lt"/>
                <a:ea typeface="+mn-ea"/>
                <a:cs typeface="+mn-cs"/>
              </a:rPr>
              <a:t>patterns and to stimulate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cells thus producing an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sign</a:t>
            </a:r>
          </a:p>
          <a:p>
            <a:r>
              <a:rPr lang="en-US" sz="1200" kern="1200" baseline="0" dirty="0"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Wirkzeichen</a:t>
            </a:r>
            <a:r>
              <a:rPr lang="en-US" sz="1200" i="1" kern="1200" baseline="0" dirty="0" smtClean="0">
                <a:solidFill>
                  <a:schemeClr val="tx1"/>
                </a:solidFill>
                <a:latin typeface="+mn-lt"/>
                <a:ea typeface="+mn-ea"/>
                <a:cs typeface="+mn-cs"/>
              </a:rPr>
              <a:t>). If a particular quality of an object in the organism’s</a:t>
            </a:r>
          </a:p>
          <a:p>
            <a:r>
              <a:rPr lang="en-US" sz="1200" i="1" kern="1200" baseline="0" dirty="0" err="1" smtClean="0">
                <a:solidFill>
                  <a:schemeClr val="tx1"/>
                </a:solidFill>
                <a:latin typeface="+mn-lt"/>
                <a:ea typeface="+mn-ea"/>
                <a:cs typeface="+mn-cs"/>
              </a:rPr>
              <a:t>Umwelt</a:t>
            </a:r>
            <a:r>
              <a:rPr lang="en-US" sz="1200" i="1" kern="1200" baseline="0" dirty="0" smtClean="0">
                <a:solidFill>
                  <a:schemeClr val="tx1"/>
                </a:solidFill>
                <a:latin typeface="+mn-lt"/>
                <a:ea typeface="+mn-ea"/>
                <a:cs typeface="+mn-cs"/>
              </a:rPr>
              <a:t> stimulates the cells of the peripheral receptors, the</a:t>
            </a:r>
          </a:p>
          <a:p>
            <a:r>
              <a:rPr lang="en-US" sz="1200" kern="1200" baseline="0" dirty="0" smtClean="0">
                <a:solidFill>
                  <a:schemeClr val="tx1"/>
                </a:solidFill>
                <a:latin typeface="+mn-lt"/>
                <a:ea typeface="+mn-ea"/>
                <a:cs typeface="+mn-cs"/>
              </a:rPr>
              <a:t>corresponding sense net produces a feature cue (</a:t>
            </a:r>
            <a:r>
              <a:rPr lang="en-US" sz="1200" i="1" kern="1200" baseline="0" dirty="0" err="1" smtClean="0">
                <a:solidFill>
                  <a:schemeClr val="tx1"/>
                </a:solidFill>
                <a:latin typeface="+mn-lt"/>
                <a:ea typeface="+mn-ea"/>
                <a:cs typeface="+mn-cs"/>
              </a:rPr>
              <a:t>Merkmal</a:t>
            </a:r>
            <a:r>
              <a:rPr lang="en-US" sz="1200" i="1" kern="1200" baseline="0" dirty="0" smtClean="0">
                <a:solidFill>
                  <a:schemeClr val="tx1"/>
                </a:solidFill>
                <a:latin typeface="+mn-lt"/>
                <a:ea typeface="+mn-ea"/>
                <a:cs typeface="+mn-cs"/>
              </a:rPr>
              <a:t>) for the</a:t>
            </a:r>
          </a:p>
          <a:p>
            <a:r>
              <a:rPr lang="en-US" sz="1200" kern="1200" baseline="0" dirty="0" smtClean="0">
                <a:solidFill>
                  <a:schemeClr val="tx1"/>
                </a:solidFill>
                <a:latin typeface="+mn-lt"/>
                <a:ea typeface="+mn-ea"/>
                <a:cs typeface="+mn-cs"/>
              </a:rPr>
              <a:t>object, which is assigned to its original feature display on the object</a:t>
            </a:r>
          </a:p>
          <a:p>
            <a:r>
              <a:rPr lang="en-US" sz="1200" kern="1200" baseline="0" dirty="0"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Merkmal-Träger</a:t>
            </a:r>
            <a:r>
              <a:rPr lang="en-US" sz="1200" i="1" kern="1200" baseline="0" dirty="0" smtClean="0">
                <a:solidFill>
                  <a:schemeClr val="tx1"/>
                </a:solidFill>
                <a:latin typeface="+mn-lt"/>
                <a:ea typeface="+mn-ea"/>
                <a:cs typeface="+mn-cs"/>
              </a:rPr>
              <a:t>). The sensation, for example, of a huge green shade</a:t>
            </a:r>
          </a:p>
          <a:p>
            <a:r>
              <a:rPr lang="en-US" sz="1200" kern="1200" baseline="0" dirty="0" smtClean="0">
                <a:solidFill>
                  <a:schemeClr val="tx1"/>
                </a:solidFill>
                <a:latin typeface="+mn-lt"/>
                <a:ea typeface="+mn-ea"/>
                <a:cs typeface="+mn-cs"/>
              </a:rPr>
              <a:t>in the sense net is processed together with simultaneously produced</a:t>
            </a:r>
          </a:p>
          <a:p>
            <a:r>
              <a:rPr lang="en-US" sz="1200" kern="1200" baseline="0" dirty="0" smtClean="0">
                <a:solidFill>
                  <a:schemeClr val="tx1"/>
                </a:solidFill>
                <a:latin typeface="+mn-lt"/>
                <a:ea typeface="+mn-ea"/>
                <a:cs typeface="+mn-cs"/>
              </a:rPr>
              <a:t>feature-signs indicating space and time (</a:t>
            </a:r>
            <a:r>
              <a:rPr lang="en-US" sz="1200" i="1" kern="1200" baseline="0" dirty="0" err="1" smtClean="0">
                <a:solidFill>
                  <a:schemeClr val="tx1"/>
                </a:solidFill>
                <a:latin typeface="+mn-lt"/>
                <a:ea typeface="+mn-ea"/>
                <a:cs typeface="+mn-cs"/>
              </a:rPr>
              <a:t>Lokalzeichen</a:t>
            </a:r>
            <a:r>
              <a:rPr lang="en-US" sz="1200" i="1" kern="1200" baseline="0" dirty="0" smtClean="0">
                <a:solidFill>
                  <a:schemeClr val="tx1"/>
                </a:solidFill>
                <a:latin typeface="+mn-lt"/>
                <a:ea typeface="+mn-ea"/>
                <a:cs typeface="+mn-cs"/>
              </a:rPr>
              <a:t>, </a:t>
            </a:r>
            <a:r>
              <a:rPr lang="en-US" sz="1200" i="1" kern="1200" baseline="0" dirty="0" err="1" smtClean="0">
                <a:solidFill>
                  <a:schemeClr val="tx1"/>
                </a:solidFill>
                <a:latin typeface="+mn-lt"/>
                <a:ea typeface="+mn-ea"/>
                <a:cs typeface="+mn-cs"/>
              </a:rPr>
              <a:t>Momentzeichen</a:t>
            </a:r>
            <a:r>
              <a:rPr lang="en-US" sz="1200" i="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and </a:t>
            </a:r>
            <a:r>
              <a:rPr lang="en-US" sz="1200" kern="1200" baseline="0" dirty="0" err="1" smtClean="0">
                <a:solidFill>
                  <a:schemeClr val="tx1"/>
                </a:solidFill>
                <a:latin typeface="+mn-lt"/>
                <a:ea typeface="+mn-ea"/>
                <a:cs typeface="+mn-cs"/>
              </a:rPr>
              <a:t>recognised</a:t>
            </a:r>
            <a:r>
              <a:rPr lang="en-US" sz="1200" kern="1200" baseline="0" dirty="0" smtClean="0">
                <a:solidFill>
                  <a:schemeClr val="tx1"/>
                </a:solidFill>
                <a:latin typeface="+mn-lt"/>
                <a:ea typeface="+mn-ea"/>
                <a:cs typeface="+mn-cs"/>
              </a:rPr>
              <a:t> as a perceptual cue, which is assigned to a</a:t>
            </a:r>
          </a:p>
          <a:p>
            <a:r>
              <a:rPr lang="en-US" sz="1200" kern="1200" baseline="0" dirty="0" smtClean="0">
                <a:solidFill>
                  <a:schemeClr val="tx1"/>
                </a:solidFill>
                <a:latin typeface="+mn-lt"/>
                <a:ea typeface="+mn-ea"/>
                <a:cs typeface="+mn-cs"/>
              </a:rPr>
              <a:t>tree outside. The effect net is connected with specific peripheral</a:t>
            </a:r>
          </a:p>
          <a:p>
            <a:r>
              <a:rPr lang="en-US" sz="1200" kern="1200" baseline="0" dirty="0" smtClean="0">
                <a:solidFill>
                  <a:schemeClr val="tx1"/>
                </a:solidFill>
                <a:latin typeface="+mn-lt"/>
                <a:ea typeface="+mn-ea"/>
                <a:cs typeface="+mn-cs"/>
              </a:rPr>
              <a:t>effectors. The activation of specific cells of the effect net orchestrates</a:t>
            </a:r>
          </a:p>
          <a:p>
            <a:r>
              <a:rPr lang="en-US" sz="1200" kern="1200" baseline="0" dirty="0" smtClean="0">
                <a:solidFill>
                  <a:schemeClr val="tx1"/>
                </a:solidFill>
                <a:latin typeface="+mn-lt"/>
                <a:ea typeface="+mn-ea"/>
                <a:cs typeface="+mn-cs"/>
              </a:rPr>
              <a:t>the cells of peripheral effectors, and when this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acts upon an</a:t>
            </a:r>
          </a:p>
          <a:p>
            <a:r>
              <a:rPr lang="en-US" sz="1200" kern="1200" baseline="0" dirty="0" smtClean="0">
                <a:solidFill>
                  <a:schemeClr val="tx1"/>
                </a:solidFill>
                <a:latin typeface="+mn-lt"/>
                <a:ea typeface="+mn-ea"/>
                <a:cs typeface="+mn-cs"/>
              </a:rPr>
              <a:t>object, then the effect sign (</a:t>
            </a:r>
            <a:r>
              <a:rPr lang="en-US" sz="1200" i="1" kern="1200" baseline="0" dirty="0" err="1" smtClean="0">
                <a:solidFill>
                  <a:schemeClr val="tx1"/>
                </a:solidFill>
                <a:latin typeface="+mn-lt"/>
                <a:ea typeface="+mn-ea"/>
                <a:cs typeface="+mn-cs"/>
              </a:rPr>
              <a:t>Wirkmal</a:t>
            </a:r>
            <a:r>
              <a:rPr lang="en-US" sz="1200" i="1" kern="1200" baseline="0" dirty="0" smtClean="0">
                <a:solidFill>
                  <a:schemeClr val="tx1"/>
                </a:solidFill>
                <a:latin typeface="+mn-lt"/>
                <a:ea typeface="+mn-ea"/>
                <a:cs typeface="+mn-cs"/>
              </a:rPr>
              <a:t> ) as a functional cue is displayed</a:t>
            </a:r>
          </a:p>
          <a:p>
            <a:r>
              <a:rPr lang="en-US" sz="1200" kern="1200" baseline="0" dirty="0" smtClean="0">
                <a:solidFill>
                  <a:schemeClr val="tx1"/>
                </a:solidFill>
                <a:latin typeface="+mn-lt"/>
                <a:ea typeface="+mn-ea"/>
                <a:cs typeface="+mn-cs"/>
              </a:rPr>
              <a:t>on or by the object (</a:t>
            </a:r>
            <a:r>
              <a:rPr lang="en-US" sz="1200" i="1" kern="1200" baseline="0" dirty="0" err="1" smtClean="0">
                <a:solidFill>
                  <a:schemeClr val="tx1"/>
                </a:solidFill>
                <a:latin typeface="+mn-lt"/>
                <a:ea typeface="+mn-ea"/>
                <a:cs typeface="+mn-cs"/>
              </a:rPr>
              <a:t>Wirkmal-Träger</a:t>
            </a:r>
            <a:r>
              <a:rPr lang="en-US" sz="1200" i="1" kern="1200" baseline="0" dirty="0" smtClean="0">
                <a:solidFill>
                  <a:schemeClr val="tx1"/>
                </a:solidFill>
                <a:latin typeface="+mn-lt"/>
                <a:ea typeface="+mn-ea"/>
                <a:cs typeface="+mn-cs"/>
              </a:rPr>
              <a:t>). The functional cue effected on</a:t>
            </a:r>
          </a:p>
          <a:p>
            <a:r>
              <a:rPr lang="en-US" sz="1200" kern="1200" baseline="0" dirty="0" smtClean="0">
                <a:solidFill>
                  <a:schemeClr val="tx1"/>
                </a:solidFill>
                <a:latin typeface="+mn-lt"/>
                <a:ea typeface="+mn-ea"/>
                <a:cs typeface="+mn-cs"/>
              </a:rPr>
              <a:t>the object transforms the state of perception of this opposite structure,</a:t>
            </a:r>
          </a:p>
          <a:p>
            <a:r>
              <a:rPr lang="en-US" sz="1200" kern="1200" baseline="0" dirty="0" smtClean="0">
                <a:solidFill>
                  <a:schemeClr val="tx1"/>
                </a:solidFill>
                <a:latin typeface="+mn-lt"/>
                <a:ea typeface="+mn-ea"/>
                <a:cs typeface="+mn-cs"/>
              </a:rPr>
              <a:t>thus erasing the original cue. This change leads to the perception of a</a:t>
            </a:r>
          </a:p>
          <a:p>
            <a:r>
              <a:rPr lang="en-US" sz="1200" kern="1200" baseline="0" dirty="0" smtClean="0">
                <a:solidFill>
                  <a:schemeClr val="tx1"/>
                </a:solidFill>
                <a:latin typeface="+mn-lt"/>
                <a:ea typeface="+mn-ea"/>
                <a:cs typeface="+mn-cs"/>
              </a:rPr>
              <a:t>new cue which starts a new cycle of sign production, which is attuned</a:t>
            </a:r>
          </a:p>
          <a:p>
            <a:r>
              <a:rPr lang="en-US" sz="1200" kern="1200" baseline="0" dirty="0" smtClean="0">
                <a:solidFill>
                  <a:schemeClr val="tx1"/>
                </a:solidFill>
                <a:latin typeface="+mn-lt"/>
                <a:ea typeface="+mn-ea"/>
                <a:cs typeface="+mn-cs"/>
              </a:rPr>
              <a:t>according to feedback and </a:t>
            </a:r>
            <a:r>
              <a:rPr lang="en-US" sz="1200" kern="1200" baseline="0" dirty="0" err="1" smtClean="0">
                <a:solidFill>
                  <a:schemeClr val="tx1"/>
                </a:solidFill>
                <a:latin typeface="+mn-lt"/>
                <a:ea typeface="+mn-ea"/>
                <a:cs typeface="+mn-cs"/>
              </a:rPr>
              <a:t>reafferent</a:t>
            </a:r>
            <a:r>
              <a:rPr lang="en-US" sz="1200" kern="1200" baseline="0" dirty="0" smtClean="0">
                <a:solidFill>
                  <a:schemeClr val="tx1"/>
                </a:solidFill>
                <a:latin typeface="+mn-lt"/>
                <a:ea typeface="+mn-ea"/>
                <a:cs typeface="+mn-cs"/>
              </a:rPr>
              <a:t> input or by other signs within the</a:t>
            </a:r>
          </a:p>
          <a:p>
            <a:r>
              <a:rPr lang="en-US" sz="1200" kern="1200" baseline="0" dirty="0" smtClean="0">
                <a:solidFill>
                  <a:schemeClr val="tx1"/>
                </a:solidFill>
                <a:latin typeface="+mn-lt"/>
                <a:ea typeface="+mn-ea"/>
                <a:cs typeface="+mn-cs"/>
              </a:rPr>
              <a:t>internal world of the organism.</a:t>
            </a:r>
          </a:p>
          <a:p>
            <a:r>
              <a:rPr lang="en-US" sz="1200" kern="1200" baseline="0" dirty="0" smtClean="0">
                <a:solidFill>
                  <a:schemeClr val="tx1"/>
                </a:solidFill>
                <a:latin typeface="+mn-lt"/>
                <a:ea typeface="+mn-ea"/>
                <a:cs typeface="+mn-cs"/>
              </a:rPr>
              <a:t>The circle needs to be completed on the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side because if nothing had changed for the organism it wouldn’t perceive new cues.</a:t>
            </a:r>
          </a:p>
          <a:p>
            <a:r>
              <a:rPr lang="en-US" sz="1200" kern="1200" baseline="0" dirty="0" smtClean="0">
                <a:solidFill>
                  <a:schemeClr val="tx1"/>
                </a:solidFill>
                <a:latin typeface="+mn-lt"/>
                <a:ea typeface="+mn-ea"/>
                <a:cs typeface="+mn-cs"/>
              </a:rPr>
              <a:t>the tick detaches herself</a:t>
            </a:r>
          </a:p>
          <a:p>
            <a:r>
              <a:rPr lang="en-US" sz="1200" kern="1200" baseline="0" dirty="0" smtClean="0">
                <a:solidFill>
                  <a:schemeClr val="tx1"/>
                </a:solidFill>
                <a:latin typeface="+mn-lt"/>
                <a:ea typeface="+mn-ea"/>
                <a:cs typeface="+mn-cs"/>
              </a:rPr>
              <a:t>from the twig she is hanging on and lands on the mammal, thereby</a:t>
            </a:r>
          </a:p>
          <a:p>
            <a:r>
              <a:rPr lang="en-US" sz="1200" kern="1200" baseline="0" dirty="0" smtClean="0">
                <a:solidFill>
                  <a:schemeClr val="tx1"/>
                </a:solidFill>
                <a:latin typeface="+mn-lt"/>
                <a:ea typeface="+mn-ea"/>
                <a:cs typeface="+mn-cs"/>
              </a:rPr>
              <a:t>putting an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 cue onto the hairs she is touching. The hairs are</a:t>
            </a:r>
          </a:p>
          <a:p>
            <a:r>
              <a:rPr lang="en-US" sz="1200" kern="1200" baseline="0" dirty="0" smtClean="0">
                <a:solidFill>
                  <a:schemeClr val="tx1"/>
                </a:solidFill>
                <a:latin typeface="+mn-lt"/>
                <a:ea typeface="+mn-ea"/>
                <a:cs typeface="+mn-cs"/>
              </a:rPr>
              <a:t>thus carrying the feature for the next cue received and turned into the</a:t>
            </a:r>
          </a:p>
          <a:p>
            <a:r>
              <a:rPr lang="en-US" sz="1200" kern="1200" baseline="0" dirty="0" smtClean="0">
                <a:solidFill>
                  <a:schemeClr val="tx1"/>
                </a:solidFill>
                <a:latin typeface="+mn-lt"/>
                <a:ea typeface="+mn-ea"/>
                <a:cs typeface="+mn-cs"/>
              </a:rPr>
              <a:t>feature cue of hairiness,…</a:t>
            </a:r>
          </a:p>
          <a:p>
            <a:r>
              <a:rPr lang="en-US" sz="1200" kern="1200" baseline="0" dirty="0" smtClean="0">
                <a:solidFill>
                  <a:schemeClr val="tx1"/>
                </a:solidFill>
                <a:latin typeface="+mn-lt"/>
                <a:ea typeface="+mn-ea"/>
                <a:cs typeface="+mn-cs"/>
              </a:rPr>
              <a:t>Organism not as a passive receiver but also as active </a:t>
            </a:r>
            <a:r>
              <a:rPr lang="en-US" sz="1200" kern="1200" baseline="0" dirty="0" err="1" smtClean="0">
                <a:solidFill>
                  <a:schemeClr val="tx1"/>
                </a:solidFill>
                <a:latin typeface="+mn-lt"/>
                <a:ea typeface="+mn-ea"/>
                <a:cs typeface="+mn-cs"/>
              </a:rPr>
              <a:t>effector</a:t>
            </a:r>
            <a:r>
              <a:rPr lang="en-US" sz="1200" kern="1200" baseline="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behavior does not depend only on the perceptual cues but their interpretation depends also on the internal state of the agent.</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Upper row: if the crab inhabits snail shell without an anemone, an anemone is seen as a welcome partner for symbiosis. The anemone is “hugged” and forcefully persuaded by rhythmic drumming to loosen its hold and then put upon the crab’s house.</a:t>
            </a:r>
          </a:p>
          <a:p>
            <a:r>
              <a:rPr lang="en-US" dirty="0" smtClean="0"/>
              <a:t>(2) Middle row: if the crab is naked it will try to use the anemone as substitute for the protecting shell.</a:t>
            </a:r>
          </a:p>
          <a:p>
            <a:r>
              <a:rPr lang="en-US" dirty="0" smtClean="0"/>
              <a:t>(3) Lower row: if the crab is already in symbiosis with anemones, then it interprets the appearance of another anemone as a welcome prey and starts to feed on the animal.</a:t>
            </a:r>
          </a:p>
          <a:p>
            <a:pPr lvl="1"/>
            <a:r>
              <a:rPr lang="en-US" dirty="0" smtClean="0"/>
              <a:t>The perceived signs are marked with different meanings: depending on the subject’s needs they are either made a part of the protection functional cycle or of the food cycle.</a:t>
            </a:r>
          </a:p>
          <a:p>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Notion of representation:</a:t>
            </a:r>
          </a:p>
          <a:p>
            <a:r>
              <a:rPr lang="en-US" dirty="0" smtClean="0"/>
              <a:t>Representation</a:t>
            </a:r>
            <a:r>
              <a:rPr lang="en-US" baseline="0" dirty="0" smtClean="0"/>
              <a:t> is what connects agent’ action to the percepts.</a:t>
            </a:r>
            <a:endParaRPr lang="en-US" dirty="0"/>
          </a:p>
        </p:txBody>
      </p:sp>
      <p:sp>
        <p:nvSpPr>
          <p:cNvPr id="4" name="Slide Number Placeholder 3"/>
          <p:cNvSpPr>
            <a:spLocks noGrp="1"/>
          </p:cNvSpPr>
          <p:nvPr>
            <p:ph type="sldNum" sz="quarter" idx="10"/>
          </p:nvPr>
        </p:nvSpPr>
        <p:spPr/>
        <p:txBody>
          <a:bodyPr/>
          <a:lstStyle/>
          <a:p>
            <a:fld id="{BC96351A-6230-449A-823B-AD456FB4B522}" type="slidenum">
              <a:rPr lang="en-US" smtClean="0"/>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79892BA-B1DC-40B0-A996-2AE74FEC9DEA}" type="slidenum">
              <a:rPr lang="en-GB"/>
              <a:pPr/>
              <a:t>40</a:t>
            </a:fld>
            <a:endParaRPr lang="en-GB"/>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r>
              <a:rPr lang="en-US" dirty="0" smtClean="0"/>
              <a:t>Living</a:t>
            </a:r>
            <a:r>
              <a:rPr lang="en-US" baseline="0" dirty="0" smtClean="0"/>
              <a:t> plans</a:t>
            </a:r>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8B97225-6507-4B14-9EA1-C55BDAD9EC83}" type="datetimeFigureOut">
              <a:rPr lang="en-US" smtClean="0"/>
              <a:pPr/>
              <a:t>10/14/2010</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D48978E-BD93-444F-847C-F38ED4AB46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B97225-6507-4B14-9EA1-C55BDAD9EC83}"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48978E-BD93-444F-847C-F38ED4AB46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68B97225-6507-4B14-9EA1-C55BDAD9EC83}" type="datetimeFigureOut">
              <a:rPr lang="en-US" smtClean="0"/>
              <a:pPr/>
              <a:t>10/14/2010</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D48978E-BD93-444F-847C-F38ED4AB460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8B97225-6507-4B14-9EA1-C55BDAD9EC83}" type="datetimeFigureOut">
              <a:rPr lang="en-US" smtClean="0"/>
              <a:pPr/>
              <a:t>10/14/2010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D48978E-BD93-444F-847C-F38ED4AB4606}"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8B97225-6507-4B14-9EA1-C55BDAD9EC83}" type="datetimeFigureOut">
              <a:rPr lang="en-US" smtClean="0"/>
              <a:pPr/>
              <a:t>10/14/2010</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D48978E-BD93-444F-847C-F38ED4AB4606}"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68B97225-6507-4B14-9EA1-C55BDAD9EC83}" type="datetimeFigureOut">
              <a:rPr lang="en-US" smtClean="0"/>
              <a:pPr/>
              <a:t>10/14/2010</a:t>
            </a:fld>
            <a:endParaRPr lang="en-US"/>
          </a:p>
        </p:txBody>
      </p:sp>
      <p:sp>
        <p:nvSpPr>
          <p:cNvPr id="10" name="Slide Number Placeholder 9"/>
          <p:cNvSpPr>
            <a:spLocks noGrp="1"/>
          </p:cNvSpPr>
          <p:nvPr>
            <p:ph type="sldNum" sz="quarter" idx="16"/>
          </p:nvPr>
        </p:nvSpPr>
        <p:spPr/>
        <p:txBody>
          <a:bodyPr rtlCol="0"/>
          <a:lstStyle/>
          <a:p>
            <a:fld id="{7D48978E-BD93-444F-847C-F38ED4AB4606}"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8B97225-6507-4B14-9EA1-C55BDAD9EC83}" type="datetimeFigureOut">
              <a:rPr lang="en-US" smtClean="0"/>
              <a:pPr/>
              <a:t>10/14/2010</a:t>
            </a:fld>
            <a:endParaRPr lang="en-US"/>
          </a:p>
        </p:txBody>
      </p:sp>
      <p:sp>
        <p:nvSpPr>
          <p:cNvPr id="12" name="Slide Number Placeholder 11"/>
          <p:cNvSpPr>
            <a:spLocks noGrp="1"/>
          </p:cNvSpPr>
          <p:nvPr>
            <p:ph type="sldNum" sz="quarter" idx="16"/>
          </p:nvPr>
        </p:nvSpPr>
        <p:spPr/>
        <p:txBody>
          <a:bodyPr rtlCol="0"/>
          <a:lstStyle/>
          <a:p>
            <a:fld id="{7D48978E-BD93-444F-847C-F38ED4AB4606}"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B97225-6507-4B14-9EA1-C55BDAD9EC83}" type="datetimeFigureOut">
              <a:rPr lang="en-US" smtClean="0"/>
              <a:pPr/>
              <a:t>10/14/2010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D48978E-BD93-444F-847C-F38ED4AB46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B97225-6507-4B14-9EA1-C55BDAD9EC83}" type="datetimeFigureOut">
              <a:rPr lang="en-US" smtClean="0"/>
              <a:pPr/>
              <a:t>10/14/2010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D48978E-BD93-444F-847C-F38ED4AB46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8B97225-6507-4B14-9EA1-C55BDAD9EC83}" type="datetimeFigureOut">
              <a:rPr lang="en-US" smtClean="0"/>
              <a:pPr/>
              <a:t>10/14/2010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D48978E-BD93-444F-847C-F38ED4AB4606}"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68B97225-6507-4B14-9EA1-C55BDAD9EC83}" type="datetimeFigureOut">
              <a:rPr lang="en-US" smtClean="0"/>
              <a:pPr/>
              <a:t>10/14/2010</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D48978E-BD93-444F-847C-F38ED4AB4606}"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8B97225-6507-4B14-9EA1-C55BDAD9EC83}" type="datetimeFigureOut">
              <a:rPr lang="en-US" smtClean="0"/>
              <a:pPr/>
              <a:t>10/14/2010</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D48978E-BD93-444F-847C-F38ED4AB46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lLULRlmXkK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LizWAhWUFSI&amp;feature=related" TargetMode="External"/><Relationship Id="rId2" Type="http://schemas.openxmlformats.org/officeDocument/2006/relationships/hyperlink" Target="http://www.youtube.com/watch?v=SkvpEfAPXn4&amp;feature=fv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Semiotics and Enactment</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CSCTR </a:t>
            </a:r>
            <a:r>
              <a:rPr lang="en-US" smtClean="0"/>
              <a:t>Session 2</a:t>
            </a:r>
            <a:endParaRPr lang="en-US" dirty="0" smtClean="0"/>
          </a:p>
          <a:p>
            <a:r>
              <a:rPr lang="en-US" dirty="0" smtClean="0"/>
              <a:t>Dana </a:t>
            </a:r>
            <a:r>
              <a:rPr lang="en-US" dirty="0" err="1" smtClean="0"/>
              <a:t>Retov</a:t>
            </a:r>
            <a:r>
              <a:rPr lang="sk-SK" dirty="0" smtClean="0"/>
              <a:t>á</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c2.jpg"/>
          <p:cNvPicPr>
            <a:picLocks noChangeAspect="1"/>
          </p:cNvPicPr>
          <p:nvPr/>
        </p:nvPicPr>
        <p:blipFill>
          <a:blip r:embed="rId2" cstate="print"/>
          <a:stretch>
            <a:fillRect/>
          </a:stretch>
        </p:blipFill>
        <p:spPr>
          <a:xfrm>
            <a:off x="6019800" y="2590800"/>
            <a:ext cx="2514600" cy="3771900"/>
          </a:xfrm>
          <a:prstGeom prst="rect">
            <a:avLst/>
          </a:prstGeom>
        </p:spPr>
      </p:pic>
      <p:sp>
        <p:nvSpPr>
          <p:cNvPr id="2" name="Title 1"/>
          <p:cNvSpPr>
            <a:spLocks noGrp="1"/>
          </p:cNvSpPr>
          <p:nvPr>
            <p:ph type="title"/>
          </p:nvPr>
        </p:nvSpPr>
        <p:spPr/>
        <p:txBody>
          <a:bodyPr/>
          <a:lstStyle/>
          <a:p>
            <a:r>
              <a:rPr lang="en-US" dirty="0" err="1" smtClean="0"/>
              <a:t>Umwelt</a:t>
            </a:r>
            <a:r>
              <a:rPr lang="en-US" dirty="0" smtClean="0"/>
              <a:t> of a tick</a:t>
            </a:r>
            <a:endParaRPr lang="en-US" dirty="0"/>
          </a:p>
        </p:txBody>
      </p:sp>
      <p:sp>
        <p:nvSpPr>
          <p:cNvPr id="3" name="Content Placeholder 2"/>
          <p:cNvSpPr>
            <a:spLocks noGrp="1"/>
          </p:cNvSpPr>
          <p:nvPr>
            <p:ph sz="quarter" idx="1"/>
          </p:nvPr>
        </p:nvSpPr>
        <p:spPr/>
        <p:txBody>
          <a:bodyPr/>
          <a:lstStyle/>
          <a:p>
            <a:r>
              <a:rPr lang="en-US" dirty="0" smtClean="0"/>
              <a:t>Tick: 3 successive reflexes:</a:t>
            </a:r>
          </a:p>
          <a:p>
            <a:pPr marL="971550" lvl="1" indent="-457200">
              <a:buFont typeface="+mj-lt"/>
              <a:buAutoNum type="arabicPeriod"/>
            </a:pPr>
            <a:r>
              <a:rPr lang="en-US" dirty="0" smtClean="0"/>
              <a:t>Butyric acid as perceptual cue – tic let go and drops</a:t>
            </a:r>
          </a:p>
          <a:p>
            <a:pPr marL="971550" lvl="1" indent="-457200">
              <a:buFont typeface="+mj-lt"/>
              <a:buAutoNum type="arabicPeriod"/>
            </a:pPr>
            <a:r>
              <a:rPr lang="en-US" dirty="0" smtClean="0"/>
              <a:t>Tactile cue of hair – move around</a:t>
            </a:r>
          </a:p>
          <a:p>
            <a:pPr marL="971550" lvl="1" indent="-457200">
              <a:buFont typeface="+mj-lt"/>
              <a:buAutoNum type="arabicPeriod"/>
            </a:pPr>
            <a:r>
              <a:rPr lang="en-US" dirty="0" smtClean="0"/>
              <a:t>Skin’s heat – suck</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Functional circle – receptor and </a:t>
            </a:r>
            <a:r>
              <a:rPr lang="en-US" dirty="0" err="1" smtClean="0"/>
              <a:t>effector</a:t>
            </a:r>
            <a:r>
              <a:rPr lang="en-US" dirty="0" smtClean="0"/>
              <a:t> cues</a:t>
            </a:r>
            <a:endParaRPr lang="en-US" dirty="0"/>
          </a:p>
        </p:txBody>
      </p:sp>
      <p:pic>
        <p:nvPicPr>
          <p:cNvPr id="4" name="Picture 2"/>
          <p:cNvPicPr>
            <a:picLocks noGrp="1" noChangeAspect="1" noChangeArrowheads="1"/>
          </p:cNvPicPr>
          <p:nvPr>
            <p:ph idx="1"/>
          </p:nvPr>
        </p:nvPicPr>
        <p:blipFill>
          <a:blip r:embed="rId3" cstate="print"/>
          <a:stretch>
            <a:fillRect/>
          </a:stretch>
        </p:blipFill>
        <p:spPr bwMode="auto">
          <a:xfrm>
            <a:off x="2195512" y="1858169"/>
            <a:ext cx="4752975" cy="3771900"/>
          </a:xfrm>
          <a:prstGeom prst="rect">
            <a:avLst/>
          </a:prstGeom>
          <a:noFill/>
          <a:ln w="9525">
            <a:noFill/>
            <a:miter lim="800000"/>
            <a:headEnd/>
            <a:tailEnd/>
          </a:ln>
          <a:effectLst/>
        </p:spPr>
      </p:pic>
      <p:pic>
        <p:nvPicPr>
          <p:cNvPr id="5" name="Picture 4" descr="Tic2.jpg"/>
          <p:cNvPicPr>
            <a:picLocks noChangeAspect="1"/>
          </p:cNvPicPr>
          <p:nvPr/>
        </p:nvPicPr>
        <p:blipFill>
          <a:blip r:embed="rId4" cstate="print"/>
          <a:srcRect l="12121" t="26263" r="18182" b="25252"/>
          <a:stretch>
            <a:fillRect/>
          </a:stretch>
        </p:blipFill>
        <p:spPr>
          <a:xfrm>
            <a:off x="7391400" y="4972878"/>
            <a:ext cx="1295400" cy="135172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Umwelt</a:t>
            </a:r>
            <a:endParaRPr lang="en-US" dirty="0"/>
          </a:p>
        </p:txBody>
      </p:sp>
      <p:sp>
        <p:nvSpPr>
          <p:cNvPr id="3" name="Content Placeholder 2"/>
          <p:cNvSpPr>
            <a:spLocks noGrp="1"/>
          </p:cNvSpPr>
          <p:nvPr>
            <p:ph sz="quarter" idx="1"/>
          </p:nvPr>
        </p:nvSpPr>
        <p:spPr/>
        <p:txBody>
          <a:bodyPr/>
          <a:lstStyle/>
          <a:p>
            <a:r>
              <a:rPr lang="en-US" dirty="0" smtClean="0"/>
              <a:t>Out of hundreds of stimuli radiating from the qualities of the mammal’s body, only 3 become the bearers of receptor cues.</a:t>
            </a:r>
          </a:p>
          <a:p>
            <a:r>
              <a:rPr lang="en-US" dirty="0" smtClean="0"/>
              <a:t>The whole rich world around the tick shrinks to 3 receptor cues and 3 </a:t>
            </a:r>
            <a:r>
              <a:rPr lang="en-US" dirty="0" err="1" smtClean="0"/>
              <a:t>effector</a:t>
            </a:r>
            <a:r>
              <a:rPr lang="en-US" dirty="0" smtClean="0"/>
              <a:t> cues – her </a:t>
            </a:r>
            <a:r>
              <a:rPr lang="en-US" dirty="0" err="1" smtClean="0"/>
              <a:t>Umwelt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Semiotic triangle (Pierce)</a:t>
            </a:r>
            <a:endParaRPr lang="en-US" dirty="0"/>
          </a:p>
        </p:txBody>
      </p:sp>
      <p:graphicFrame>
        <p:nvGraphicFramePr>
          <p:cNvPr id="4" name="Content Placeholder 3"/>
          <p:cNvGraphicFramePr>
            <a:graphicFrameLocks noGrp="1"/>
          </p:cNvGraphicFramePr>
          <p:nvPr>
            <p:ph sz="quarter" idx="1"/>
          </p:nvPr>
        </p:nvGraphicFramePr>
        <p:xfrm>
          <a:off x="457200" y="19812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00200" y="2362200"/>
            <a:ext cx="1668017" cy="523220"/>
          </a:xfrm>
          <a:prstGeom prst="rect">
            <a:avLst/>
          </a:prstGeom>
          <a:noFill/>
        </p:spPr>
        <p:txBody>
          <a:bodyPr wrap="square" rtlCol="0">
            <a:spAutoFit/>
          </a:bodyPr>
          <a:lstStyle/>
          <a:p>
            <a:r>
              <a:rPr lang="en-US" sz="2800" dirty="0" smtClean="0">
                <a:solidFill>
                  <a:srgbClr val="FF0000"/>
                </a:solidFill>
              </a:rPr>
              <a:t>signs</a:t>
            </a:r>
            <a:endParaRPr lang="en-US" sz="2800" dirty="0">
              <a:solidFill>
                <a:srgbClr val="FF0000"/>
              </a:solidFill>
            </a:endParaRPr>
          </a:p>
        </p:txBody>
      </p:sp>
      <p:sp>
        <p:nvSpPr>
          <p:cNvPr id="6" name="TextBox 5"/>
          <p:cNvSpPr txBox="1"/>
          <p:nvPr/>
        </p:nvSpPr>
        <p:spPr>
          <a:xfrm>
            <a:off x="6324600" y="4800600"/>
            <a:ext cx="351378" cy="523220"/>
          </a:xfrm>
          <a:prstGeom prst="rect">
            <a:avLst/>
          </a:prstGeom>
          <a:noFill/>
        </p:spPr>
        <p:txBody>
          <a:bodyPr wrap="none" rtlCol="0">
            <a:spAutoFit/>
          </a:bodyPr>
          <a:lstStyle/>
          <a:p>
            <a:r>
              <a:rPr lang="en-US" sz="2800" dirty="0">
                <a:solidFill>
                  <a:srgbClr val="FF0000"/>
                </a:solidFill>
              </a:rPr>
              <a:t>?</a:t>
            </a:r>
          </a:p>
        </p:txBody>
      </p:sp>
      <p:sp>
        <p:nvSpPr>
          <p:cNvPr id="7" name="TextBox 6"/>
          <p:cNvSpPr txBox="1"/>
          <p:nvPr/>
        </p:nvSpPr>
        <p:spPr>
          <a:xfrm>
            <a:off x="762000" y="4724400"/>
            <a:ext cx="3391762" cy="523220"/>
          </a:xfrm>
          <a:prstGeom prst="rect">
            <a:avLst/>
          </a:prstGeom>
          <a:noFill/>
        </p:spPr>
        <p:txBody>
          <a:bodyPr wrap="none" rtlCol="0">
            <a:spAutoFit/>
          </a:bodyPr>
          <a:lstStyle/>
          <a:p>
            <a:r>
              <a:rPr lang="en-US" sz="2800" dirty="0" smtClean="0">
                <a:solidFill>
                  <a:srgbClr val="FF0000"/>
                </a:solidFill>
              </a:rPr>
              <a:t>Behavioral disposition</a:t>
            </a:r>
            <a:endParaRPr lang="en-US" sz="2800" dirty="0">
              <a:solidFill>
                <a:srgbClr val="FF0000"/>
              </a:solidFill>
            </a:endParaRPr>
          </a:p>
        </p:txBody>
      </p:sp>
      <p:sp>
        <p:nvSpPr>
          <p:cNvPr id="9" name="TextBox 8"/>
          <p:cNvSpPr txBox="1"/>
          <p:nvPr/>
        </p:nvSpPr>
        <p:spPr>
          <a:xfrm>
            <a:off x="6019800" y="1447800"/>
            <a:ext cx="2590800" cy="2308324"/>
          </a:xfrm>
          <a:prstGeom prst="rect">
            <a:avLst/>
          </a:prstGeom>
          <a:noFill/>
        </p:spPr>
        <p:txBody>
          <a:bodyPr wrap="square" rtlCol="0">
            <a:spAutoFit/>
          </a:bodyPr>
          <a:lstStyle/>
          <a:p>
            <a:pPr>
              <a:buFontTx/>
              <a:buChar char="-"/>
            </a:pPr>
            <a:r>
              <a:rPr lang="en-US" dirty="0" smtClean="0"/>
              <a:t>does not necessarily exist as an abstract entity e.g. “a mammal”</a:t>
            </a:r>
          </a:p>
          <a:p>
            <a:r>
              <a:rPr lang="en-US" dirty="0" smtClean="0"/>
              <a:t>- Might only have temporary existence as different </a:t>
            </a:r>
            <a:r>
              <a:rPr lang="en-US" i="1" dirty="0" smtClean="0"/>
              <a:t>semiotic objects</a:t>
            </a:r>
            <a:r>
              <a:rPr lang="en-US" dirty="0" smtClean="0"/>
              <a:t> and the bearer of varying meanings.</a:t>
            </a:r>
            <a:endParaRPr lang="en-US" dirty="0"/>
          </a:p>
        </p:txBody>
      </p:sp>
      <p:sp>
        <p:nvSpPr>
          <p:cNvPr id="11" name="Up Arrow 10"/>
          <p:cNvSpPr/>
          <p:nvPr/>
        </p:nvSpPr>
        <p:spPr>
          <a:xfrm>
            <a:off x="7086600" y="4419600"/>
            <a:ext cx="304800" cy="762000"/>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Umweltforschung</a:t>
            </a:r>
            <a:endParaRPr lang="en-US" dirty="0"/>
          </a:p>
        </p:txBody>
      </p:sp>
      <p:sp>
        <p:nvSpPr>
          <p:cNvPr id="3" name="Content Placeholder 2"/>
          <p:cNvSpPr>
            <a:spLocks noGrp="1"/>
          </p:cNvSpPr>
          <p:nvPr>
            <p:ph sz="quarter" idx="1"/>
          </p:nvPr>
        </p:nvSpPr>
        <p:spPr/>
        <p:txBody>
          <a:bodyPr>
            <a:normAutofit/>
          </a:bodyPr>
          <a:lstStyle/>
          <a:p>
            <a:r>
              <a:rPr lang="en-US" dirty="0" smtClean="0"/>
              <a:t>T. von </a:t>
            </a:r>
            <a:r>
              <a:rPr lang="en-US" dirty="0" err="1" smtClean="0"/>
              <a:t>Uexküll</a:t>
            </a:r>
            <a:r>
              <a:rPr lang="en-US" dirty="0" smtClean="0"/>
              <a:t>: “The approach of </a:t>
            </a:r>
            <a:r>
              <a:rPr lang="en-US" i="1" dirty="0" err="1" smtClean="0"/>
              <a:t>Umweltforschung</a:t>
            </a:r>
            <a:r>
              <a:rPr lang="en-US" i="1" dirty="0" smtClean="0"/>
              <a:t> </a:t>
            </a:r>
            <a:r>
              <a:rPr lang="en-US" dirty="0" smtClean="0"/>
              <a:t>aims to reconstruct creative nature’s process of creation”</a:t>
            </a:r>
          </a:p>
          <a:p>
            <a:r>
              <a:rPr lang="en-US" dirty="0" smtClean="0"/>
              <a:t>Sensory physiology - investigation of the capacity of the sense organs</a:t>
            </a:r>
          </a:p>
          <a:p>
            <a:pPr lvl="1"/>
            <a:r>
              <a:rPr lang="en-US" dirty="0" smtClean="0"/>
              <a:t>Investigating the animal’s ability to perceive and discriminate different physical stimuli</a:t>
            </a:r>
          </a:p>
          <a:p>
            <a:pPr lvl="1"/>
            <a:r>
              <a:rPr lang="en-US" dirty="0" smtClean="0"/>
              <a:t>First ideas about the signs that possibly constitute the animal’s </a:t>
            </a:r>
            <a:r>
              <a:rPr lang="en-US" i="1" dirty="0" err="1" smtClean="0"/>
              <a:t>Umwelt</a:t>
            </a:r>
            <a:r>
              <a:rPr lang="en-US" i="1" dirty="0" smtClean="0"/>
              <a: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2" cstate="print"/>
          <a:srcRect/>
          <a:stretch>
            <a:fillRect/>
          </a:stretch>
        </p:blipFill>
        <p:spPr bwMode="auto">
          <a:xfrm rot="5400000">
            <a:off x="2190088" y="-208889"/>
            <a:ext cx="5825333" cy="6700311"/>
          </a:xfrm>
          <a:prstGeom prst="rect">
            <a:avLst/>
          </a:prstGeom>
          <a:noFill/>
          <a:ln w="9525">
            <a:noFill/>
            <a:miter lim="800000"/>
            <a:headEnd/>
            <a:tailEnd/>
          </a:ln>
          <a:effectLst/>
        </p:spPr>
      </p:pic>
      <p:sp>
        <p:nvSpPr>
          <p:cNvPr id="5" name="TextBox 4"/>
          <p:cNvSpPr txBox="1"/>
          <p:nvPr/>
        </p:nvSpPr>
        <p:spPr>
          <a:xfrm>
            <a:off x="1143000" y="6211669"/>
            <a:ext cx="5994077" cy="646331"/>
          </a:xfrm>
          <a:prstGeom prst="rect">
            <a:avLst/>
          </a:prstGeom>
          <a:noFill/>
        </p:spPr>
        <p:txBody>
          <a:bodyPr wrap="none" rtlCol="0">
            <a:spAutoFit/>
          </a:bodyPr>
          <a:lstStyle/>
          <a:p>
            <a:r>
              <a:rPr lang="en-US" dirty="0" smtClean="0"/>
              <a:t>Illustrations of the different visual </a:t>
            </a:r>
            <a:r>
              <a:rPr lang="en-US" dirty="0" err="1" smtClean="0"/>
              <a:t>Umwelten</a:t>
            </a:r>
            <a:r>
              <a:rPr lang="en-US" dirty="0" smtClean="0"/>
              <a:t> of a human, a fly</a:t>
            </a:r>
          </a:p>
          <a:p>
            <a:r>
              <a:rPr lang="en-US" dirty="0" smtClean="0"/>
              <a:t>and a mussel (</a:t>
            </a:r>
            <a:r>
              <a:rPr lang="en-US" dirty="0" err="1" smtClean="0"/>
              <a:t>Uexküll</a:t>
            </a:r>
            <a:r>
              <a:rPr lang="en-US" dirty="0" smtClean="0"/>
              <a:t>, Brock 1927).</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152400"/>
            <a:ext cx="3810000" cy="792162"/>
          </a:xfrm>
        </p:spPr>
        <p:txBody>
          <a:bodyPr>
            <a:normAutofit/>
          </a:bodyPr>
          <a:lstStyle/>
          <a:p>
            <a:r>
              <a:rPr lang="en-US" dirty="0" err="1" smtClean="0"/>
              <a:t>Lißmann</a:t>
            </a:r>
            <a:r>
              <a:rPr lang="en-US" dirty="0" smtClean="0"/>
              <a:t> (1932)</a:t>
            </a:r>
            <a:endParaRPr lang="en-US" dirty="0"/>
          </a:p>
        </p:txBody>
      </p:sp>
      <p:pic>
        <p:nvPicPr>
          <p:cNvPr id="4098" name="Picture 2"/>
          <p:cNvPicPr>
            <a:picLocks noGrp="1" noChangeAspect="1" noChangeArrowheads="1"/>
          </p:cNvPicPr>
          <p:nvPr>
            <p:ph sz="quarter" idx="1"/>
          </p:nvPr>
        </p:nvPicPr>
        <p:blipFill>
          <a:blip r:embed="rId2" cstate="print"/>
          <a:stretch>
            <a:fillRect/>
          </a:stretch>
        </p:blipFill>
        <p:spPr bwMode="auto">
          <a:xfrm rot="5400000">
            <a:off x="3452021" y="1166020"/>
            <a:ext cx="6857997" cy="4525962"/>
          </a:xfrm>
          <a:prstGeom prst="rect">
            <a:avLst/>
          </a:prstGeom>
          <a:noFill/>
          <a:ln w="9525">
            <a:noFill/>
            <a:miter lim="800000"/>
            <a:headEnd/>
            <a:tailEnd/>
          </a:ln>
          <a:effectLst/>
        </p:spPr>
      </p:pic>
      <p:sp>
        <p:nvSpPr>
          <p:cNvPr id="6" name="TextBox 5"/>
          <p:cNvSpPr txBox="1"/>
          <p:nvPr/>
        </p:nvSpPr>
        <p:spPr>
          <a:xfrm>
            <a:off x="304800" y="5562600"/>
            <a:ext cx="4114800" cy="1200329"/>
          </a:xfrm>
          <a:prstGeom prst="rect">
            <a:avLst/>
          </a:prstGeom>
          <a:noFill/>
        </p:spPr>
        <p:txBody>
          <a:bodyPr wrap="square" rtlCol="0">
            <a:spAutoFit/>
          </a:bodyPr>
          <a:lstStyle/>
          <a:p>
            <a:r>
              <a:rPr lang="en-US" dirty="0" smtClean="0"/>
              <a:t>Diagram showing the frequency of aggressive reactions to</a:t>
            </a:r>
          </a:p>
          <a:p>
            <a:r>
              <a:rPr lang="en-US" dirty="0" smtClean="0"/>
              <a:t>dummies with different signal cues (</a:t>
            </a:r>
            <a:r>
              <a:rPr lang="en-US" dirty="0" err="1" smtClean="0"/>
              <a:t>Lißmann</a:t>
            </a:r>
            <a:r>
              <a:rPr lang="en-US" dirty="0" smtClean="0"/>
              <a:t> 1932: 89).</a:t>
            </a:r>
            <a:endParaRPr lang="en-US" dirty="0"/>
          </a:p>
        </p:txBody>
      </p:sp>
      <p:sp>
        <p:nvSpPr>
          <p:cNvPr id="7" name="TextBox 6"/>
          <p:cNvSpPr txBox="1"/>
          <p:nvPr/>
        </p:nvSpPr>
        <p:spPr>
          <a:xfrm>
            <a:off x="304800" y="1066800"/>
            <a:ext cx="3581400" cy="4154984"/>
          </a:xfrm>
          <a:prstGeom prst="rect">
            <a:avLst/>
          </a:prstGeom>
          <a:noFill/>
        </p:spPr>
        <p:txBody>
          <a:bodyPr wrap="square" rtlCol="0">
            <a:spAutoFit/>
          </a:bodyPr>
          <a:lstStyle/>
          <a:p>
            <a:pPr>
              <a:buFont typeface="Arial" pitchFamily="34" charset="0"/>
              <a:buChar char="•"/>
            </a:pPr>
            <a:r>
              <a:rPr lang="en-US" sz="2400" dirty="0" smtClean="0"/>
              <a:t> Use of fish dummy  to identify the physical features that function as signs of rivalry</a:t>
            </a:r>
          </a:p>
          <a:p>
            <a:pPr>
              <a:buFont typeface="Arial" pitchFamily="34" charset="0"/>
              <a:buChar char="•"/>
            </a:pPr>
            <a:r>
              <a:rPr lang="en-US" sz="2400" dirty="0" smtClean="0"/>
              <a:t> counted the attacks that were elicited by dummies with different body marks. </a:t>
            </a:r>
          </a:p>
          <a:p>
            <a:pPr lvl="1">
              <a:buFont typeface="Arial" pitchFamily="34" charset="0"/>
              <a:buChar char="•"/>
            </a:pPr>
            <a:r>
              <a:rPr lang="en-US" sz="2400" dirty="0" smtClean="0"/>
              <a:t> their significance as signs (</a:t>
            </a:r>
            <a:r>
              <a:rPr lang="en-US" sz="2400" i="1" dirty="0" err="1" smtClean="0"/>
              <a:t>Merkzeichen</a:t>
            </a:r>
            <a:r>
              <a:rPr lang="en-US" sz="2400" i="1" dirty="0" smtClean="0"/>
              <a:t>) in the functional cycle of rivalry</a:t>
            </a:r>
            <a:endParaRPr lang="en-US" sz="2400" dirty="0"/>
          </a:p>
        </p:txBody>
      </p:sp>
      <p:sp>
        <p:nvSpPr>
          <p:cNvPr id="8" name="TextBox 7"/>
          <p:cNvSpPr txBox="1"/>
          <p:nvPr/>
        </p:nvSpPr>
        <p:spPr>
          <a:xfrm>
            <a:off x="381000" y="7620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Hermit crab &amp; sea anemone</a:t>
            </a:r>
            <a:endParaRPr lang="en-US" dirty="0"/>
          </a:p>
        </p:txBody>
      </p:sp>
      <p:sp>
        <p:nvSpPr>
          <p:cNvPr id="3" name="Content Placeholder 2"/>
          <p:cNvSpPr>
            <a:spLocks noGrp="1"/>
          </p:cNvSpPr>
          <p:nvPr>
            <p:ph sz="quarter" idx="1"/>
          </p:nvPr>
        </p:nvSpPr>
        <p:spPr/>
        <p:txBody>
          <a:bodyPr>
            <a:normAutofit/>
          </a:bodyPr>
          <a:lstStyle/>
          <a:p>
            <a:r>
              <a:rPr lang="en-US" dirty="0" smtClean="0"/>
              <a:t>Friedrich Brock (1927) </a:t>
            </a:r>
          </a:p>
          <a:p>
            <a:r>
              <a:rPr lang="en-US" dirty="0" smtClean="0"/>
              <a:t>investigated the complex interplay necessary before the crab could find the right anemone, induce it to leave its place and let itself be planted onto the crab’s shell, where it would serve as protector against octopuses, while the anemone would profit from the leftovers of the crabs meals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
          </p:nvPr>
        </p:nvPicPr>
        <p:blipFill>
          <a:blip r:embed="rId3" cstate="print"/>
          <a:srcRect/>
          <a:stretch>
            <a:fillRect/>
          </a:stretch>
        </p:blipFill>
        <p:spPr bwMode="auto">
          <a:xfrm rot="5400000">
            <a:off x="1864308" y="-264108"/>
            <a:ext cx="5415383" cy="6553199"/>
          </a:xfrm>
          <a:prstGeom prst="rect">
            <a:avLst/>
          </a:prstGeom>
          <a:noFill/>
          <a:ln w="9525">
            <a:noFill/>
            <a:miter lim="800000"/>
            <a:headEnd/>
            <a:tailEnd/>
          </a:ln>
          <a:effectLst/>
        </p:spPr>
      </p:pic>
      <p:sp>
        <p:nvSpPr>
          <p:cNvPr id="5" name="TextBox 4"/>
          <p:cNvSpPr txBox="1"/>
          <p:nvPr/>
        </p:nvSpPr>
        <p:spPr>
          <a:xfrm>
            <a:off x="762000" y="5867400"/>
            <a:ext cx="6598025" cy="646331"/>
          </a:xfrm>
          <a:prstGeom prst="rect">
            <a:avLst/>
          </a:prstGeom>
          <a:noFill/>
        </p:spPr>
        <p:txBody>
          <a:bodyPr wrap="none" rtlCol="0">
            <a:spAutoFit/>
          </a:bodyPr>
          <a:lstStyle/>
          <a:p>
            <a:r>
              <a:rPr lang="en-US" dirty="0" smtClean="0"/>
              <a:t>The interaction of the hermit crab and the sea anemone,</a:t>
            </a:r>
          </a:p>
          <a:p>
            <a:r>
              <a:rPr lang="en-US" dirty="0" smtClean="0"/>
              <a:t>changing according to change in meaning (</a:t>
            </a:r>
            <a:r>
              <a:rPr lang="en-US" dirty="0" err="1" smtClean="0"/>
              <a:t>Uexküll</a:t>
            </a:r>
            <a:r>
              <a:rPr lang="en-US" dirty="0" smtClean="0"/>
              <a:t>, </a:t>
            </a:r>
            <a:r>
              <a:rPr lang="en-US" dirty="0" err="1" smtClean="0"/>
              <a:t>Kriszat</a:t>
            </a:r>
            <a:r>
              <a:rPr lang="en-US" dirty="0" smtClean="0"/>
              <a:t> 1934: 55).</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of meaning of the sea</a:t>
            </a:r>
            <a:br>
              <a:rPr lang="en-US" dirty="0" smtClean="0"/>
            </a:br>
            <a:r>
              <a:rPr lang="en-US" dirty="0" smtClean="0"/>
              <a:t>anemone to the hermit crab</a:t>
            </a:r>
            <a:endParaRPr lang="en-US" dirty="0"/>
          </a:p>
        </p:txBody>
      </p:sp>
      <p:sp>
        <p:nvSpPr>
          <p:cNvPr id="3" name="Content Placeholder 2"/>
          <p:cNvSpPr>
            <a:spLocks noGrp="1"/>
          </p:cNvSpPr>
          <p:nvPr>
            <p:ph sz="quarter" idx="1"/>
          </p:nvPr>
        </p:nvSpPr>
        <p:spPr>
          <a:xfrm>
            <a:off x="457200" y="1600200"/>
            <a:ext cx="8229600" cy="5257800"/>
          </a:xfrm>
        </p:spPr>
        <p:txBody>
          <a:bodyPr>
            <a:normAutofit fontScale="92500" lnSpcReduction="20000"/>
          </a:bodyPr>
          <a:lstStyle/>
          <a:p>
            <a:r>
              <a:rPr lang="en-US" dirty="0" smtClean="0"/>
              <a:t>(1) Upper row: if the crab inhabits snail shell without an anemone, an anemone is seen as a welcome partner for symbiosis. The anemone is “hugged” and forcefully persuaded by rhythmic drumming to loosen its hold and then put upon the crab’s house.</a:t>
            </a:r>
          </a:p>
          <a:p>
            <a:r>
              <a:rPr lang="en-US" dirty="0" smtClean="0"/>
              <a:t>(2) Middle row: if the crab is naked it will try to use the anemone as substitute for the protecting shell.</a:t>
            </a:r>
          </a:p>
          <a:p>
            <a:r>
              <a:rPr lang="en-US" dirty="0" smtClean="0"/>
              <a:t>(3) Lower row: if the crab is already in symbiosis with anemones, then it interprets the appearance of another anemone as a welcome prey and starts to feed on the animal.</a:t>
            </a:r>
          </a:p>
          <a:p>
            <a:pPr lvl="1"/>
            <a:r>
              <a:rPr lang="en-US" dirty="0" smtClean="0"/>
              <a:t>The perceived signs are marked with different meanings: depending on the subject’s needs they are either made a part of the protection functional cycle or of the food cycle.</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Meaning in organisms</a:t>
            </a:r>
            <a:endParaRPr lang="en-US" dirty="0"/>
          </a:p>
        </p:txBody>
      </p:sp>
      <p:sp>
        <p:nvSpPr>
          <p:cNvPr id="3" name="Content Placeholder 2"/>
          <p:cNvSpPr>
            <a:spLocks noGrp="1"/>
          </p:cNvSpPr>
          <p:nvPr>
            <p:ph sz="quarter" idx="1"/>
          </p:nvPr>
        </p:nvSpPr>
        <p:spPr/>
        <p:txBody>
          <a:bodyPr>
            <a:normAutofit/>
          </a:bodyPr>
          <a:lstStyle/>
          <a:p>
            <a:r>
              <a:rPr lang="en-US" dirty="0" smtClean="0"/>
              <a:t>Discontent about anthropomorphic explanations</a:t>
            </a:r>
          </a:p>
          <a:p>
            <a:pPr lvl="1"/>
            <a:r>
              <a:rPr lang="en-US" dirty="0" smtClean="0"/>
              <a:t>After Darwin – breakdown of the distinction between humans and other species =&gt; attribution of human-like mental qualities to other vertebrates.</a:t>
            </a:r>
          </a:p>
          <a:p>
            <a:pPr lvl="1"/>
            <a:r>
              <a:rPr lang="en-US" dirty="0" smtClean="0"/>
              <a:t>Explaining the behavioral unity of organisms, and their environmental embedding, based on their biology</a:t>
            </a:r>
          </a:p>
          <a:p>
            <a:pPr lvl="2"/>
            <a:r>
              <a:rPr lang="en-US" dirty="0" smtClean="0"/>
              <a:t>Mechanistic (Loeb)</a:t>
            </a:r>
          </a:p>
          <a:p>
            <a:pPr lvl="2"/>
            <a:r>
              <a:rPr lang="en-US" dirty="0" err="1" smtClean="0"/>
              <a:t>Umwelt</a:t>
            </a:r>
            <a:r>
              <a:rPr lang="en-US" dirty="0" smtClean="0"/>
              <a:t> (</a:t>
            </a:r>
            <a:r>
              <a:rPr lang="en-US" dirty="0" err="1" smtClean="0"/>
              <a:t>Uexkull</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Dogs, human language and the effect world (</a:t>
            </a:r>
            <a:r>
              <a:rPr lang="en-US" i="1" dirty="0" err="1" smtClean="0"/>
              <a:t>Wirkwelt</a:t>
            </a:r>
            <a:r>
              <a:rPr lang="en-US" i="1" dirty="0" smtClean="0"/>
              <a:t>)</a:t>
            </a:r>
            <a:endParaRPr lang="en-US" dirty="0"/>
          </a:p>
        </p:txBody>
      </p:sp>
      <p:sp>
        <p:nvSpPr>
          <p:cNvPr id="3" name="Content Placeholder 2"/>
          <p:cNvSpPr>
            <a:spLocks noGrp="1"/>
          </p:cNvSpPr>
          <p:nvPr>
            <p:ph sz="quarter" idx="1"/>
          </p:nvPr>
        </p:nvSpPr>
        <p:spPr/>
        <p:txBody>
          <a:bodyPr>
            <a:normAutofit fontScale="85000" lnSpcReduction="20000"/>
          </a:bodyPr>
          <a:lstStyle/>
          <a:p>
            <a:r>
              <a:rPr lang="de-DE" dirty="0" smtClean="0"/>
              <a:t>Emanuel Sarris (1931), “</a:t>
            </a:r>
            <a:r>
              <a:rPr lang="de-DE" i="1" dirty="0" smtClean="0"/>
              <a:t>Sind wir berechtigt vom Wortverständnis des Hundes zu sprechen” (“Can we </a:t>
            </a:r>
            <a:r>
              <a:rPr lang="en-US" dirty="0" smtClean="0"/>
              <a:t>talk about the dog’s understanding of words”)</a:t>
            </a:r>
          </a:p>
          <a:p>
            <a:pPr lvl="1"/>
            <a:r>
              <a:rPr lang="en-US" dirty="0" smtClean="0"/>
              <a:t>trained his dogs to react to command sentences in German and Greek. </a:t>
            </a:r>
          </a:p>
          <a:p>
            <a:pPr lvl="1"/>
            <a:r>
              <a:rPr lang="en-US" dirty="0" smtClean="0"/>
              <a:t>tried to show that dogs understand the meaning of words.</a:t>
            </a:r>
          </a:p>
          <a:p>
            <a:r>
              <a:rPr lang="en-US" dirty="0" smtClean="0"/>
              <a:t>The dogs jumped on a chair, when he said “chair”. </a:t>
            </a:r>
          </a:p>
          <a:p>
            <a:r>
              <a:rPr lang="en-US" dirty="0" smtClean="0"/>
              <a:t>they would also jump on a sofa or small table </a:t>
            </a:r>
          </a:p>
          <a:p>
            <a:r>
              <a:rPr lang="en-US" dirty="0" smtClean="0"/>
              <a:t>Sarris stated that dogs could indeed </a:t>
            </a:r>
            <a:r>
              <a:rPr lang="en-US" dirty="0" err="1" smtClean="0"/>
              <a:t>recognise</a:t>
            </a:r>
            <a:r>
              <a:rPr lang="en-US" dirty="0" smtClean="0"/>
              <a:t> words out of a mixture of sounds and assign meaning to them.</a:t>
            </a:r>
          </a:p>
          <a:p>
            <a:r>
              <a:rPr lang="en-US" dirty="0" smtClean="0"/>
              <a:t>“But the understanding of words by the dog is always appropriate to the dog’s </a:t>
            </a:r>
            <a:r>
              <a:rPr lang="en-US" dirty="0" err="1" smtClean="0"/>
              <a:t>Umwelt</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cstate="print"/>
          <a:srcRect/>
          <a:stretch>
            <a:fillRect/>
          </a:stretch>
        </p:blipFill>
        <p:spPr bwMode="auto">
          <a:xfrm rot="5400000">
            <a:off x="1600200" y="152400"/>
            <a:ext cx="5867400" cy="6172200"/>
          </a:xfrm>
          <a:prstGeom prst="rect">
            <a:avLst/>
          </a:prstGeom>
          <a:noFill/>
          <a:ln w="9525">
            <a:noFill/>
            <a:miter lim="800000"/>
            <a:headEnd/>
            <a:tailEnd/>
          </a:ln>
          <a:effectLst/>
        </p:spPr>
      </p:pic>
      <p:sp>
        <p:nvSpPr>
          <p:cNvPr id="5" name="TextBox 4"/>
          <p:cNvSpPr txBox="1"/>
          <p:nvPr/>
        </p:nvSpPr>
        <p:spPr>
          <a:xfrm>
            <a:off x="1447800" y="6211669"/>
            <a:ext cx="6106736" cy="646331"/>
          </a:xfrm>
          <a:prstGeom prst="rect">
            <a:avLst/>
          </a:prstGeom>
          <a:noFill/>
        </p:spPr>
        <p:txBody>
          <a:bodyPr wrap="none" rtlCol="0">
            <a:spAutoFit/>
          </a:bodyPr>
          <a:lstStyle/>
          <a:p>
            <a:r>
              <a:rPr lang="en-US" dirty="0" smtClean="0"/>
              <a:t>The different </a:t>
            </a:r>
            <a:r>
              <a:rPr lang="en-US" dirty="0" err="1" smtClean="0"/>
              <a:t>Wirkwelten</a:t>
            </a:r>
            <a:r>
              <a:rPr lang="en-US" dirty="0" smtClean="0"/>
              <a:t> (effect worlds) of a human, a dog and</a:t>
            </a:r>
          </a:p>
          <a:p>
            <a:r>
              <a:rPr lang="nb-NO" dirty="0" smtClean="0"/>
              <a:t>a fly (Uexküll, Kriszat 1934: 56–58).</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Meaning and AI</a:t>
            </a:r>
            <a:endParaRPr lang="en-US" dirty="0"/>
          </a:p>
        </p:txBody>
      </p:sp>
      <p:sp>
        <p:nvSpPr>
          <p:cNvPr id="3" name="Content Placeholder 2"/>
          <p:cNvSpPr>
            <a:spLocks noGrp="1"/>
          </p:cNvSpPr>
          <p:nvPr>
            <p:ph sz="quarter" idx="1"/>
          </p:nvPr>
        </p:nvSpPr>
        <p:spPr/>
        <p:txBody>
          <a:bodyPr>
            <a:normAutofit fontScale="92500"/>
          </a:bodyPr>
          <a:lstStyle/>
          <a:p>
            <a:r>
              <a:rPr lang="en-US" dirty="0" err="1" smtClean="0"/>
              <a:t>Craik</a:t>
            </a:r>
            <a:r>
              <a:rPr lang="en-US" dirty="0" smtClean="0"/>
              <a:t> (1943): Organisms make use of explicit knowledge or world models</a:t>
            </a:r>
          </a:p>
          <a:p>
            <a:pPr lvl="1"/>
            <a:r>
              <a:rPr lang="en-US" dirty="0" smtClean="0"/>
              <a:t>Internal representations of external world</a:t>
            </a:r>
          </a:p>
          <a:p>
            <a:pPr lvl="1"/>
            <a:r>
              <a:rPr lang="en-US" dirty="0" smtClean="0"/>
              <a:t>If the organism carries a “small-scale model” of external reality and of its own possible action, it is able to </a:t>
            </a:r>
          </a:p>
          <a:p>
            <a:pPr lvl="2"/>
            <a:r>
              <a:rPr lang="en-US" dirty="0" smtClean="0"/>
              <a:t>try out various alternatives</a:t>
            </a:r>
          </a:p>
          <a:p>
            <a:pPr lvl="2"/>
            <a:r>
              <a:rPr lang="en-US" dirty="0" smtClean="0"/>
              <a:t>Conclude which is the best</a:t>
            </a:r>
          </a:p>
          <a:p>
            <a:pPr lvl="2"/>
            <a:r>
              <a:rPr lang="en-US" dirty="0" smtClean="0"/>
              <a:t>React to future situations before they arise</a:t>
            </a:r>
          </a:p>
          <a:p>
            <a:pPr lvl="2"/>
            <a:r>
              <a:rPr lang="en-US" dirty="0" smtClean="0"/>
              <a:t>Utilize knowledge from the past dealing with present and future</a:t>
            </a:r>
          </a:p>
          <a:p>
            <a:pPr lvl="1"/>
            <a:r>
              <a:rPr lang="en-US" dirty="0" smtClean="0"/>
              <a:t>Didn’t specify the nature of this model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cstate="print"/>
          <a:srcRect/>
          <a:stretch>
            <a:fillRect/>
          </a:stretch>
        </p:blipFill>
        <p:spPr bwMode="auto">
          <a:xfrm>
            <a:off x="609600" y="0"/>
            <a:ext cx="7649177" cy="66423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AI</a:t>
            </a:r>
            <a:endParaRPr lang="en-US" dirty="0"/>
          </a:p>
        </p:txBody>
      </p:sp>
      <p:sp>
        <p:nvSpPr>
          <p:cNvPr id="3" name="Content Placeholder 2"/>
          <p:cNvSpPr>
            <a:spLocks noGrp="1"/>
          </p:cNvSpPr>
          <p:nvPr>
            <p:ph sz="quarter" idx="1"/>
          </p:nvPr>
        </p:nvSpPr>
        <p:spPr/>
        <p:txBody>
          <a:bodyPr>
            <a:normAutofit/>
          </a:bodyPr>
          <a:lstStyle/>
          <a:p>
            <a:r>
              <a:rPr lang="en-US" dirty="0" smtClean="0"/>
              <a:t>Representation as internal mirror of an observer-independent, pre-given external reality</a:t>
            </a:r>
          </a:p>
          <a:p>
            <a:r>
              <a:rPr lang="en-US" dirty="0" smtClean="0"/>
              <a:t>No causal connections between the internal symbols and the external world</a:t>
            </a:r>
          </a:p>
          <a:p>
            <a:pPr lvl="1"/>
            <a:r>
              <a:rPr lang="en-US" dirty="0" smtClean="0"/>
              <a:t>Lack of intentionality</a:t>
            </a:r>
          </a:p>
          <a:p>
            <a:pPr lvl="1"/>
            <a:r>
              <a:rPr lang="en-US" dirty="0" smtClean="0"/>
              <a:t>No receptors and effectors</a:t>
            </a:r>
          </a:p>
          <a:p>
            <a:r>
              <a:rPr lang="en-US" dirty="0" smtClean="0"/>
              <a:t>Connection between representational domain and represented world is really just in the eye of the designer or other observers (see next figure)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cstate="print"/>
          <a:srcRect/>
          <a:stretch>
            <a:fillRect/>
          </a:stretch>
        </p:blipFill>
        <p:spPr bwMode="auto">
          <a:xfrm>
            <a:off x="1143000" y="230181"/>
            <a:ext cx="6619875" cy="63230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and </a:t>
            </a:r>
            <a:r>
              <a:rPr lang="en-US" dirty="0" err="1" smtClean="0"/>
              <a:t>semiosis</a:t>
            </a:r>
            <a:endParaRPr lang="en-US" dirty="0"/>
          </a:p>
        </p:txBody>
      </p:sp>
      <p:sp>
        <p:nvSpPr>
          <p:cNvPr id="3" name="Content Placeholder 2"/>
          <p:cNvSpPr>
            <a:spLocks noGrp="1"/>
          </p:cNvSpPr>
          <p:nvPr>
            <p:ph sz="quarter" idx="1"/>
          </p:nvPr>
        </p:nvSpPr>
        <p:spPr/>
        <p:txBody>
          <a:bodyPr>
            <a:normAutofit lnSpcReduction="10000"/>
          </a:bodyPr>
          <a:lstStyle/>
          <a:p>
            <a:r>
              <a:rPr lang="en-US" dirty="0" err="1" smtClean="0"/>
              <a:t>Semiosis</a:t>
            </a:r>
            <a:r>
              <a:rPr lang="en-US" dirty="0" smtClean="0"/>
              <a:t>: “a sign-process, that is, a process in which something is </a:t>
            </a:r>
            <a:r>
              <a:rPr lang="en-US" smtClean="0"/>
              <a:t>a sign </a:t>
            </a:r>
            <a:r>
              <a:rPr lang="en-US" dirty="0" smtClean="0"/>
              <a:t>to some </a:t>
            </a:r>
            <a:r>
              <a:rPr lang="en-US" b="1" dirty="0" smtClean="0"/>
              <a:t>organism</a:t>
            </a:r>
            <a:r>
              <a:rPr lang="en-US" dirty="0" smtClean="0"/>
              <a:t>”  (Morris, 1946)</a:t>
            </a:r>
          </a:p>
          <a:p>
            <a:r>
              <a:rPr lang="en-US" dirty="0" smtClean="0"/>
              <a:t>Signs are “of prime importance in all aspects of </a:t>
            </a:r>
            <a:r>
              <a:rPr lang="en-US" b="1" dirty="0" smtClean="0"/>
              <a:t>life processes</a:t>
            </a:r>
            <a:r>
              <a:rPr lang="en-US" dirty="0" smtClean="0"/>
              <a:t>” (T. von </a:t>
            </a:r>
            <a:r>
              <a:rPr lang="en-US" dirty="0" err="1" smtClean="0"/>
              <a:t>Uexkull</a:t>
            </a:r>
            <a:r>
              <a:rPr lang="en-US" dirty="0" smtClean="0"/>
              <a:t>, 1992)</a:t>
            </a:r>
          </a:p>
          <a:p>
            <a:r>
              <a:rPr lang="en-US" dirty="0" smtClean="0"/>
              <a:t>Organisms = autonomous subjects</a:t>
            </a:r>
          </a:p>
          <a:p>
            <a:r>
              <a:rPr lang="en-US" dirty="0" smtClean="0"/>
              <a:t>Inorganic mechanisms = </a:t>
            </a:r>
            <a:r>
              <a:rPr lang="en-US" dirty="0" err="1" smtClean="0"/>
              <a:t>heteronomous</a:t>
            </a:r>
            <a:endParaRPr lang="en-US" dirty="0" smtClean="0"/>
          </a:p>
          <a:p>
            <a:pPr lvl="1"/>
            <a:r>
              <a:rPr lang="en-US" dirty="0" smtClean="0"/>
              <a:t>Lack “first hand semantics” / “intrinsic meaning” (</a:t>
            </a:r>
            <a:r>
              <a:rPr lang="en-US" dirty="0" err="1" smtClean="0"/>
              <a:t>Harnard</a:t>
            </a:r>
            <a:r>
              <a:rPr lang="en-US" dirty="0" smtClean="0"/>
              <a:t> 1990)</a:t>
            </a:r>
          </a:p>
          <a:p>
            <a:pPr lvl="1"/>
            <a:r>
              <a:rPr lang="en-US" dirty="0" smtClean="0"/>
              <a:t>Are not </a:t>
            </a:r>
            <a:r>
              <a:rPr lang="en-US" dirty="0" err="1" smtClean="0"/>
              <a:t>autopoetic</a:t>
            </a:r>
            <a:r>
              <a:rPr lang="en-US" dirty="0" smtClean="0"/>
              <a:t> (self-creating and maintaining)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AI and </a:t>
            </a:r>
            <a:r>
              <a:rPr lang="en-US" dirty="0" err="1" smtClean="0"/>
              <a:t>semiosis</a:t>
            </a:r>
            <a:r>
              <a:rPr lang="en-US" dirty="0" smtClean="0"/>
              <a:t>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All action is a mapping between individual stimuli and effects, depending on a historically created basis of reaction – a context-dependent behavioral disposition</a:t>
            </a:r>
          </a:p>
          <a:p>
            <a:r>
              <a:rPr lang="en-US" dirty="0" smtClean="0"/>
              <a:t>Mechanisms do not have such a historical basis of reaction, which can only be grown</a:t>
            </a:r>
          </a:p>
          <a:p>
            <a:pPr lvl="1"/>
            <a:r>
              <a:rPr lang="en-US" dirty="0" smtClean="0"/>
              <a:t>There is no growth in machines</a:t>
            </a:r>
          </a:p>
          <a:p>
            <a:pPr lvl="1"/>
            <a:r>
              <a:rPr lang="en-US" dirty="0" smtClean="0"/>
              <a:t>When they get damaged, they cannot repair or regenerate</a:t>
            </a:r>
          </a:p>
          <a:p>
            <a:r>
              <a:rPr lang="en-US" dirty="0" smtClean="0"/>
              <a:t>“</a:t>
            </a:r>
            <a:r>
              <a:rPr lang="en-US" i="1" dirty="0" smtClean="0"/>
              <a:t>Machines act according to plans </a:t>
            </a:r>
            <a:r>
              <a:rPr lang="en-US" dirty="0" smtClean="0"/>
              <a:t>(of their designers), whereas </a:t>
            </a:r>
            <a:r>
              <a:rPr lang="en-US" i="1" dirty="0" smtClean="0"/>
              <a:t>organisms are acting plans. </a:t>
            </a:r>
            <a:r>
              <a:rPr lang="en-US" dirty="0" smtClean="0"/>
              <a:t>(von </a:t>
            </a:r>
            <a:r>
              <a:rPr lang="en-US" dirty="0" err="1" smtClean="0"/>
              <a:t>Uexkull</a:t>
            </a:r>
            <a:r>
              <a:rPr lang="en-US" dirty="0" smtClean="0"/>
              <a:t> 1928)</a:t>
            </a:r>
          </a:p>
          <a:p>
            <a:r>
              <a:rPr lang="en-US" dirty="0" smtClean="0"/>
              <a:t>Centrifugal vs. centripetal plan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agents</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Much current research in AI and </a:t>
            </a:r>
            <a:r>
              <a:rPr lang="en-US" dirty="0" err="1" smtClean="0"/>
              <a:t>Alife</a:t>
            </a:r>
            <a:endParaRPr lang="en-US" dirty="0" smtClean="0"/>
          </a:p>
          <a:p>
            <a:r>
              <a:rPr lang="en-US" dirty="0" smtClean="0"/>
              <a:t>Typically robotic systems </a:t>
            </a:r>
          </a:p>
          <a:p>
            <a:pPr lvl="1"/>
            <a:r>
              <a:rPr lang="en-US" dirty="0" smtClean="0"/>
              <a:t>Situated in some environment</a:t>
            </a:r>
          </a:p>
          <a:p>
            <a:pPr lvl="1"/>
            <a:r>
              <a:rPr lang="en-US" dirty="0" smtClean="0"/>
              <a:t>Interacting with it using sensors and motors</a:t>
            </a:r>
          </a:p>
          <a:p>
            <a:pPr lvl="1"/>
            <a:r>
              <a:rPr lang="en-US" dirty="0" smtClean="0"/>
              <a:t>Self-organizing</a:t>
            </a:r>
          </a:p>
          <a:p>
            <a:pPr lvl="2"/>
            <a:r>
              <a:rPr lang="en-US" dirty="0" smtClean="0"/>
              <a:t>They learn, develop and evolve (using NN or evolutionary algorithms)</a:t>
            </a:r>
          </a:p>
          <a:p>
            <a:pPr lvl="1"/>
            <a:r>
              <a:rPr lang="en-US" dirty="0" smtClean="0"/>
              <a:t>Bottom-up design</a:t>
            </a:r>
          </a:p>
          <a:p>
            <a:r>
              <a:rPr lang="en-US" dirty="0" smtClean="0"/>
              <a:t>Also called artificial organisms,  </a:t>
            </a:r>
            <a:r>
              <a:rPr lang="en-US" dirty="0" err="1" smtClean="0"/>
              <a:t>animats</a:t>
            </a:r>
            <a:r>
              <a:rPr lang="en-US" dirty="0" smtClean="0"/>
              <a:t>, creatures, </a:t>
            </a:r>
            <a:r>
              <a:rPr lang="en-US" dirty="0" err="1" smtClean="0"/>
              <a:t>biorobots</a:t>
            </a:r>
            <a:r>
              <a:rPr lang="en-US" dirty="0" smtClean="0"/>
              <a:t>.</a:t>
            </a:r>
          </a:p>
          <a:p>
            <a:r>
              <a:rPr lang="en-US" dirty="0" smtClean="0"/>
              <a:t>Physical / virtual ?</a:t>
            </a:r>
          </a:p>
          <a:p>
            <a:r>
              <a:rPr lang="en-US" b="1" dirty="0" smtClean="0"/>
              <a:t>Are they autonomous? Are they capable of </a:t>
            </a:r>
            <a:r>
              <a:rPr lang="en-US" b="1" dirty="0" err="1" smtClean="0"/>
              <a:t>semiosis</a:t>
            </a:r>
            <a:r>
              <a:rPr lang="en-US" b="1" dirty="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Early examples of artificial organisms</a:t>
            </a:r>
            <a:endParaRPr lang="en-US" dirty="0"/>
          </a:p>
        </p:txBody>
      </p:sp>
      <p:sp>
        <p:nvSpPr>
          <p:cNvPr id="3" name="Content Placeholder 2"/>
          <p:cNvSpPr>
            <a:spLocks noGrp="1"/>
          </p:cNvSpPr>
          <p:nvPr>
            <p:ph sz="quarter" idx="1"/>
          </p:nvPr>
        </p:nvSpPr>
        <p:spPr/>
        <p:txBody>
          <a:bodyPr>
            <a:normAutofit/>
          </a:bodyPr>
          <a:lstStyle/>
          <a:p>
            <a:r>
              <a:rPr lang="en-US" dirty="0" smtClean="0"/>
              <a:t>Grey Walter - tortoises</a:t>
            </a:r>
          </a:p>
          <a:p>
            <a:pPr lvl="1"/>
            <a:r>
              <a:rPr lang="en-US" dirty="0" smtClean="0">
                <a:hlinkClick r:id="rId2"/>
              </a:rPr>
              <a:t>http://www.youtube.com/watch?v=lLULRlmXkKo</a:t>
            </a:r>
            <a:endParaRPr lang="en-US" dirty="0" smtClean="0"/>
          </a:p>
          <a:p>
            <a:pPr lvl="1"/>
            <a:endParaRPr lang="en-US" dirty="0"/>
          </a:p>
          <a:p>
            <a:pPr lvl="1"/>
            <a:r>
              <a:rPr lang="en-US" dirty="0" smtClean="0"/>
              <a:t>2 sense reflexes</a:t>
            </a:r>
          </a:p>
          <a:p>
            <a:pPr lvl="2"/>
            <a:r>
              <a:rPr lang="en-US" dirty="0" smtClean="0"/>
              <a:t>Photoelectric cell (light)</a:t>
            </a:r>
          </a:p>
          <a:p>
            <a:pPr lvl="2"/>
            <a:r>
              <a:rPr lang="en-US" dirty="0" smtClean="0"/>
              <a:t>Electrical contact (touch)</a:t>
            </a:r>
          </a:p>
          <a:p>
            <a:pPr lvl="1"/>
            <a:r>
              <a:rPr lang="en-US" dirty="0" smtClean="0"/>
              <a:t>Attracted toward moderate light sources</a:t>
            </a:r>
          </a:p>
          <a:p>
            <a:pPr lvl="1"/>
            <a:r>
              <a:rPr lang="en-US" dirty="0" smtClean="0"/>
              <a:t>Repelled by obstacles, bright light, steep gradients</a:t>
            </a:r>
          </a:p>
          <a:p>
            <a:pPr lvl="1"/>
            <a:r>
              <a:rPr lang="en-US" dirty="0" smtClean="0"/>
              <a:t>Attracted to bright light only when needed recharging</a:t>
            </a:r>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Mechanistic theories</a:t>
            </a:r>
            <a:endParaRPr lang="en-US" dirty="0"/>
          </a:p>
        </p:txBody>
      </p:sp>
      <p:sp>
        <p:nvSpPr>
          <p:cNvPr id="3" name="Content Placeholder 2"/>
          <p:cNvSpPr>
            <a:spLocks noGrp="1"/>
          </p:cNvSpPr>
          <p:nvPr>
            <p:ph sz="quarter" idx="1"/>
          </p:nvPr>
        </p:nvSpPr>
        <p:spPr>
          <a:xfrm>
            <a:off x="457200" y="1600201"/>
            <a:ext cx="8229600" cy="2133600"/>
          </a:xfrm>
        </p:spPr>
        <p:txBody>
          <a:bodyPr>
            <a:normAutofit/>
          </a:bodyPr>
          <a:lstStyle/>
          <a:p>
            <a:r>
              <a:rPr lang="en-US" dirty="0" smtClean="0"/>
              <a:t>Loeb (1918) – theory of </a:t>
            </a:r>
            <a:r>
              <a:rPr lang="en-US" i="1" dirty="0" smtClean="0"/>
              <a:t>tropisms</a:t>
            </a:r>
            <a:r>
              <a:rPr lang="en-US" dirty="0" smtClean="0"/>
              <a:t> (directed movement towards or away from stimuli)</a:t>
            </a:r>
          </a:p>
          <a:p>
            <a:pPr lvl="1"/>
            <a:r>
              <a:rPr lang="en-US" dirty="0" smtClean="0"/>
              <a:t>Geotropism</a:t>
            </a:r>
          </a:p>
          <a:p>
            <a:pPr lvl="1"/>
            <a:r>
              <a:rPr lang="en-US" dirty="0" smtClean="0"/>
              <a:t>Phototropism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Self-organizing systems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Learn, develop, evolve as a result of adaptation in interaction with an environment</a:t>
            </a:r>
          </a:p>
          <a:p>
            <a:r>
              <a:rPr lang="en-US" dirty="0" smtClean="0"/>
              <a:t>Often not even interpretable to humans</a:t>
            </a:r>
          </a:p>
          <a:p>
            <a:r>
              <a:rPr lang="en-US" dirty="0" smtClean="0"/>
              <a:t>Their representations are private, only meaningful to themselves</a:t>
            </a:r>
          </a:p>
          <a:p>
            <a:r>
              <a:rPr lang="en-US" b="1" dirty="0" smtClean="0"/>
              <a:t>Embodied autonomous systems</a:t>
            </a:r>
          </a:p>
          <a:p>
            <a:pPr lvl="1"/>
            <a:r>
              <a:rPr lang="en-US" dirty="0" smtClean="0"/>
              <a:t>Modeled as embedded in their environments by means of functional circles</a:t>
            </a:r>
          </a:p>
          <a:p>
            <a:pPr lvl="1"/>
            <a:r>
              <a:rPr lang="en-US" dirty="0" smtClean="0"/>
              <a:t>Intelligent behavior – outcome of a continual interaction between organism and environment</a:t>
            </a:r>
          </a:p>
          <a:p>
            <a:pPr lvl="1"/>
            <a:endParaRPr lang="en-US" b="1"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Situatedness</a:t>
            </a:r>
            <a:r>
              <a:rPr lang="en-US" dirty="0" smtClean="0"/>
              <a:t> and embodiment (Brooks, 1991)</a:t>
            </a:r>
            <a:endParaRPr lang="en-US" dirty="0"/>
          </a:p>
        </p:txBody>
      </p:sp>
      <p:sp>
        <p:nvSpPr>
          <p:cNvPr id="3" name="Content Placeholder 2"/>
          <p:cNvSpPr>
            <a:spLocks noGrp="1"/>
          </p:cNvSpPr>
          <p:nvPr>
            <p:ph sz="quarter" idx="1"/>
          </p:nvPr>
        </p:nvSpPr>
        <p:spPr/>
        <p:txBody>
          <a:bodyPr>
            <a:normAutofit/>
          </a:bodyPr>
          <a:lstStyle/>
          <a:p>
            <a:r>
              <a:rPr lang="en-US" dirty="0" smtClean="0"/>
              <a:t>“The robots are situated in the world – they do not deal with abstract descriptions, but with the here and now of the world directly influencing the behavior of the system.”</a:t>
            </a:r>
          </a:p>
          <a:p>
            <a:r>
              <a:rPr lang="en-US" dirty="0" smtClean="0"/>
              <a:t>“The robots have bodies and experience the world directly – their actions are part of a dynamic with the world and have immediate feedback on their own sensations”.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Robot’s own </a:t>
            </a:r>
            <a:r>
              <a:rPr lang="en-US" dirty="0" err="1" smtClean="0"/>
              <a:t>Merkwelt</a:t>
            </a:r>
            <a:endParaRPr lang="en-US" dirty="0"/>
          </a:p>
        </p:txBody>
      </p:sp>
      <p:sp>
        <p:nvSpPr>
          <p:cNvPr id="3" name="Content Placeholder 2"/>
          <p:cNvSpPr>
            <a:spLocks noGrp="1"/>
          </p:cNvSpPr>
          <p:nvPr>
            <p:ph sz="quarter" idx="1"/>
          </p:nvPr>
        </p:nvSpPr>
        <p:spPr/>
        <p:txBody>
          <a:bodyPr/>
          <a:lstStyle/>
          <a:p>
            <a:r>
              <a:rPr lang="en-US" dirty="0" smtClean="0"/>
              <a:t>AI program might have an internal representation describing chairs as something one could sit on.</a:t>
            </a:r>
          </a:p>
          <a:p>
            <a:r>
              <a:rPr lang="en-US" dirty="0" smtClean="0"/>
              <a:t>That might be appropriate for human but entirely meaningless to a computer or a wheeled robot which could not possibly sit down or climb on top of a chair.</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Subsumption</a:t>
            </a:r>
            <a:r>
              <a:rPr lang="en-US" dirty="0" smtClean="0"/>
              <a:t> architecture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Functional circles in hierarchy – different </a:t>
            </a:r>
            <a:r>
              <a:rPr lang="en-US" b="1" dirty="0" smtClean="0"/>
              <a:t>behavioral modules</a:t>
            </a:r>
          </a:p>
          <a:p>
            <a:r>
              <a:rPr lang="en-US" dirty="0" smtClean="0"/>
              <a:t>E.g. robot avoiding obstacles</a:t>
            </a:r>
          </a:p>
          <a:p>
            <a:pPr marL="971550" lvl="1" indent="-514350">
              <a:buFont typeface="+mj-lt"/>
              <a:buAutoNum type="arabicPeriod"/>
            </a:pPr>
            <a:r>
              <a:rPr lang="en-US" dirty="0" smtClean="0"/>
              <a:t>Forward motion (default)</a:t>
            </a:r>
          </a:p>
          <a:p>
            <a:pPr marL="971550" lvl="1" indent="-514350">
              <a:buFont typeface="+mj-lt"/>
              <a:buAutoNum type="arabicPeriod"/>
            </a:pPr>
            <a:r>
              <a:rPr lang="en-US" dirty="0" smtClean="0"/>
              <a:t>Turning when obstacle detected</a:t>
            </a:r>
          </a:p>
          <a:p>
            <a:pPr marL="971550" lvl="1" indent="-514350">
              <a:buFont typeface="+mj-lt"/>
              <a:buAutoNum type="arabicPeriod"/>
            </a:pPr>
            <a:r>
              <a:rPr lang="en-US" dirty="0" smtClean="0"/>
              <a:t>Turning towards light when detected</a:t>
            </a:r>
          </a:p>
          <a:p>
            <a:pPr marL="571500" indent="-514350"/>
            <a:r>
              <a:rPr lang="en-US" dirty="0" smtClean="0"/>
              <a:t>Criticism: does not allow for learning</a:t>
            </a:r>
          </a:p>
          <a:p>
            <a:pPr marL="971550" lvl="1" indent="-514350"/>
            <a:r>
              <a:rPr lang="en-US" dirty="0" smtClean="0"/>
              <a:t>Operationally autonomous</a:t>
            </a:r>
          </a:p>
          <a:p>
            <a:pPr marL="971550" lvl="1" indent="-514350"/>
            <a:r>
              <a:rPr lang="en-US" dirty="0" smtClean="0"/>
              <a:t>But still </a:t>
            </a:r>
            <a:r>
              <a:rPr lang="en-US" dirty="0" err="1" smtClean="0"/>
              <a:t>heteronomous</a:t>
            </a:r>
            <a:r>
              <a:rPr lang="en-US" dirty="0" smtClean="0"/>
              <a:t> – interaction still pre-determined by a designer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adaptation techniques</a:t>
            </a:r>
            <a:endParaRPr lang="en-US" dirty="0"/>
          </a:p>
        </p:txBody>
      </p:sp>
      <p:sp>
        <p:nvSpPr>
          <p:cNvPr id="3" name="Content Placeholder 2"/>
          <p:cNvSpPr>
            <a:spLocks noGrp="1"/>
          </p:cNvSpPr>
          <p:nvPr>
            <p:ph sz="quarter" idx="1"/>
          </p:nvPr>
        </p:nvSpPr>
        <p:spPr>
          <a:xfrm>
            <a:off x="457200" y="1371600"/>
            <a:ext cx="8229600" cy="5486400"/>
          </a:xfrm>
        </p:spPr>
        <p:txBody>
          <a:bodyPr>
            <a:normAutofit fontScale="85000" lnSpcReduction="20000"/>
          </a:bodyPr>
          <a:lstStyle/>
          <a:p>
            <a:r>
              <a:rPr lang="en-US" dirty="0" smtClean="0"/>
              <a:t>Artificial neural networks (ANNs)</a:t>
            </a:r>
          </a:p>
          <a:p>
            <a:r>
              <a:rPr lang="en-US" dirty="0" smtClean="0"/>
              <a:t>Artificial nervous systems -ANNs used as robot </a:t>
            </a:r>
            <a:r>
              <a:rPr lang="en-US" dirty="0" err="1" smtClean="0"/>
              <a:t>controlers</a:t>
            </a:r>
            <a:endParaRPr lang="en-US" dirty="0" smtClean="0"/>
          </a:p>
          <a:p>
            <a:pPr lvl="1"/>
            <a:r>
              <a:rPr lang="en-US" dirty="0" smtClean="0"/>
              <a:t>mapping a robot’s sensory inputs to motor outputs</a:t>
            </a:r>
          </a:p>
          <a:p>
            <a:r>
              <a:rPr lang="en-US" dirty="0" smtClean="0"/>
              <a:t>Recurrent ANNs</a:t>
            </a:r>
          </a:p>
          <a:p>
            <a:pPr lvl="1"/>
            <a:r>
              <a:rPr lang="en-US" dirty="0" smtClean="0"/>
              <a:t>Mapping from input to output varies with the network’s internal state</a:t>
            </a:r>
          </a:p>
          <a:p>
            <a:r>
              <a:rPr lang="en-US" dirty="0" smtClean="0"/>
              <a:t>Reinforcement learning – occasional feedback</a:t>
            </a:r>
          </a:p>
          <a:p>
            <a:pPr lvl="1"/>
            <a:r>
              <a:rPr lang="en-US" dirty="0" smtClean="0"/>
              <a:t>It is impossible to tell a child learning to ride a bike how exactly to move its legs and body.</a:t>
            </a:r>
          </a:p>
          <a:p>
            <a:r>
              <a:rPr lang="en-US" dirty="0" smtClean="0"/>
              <a:t>Evolutionary adaptations</a:t>
            </a:r>
          </a:p>
          <a:p>
            <a:r>
              <a:rPr lang="en-US" dirty="0" smtClean="0">
                <a:hlinkClick r:id="rId2"/>
              </a:rPr>
              <a:t>http://www.youtube.com/watch?v=SkvpEfAPXn4&amp;feature=fvw</a:t>
            </a:r>
            <a:endParaRPr lang="en-US" dirty="0" smtClean="0"/>
          </a:p>
          <a:p>
            <a:r>
              <a:rPr lang="en-US" dirty="0" smtClean="0"/>
              <a:t>Co-evolutionary methods: </a:t>
            </a:r>
            <a:r>
              <a:rPr lang="en-US" dirty="0" smtClean="0">
                <a:hlinkClick r:id="rId3"/>
              </a:rPr>
              <a:t>http://www.youtube.com/watch?v=LizWAhWUFSI&amp;feature=related</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Self-organized communication</a:t>
            </a:r>
            <a:endParaRPr lang="en-US" dirty="0"/>
          </a:p>
        </p:txBody>
      </p:sp>
      <p:sp>
        <p:nvSpPr>
          <p:cNvPr id="3" name="Content Placeholder 2"/>
          <p:cNvSpPr>
            <a:spLocks noGrp="1"/>
          </p:cNvSpPr>
          <p:nvPr>
            <p:ph sz="quarter" idx="1"/>
          </p:nvPr>
        </p:nvSpPr>
        <p:spPr/>
        <p:txBody>
          <a:bodyPr/>
          <a:lstStyle/>
          <a:p>
            <a:r>
              <a:rPr lang="en-US" dirty="0" err="1" smtClean="0"/>
              <a:t>Cangelosi</a:t>
            </a:r>
            <a:r>
              <a:rPr lang="en-US" dirty="0" smtClean="0"/>
              <a:t> &amp; </a:t>
            </a:r>
            <a:r>
              <a:rPr lang="en-US" dirty="0" err="1" smtClean="0"/>
              <a:t>Parisi</a:t>
            </a:r>
            <a:r>
              <a:rPr lang="en-US" dirty="0" smtClean="0"/>
              <a:t> (1998)</a:t>
            </a:r>
          </a:p>
          <a:p>
            <a:pPr lvl="1"/>
            <a:r>
              <a:rPr lang="en-US" dirty="0" smtClean="0"/>
              <a:t>Mushroom world</a:t>
            </a:r>
          </a:p>
          <a:p>
            <a:r>
              <a:rPr lang="en-US" dirty="0" smtClean="0"/>
              <a:t>Steels &amp; Vogt (1997)</a:t>
            </a:r>
          </a:p>
          <a:p>
            <a:pPr lvl="1"/>
            <a:r>
              <a:rPr lang="en-US" dirty="0" smtClean="0"/>
              <a:t>Adaptive language games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artificial nervous systems and mechanisms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They adapt</a:t>
            </a:r>
          </a:p>
          <a:p>
            <a:r>
              <a:rPr lang="en-US" dirty="0" smtClean="0"/>
              <a:t>Although they don’t “grow” they do have “historical basis of reaction”</a:t>
            </a:r>
          </a:p>
          <a:p>
            <a:r>
              <a:rPr lang="en-US" dirty="0" smtClean="0"/>
              <a:t>Do not react in a purely physical or mechanical manner to causal impulses</a:t>
            </a:r>
          </a:p>
          <a:p>
            <a:r>
              <a:rPr lang="en-US" dirty="0" smtClean="0"/>
              <a:t>Their reaction carries a “subjective” quality</a:t>
            </a:r>
          </a:p>
          <a:p>
            <a:r>
              <a:rPr lang="en-US" dirty="0" smtClean="0"/>
              <a:t>Make use of “signs” that are meaningful for them – </a:t>
            </a:r>
            <a:r>
              <a:rPr lang="en-US" i="1" dirty="0" smtClean="0"/>
              <a:t>epistemic autonomy</a:t>
            </a:r>
            <a:endParaRPr lang="en-US" dirty="0" smtClean="0"/>
          </a:p>
          <a:p>
            <a:r>
              <a:rPr lang="en-US" dirty="0" smtClean="0"/>
              <a:t>Controllers developed according to centrifugal principles</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Difference between living and artificial</a:t>
            </a:r>
            <a:endParaRPr lang="en-US" dirty="0"/>
          </a:p>
        </p:txBody>
      </p:sp>
      <p:sp>
        <p:nvSpPr>
          <p:cNvPr id="3" name="Content Placeholder 2"/>
          <p:cNvSpPr>
            <a:spLocks noGrp="1"/>
          </p:cNvSpPr>
          <p:nvPr>
            <p:ph sz="quarter" idx="1"/>
          </p:nvPr>
        </p:nvSpPr>
        <p:spPr/>
        <p:txBody>
          <a:bodyPr/>
          <a:lstStyle/>
          <a:p>
            <a:r>
              <a:rPr lang="en-US" dirty="0" err="1" smtClean="0"/>
              <a:t>Autopoesis</a:t>
            </a:r>
            <a:endParaRPr lang="en-US" dirty="0" smtClean="0"/>
          </a:p>
          <a:p>
            <a:r>
              <a:rPr lang="en-US" dirty="0" smtClean="0"/>
              <a:t>Enactment</a:t>
            </a:r>
          </a:p>
          <a:p>
            <a:r>
              <a:rPr lang="en-US" dirty="0" smtClean="0"/>
              <a:t>Autonomy</a:t>
            </a:r>
          </a:p>
          <a:p>
            <a:r>
              <a:rPr lang="en-US" dirty="0" smtClean="0"/>
              <a:t>Self-maintenance</a:t>
            </a:r>
          </a:p>
          <a:p>
            <a:r>
              <a:rPr lang="en-US" dirty="0" smtClean="0"/>
              <a:t>Self-modification</a:t>
            </a:r>
          </a:p>
        </p:txBody>
      </p:sp>
      <p:pic>
        <p:nvPicPr>
          <p:cNvPr id="4" name="Picture 2"/>
          <p:cNvPicPr>
            <a:picLocks noChangeAspect="1" noChangeArrowheads="1"/>
          </p:cNvPicPr>
          <p:nvPr/>
        </p:nvPicPr>
        <p:blipFill>
          <a:blip r:embed="rId2" cstate="print"/>
          <a:srcRect/>
          <a:stretch>
            <a:fillRect/>
          </a:stretch>
        </p:blipFill>
        <p:spPr bwMode="auto">
          <a:xfrm>
            <a:off x="5715000" y="4159250"/>
            <a:ext cx="2927350" cy="2224088"/>
          </a:xfrm>
          <a:prstGeom prst="rect">
            <a:avLst/>
          </a:prstGeom>
          <a:noFill/>
          <a:ln w="9525">
            <a:noFill/>
            <a:miter lim="800000"/>
            <a:headEnd/>
            <a:tailEnd/>
          </a:ln>
          <a:effectLst/>
        </p:spPr>
      </p:pic>
      <p:sp>
        <p:nvSpPr>
          <p:cNvPr id="5" name="Text Box 3"/>
          <p:cNvSpPr txBox="1">
            <a:spLocks noChangeArrowheads="1"/>
          </p:cNvSpPr>
          <p:nvPr/>
        </p:nvSpPr>
        <p:spPr bwMode="auto">
          <a:xfrm>
            <a:off x="5867400" y="6521450"/>
            <a:ext cx="2743200" cy="336550"/>
          </a:xfrm>
          <a:prstGeom prst="rect">
            <a:avLst/>
          </a:prstGeom>
          <a:noFill/>
          <a:ln w="9525">
            <a:noFill/>
            <a:miter lim="800000"/>
            <a:headEnd/>
            <a:tailEnd/>
          </a:ln>
          <a:effectLst/>
        </p:spPr>
        <p:txBody>
          <a:bodyPr>
            <a:spAutoFit/>
          </a:bodyPr>
          <a:lstStyle/>
          <a:p>
            <a:pPr>
              <a:lnSpc>
                <a:spcPct val="100000"/>
              </a:lnSpc>
              <a:spcBef>
                <a:spcPct val="50000"/>
              </a:spcBef>
              <a:buClrTx/>
              <a:buSzTx/>
              <a:buFontTx/>
              <a:buNone/>
            </a:pPr>
            <a:r>
              <a:rPr lang="en-US" sz="1600">
                <a:solidFill>
                  <a:schemeClr val="tx1"/>
                </a:solidFill>
                <a:latin typeface="Times New Roman" pitchFamily="18" charset="0"/>
              </a:rPr>
              <a:t>Humberto Maturana (1928)</a:t>
            </a:r>
            <a:endParaRPr lang="cs-CZ" sz="1600">
              <a:solidFill>
                <a:schemeClr val="tx1"/>
              </a:solidFill>
              <a:latin typeface="Times New Roman" pitchFamily="18" charset="0"/>
            </a:endParaRPr>
          </a:p>
        </p:txBody>
      </p:sp>
      <p:pic>
        <p:nvPicPr>
          <p:cNvPr id="6" name="Picture 4"/>
          <p:cNvPicPr>
            <a:picLocks noChangeAspect="1" noChangeArrowheads="1"/>
          </p:cNvPicPr>
          <p:nvPr/>
        </p:nvPicPr>
        <p:blipFill>
          <a:blip r:embed="rId3" cstate="print"/>
          <a:srcRect/>
          <a:stretch>
            <a:fillRect/>
          </a:stretch>
        </p:blipFill>
        <p:spPr bwMode="auto">
          <a:xfrm>
            <a:off x="6096000" y="1277937"/>
            <a:ext cx="2228850" cy="2228850"/>
          </a:xfrm>
          <a:prstGeom prst="rect">
            <a:avLst/>
          </a:prstGeom>
          <a:noFill/>
          <a:ln w="9525">
            <a:noFill/>
            <a:miter lim="800000"/>
            <a:headEnd/>
            <a:tailEnd/>
          </a:ln>
          <a:effectLst/>
        </p:spPr>
      </p:pic>
      <p:sp>
        <p:nvSpPr>
          <p:cNvPr id="7" name="Text Box 5"/>
          <p:cNvSpPr txBox="1">
            <a:spLocks noChangeArrowheads="1"/>
          </p:cNvSpPr>
          <p:nvPr/>
        </p:nvSpPr>
        <p:spPr bwMode="auto">
          <a:xfrm>
            <a:off x="6038850" y="3549650"/>
            <a:ext cx="2671763" cy="336550"/>
          </a:xfrm>
          <a:prstGeom prst="rect">
            <a:avLst/>
          </a:prstGeom>
          <a:noFill/>
          <a:ln w="9525">
            <a:noFill/>
            <a:miter lim="800000"/>
            <a:headEnd/>
            <a:tailEnd/>
          </a:ln>
          <a:effectLst/>
        </p:spPr>
        <p:txBody>
          <a:bodyPr wrap="none">
            <a:spAutoFit/>
          </a:bodyPr>
          <a:lstStyle/>
          <a:p>
            <a:pPr>
              <a:lnSpc>
                <a:spcPct val="100000"/>
              </a:lnSpc>
              <a:buClrTx/>
              <a:buSzTx/>
              <a:buFontTx/>
              <a:buNone/>
            </a:pPr>
            <a:r>
              <a:rPr lang="en-US" sz="1600">
                <a:solidFill>
                  <a:schemeClr val="tx1"/>
                </a:solidFill>
                <a:latin typeface="Times New Roman" pitchFamily="18" charset="0"/>
              </a:rPr>
              <a:t>Francesco Varela (1946-2001)</a:t>
            </a:r>
            <a:endParaRPr lang="cs-CZ" sz="1600">
              <a:solidFill>
                <a:schemeClr val="tx1"/>
              </a:solidFill>
              <a:latin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Maturana</a:t>
            </a:r>
            <a:r>
              <a:rPr lang="en-US" dirty="0" smtClean="0"/>
              <a:t> &amp; Varela</a:t>
            </a:r>
            <a:endParaRPr lang="en-US" dirty="0"/>
          </a:p>
        </p:txBody>
      </p:sp>
      <p:sp>
        <p:nvSpPr>
          <p:cNvPr id="3" name="Content Placeholder 2"/>
          <p:cNvSpPr>
            <a:spLocks noGrp="1"/>
          </p:cNvSpPr>
          <p:nvPr>
            <p:ph sz="quarter" idx="1"/>
          </p:nvPr>
        </p:nvSpPr>
        <p:spPr/>
        <p:txBody>
          <a:bodyPr>
            <a:normAutofit/>
          </a:bodyPr>
          <a:lstStyle/>
          <a:p>
            <a:r>
              <a:rPr lang="en-US" dirty="0" smtClean="0"/>
              <a:t>Cognition – not representation of the world “out there”, but rather an ongoing bringing forth of a world through the process of living itself”</a:t>
            </a:r>
          </a:p>
          <a:p>
            <a:r>
              <a:rPr lang="en-US" dirty="0" smtClean="0"/>
              <a:t>Cognitive self is “the manner in which the organism, through its own self-produced activity, becomes a </a:t>
            </a:r>
            <a:r>
              <a:rPr lang="en-US" b="1" dirty="0" smtClean="0"/>
              <a:t>distinct entity </a:t>
            </a:r>
            <a:r>
              <a:rPr lang="en-US" dirty="0" smtClean="0"/>
              <a:t>in space, though always </a:t>
            </a:r>
            <a:r>
              <a:rPr lang="en-US" b="1" dirty="0" smtClean="0"/>
              <a:t>coupled </a:t>
            </a:r>
            <a:r>
              <a:rPr lang="en-US" dirty="0" smtClean="0"/>
              <a:t>to its corresponding environment…”</a:t>
            </a:r>
          </a:p>
          <a:p>
            <a:r>
              <a:rPr lang="en-US" dirty="0" smtClean="0"/>
              <a:t>Living organisms consist of </a:t>
            </a:r>
            <a:r>
              <a:rPr lang="en-US" b="1" dirty="0" err="1" smtClean="0"/>
              <a:t>autopoietic</a:t>
            </a:r>
            <a:r>
              <a:rPr lang="en-US" b="1" dirty="0" smtClean="0"/>
              <a:t> unities</a:t>
            </a:r>
          </a:p>
          <a:p>
            <a:pPr lvl="1"/>
            <a:r>
              <a:rPr lang="en-US" dirty="0" smtClean="0"/>
              <a:t>Self-producing/maintaining systems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Autopoietic</a:t>
            </a:r>
            <a:r>
              <a:rPr lang="en-US" dirty="0" smtClean="0"/>
              <a:t> and </a:t>
            </a:r>
            <a:r>
              <a:rPr lang="en-US" dirty="0" err="1" smtClean="0"/>
              <a:t>allopoietic</a:t>
            </a:r>
            <a:r>
              <a:rPr lang="en-US" dirty="0" smtClean="0"/>
              <a:t> systems</a:t>
            </a:r>
            <a:endParaRPr lang="en-US" dirty="0"/>
          </a:p>
        </p:txBody>
      </p:sp>
      <p:sp>
        <p:nvSpPr>
          <p:cNvPr id="3" name="Content Placeholder 2"/>
          <p:cNvSpPr>
            <a:spLocks noGrp="1"/>
          </p:cNvSpPr>
          <p:nvPr>
            <p:ph sz="quarter" idx="1"/>
          </p:nvPr>
        </p:nvSpPr>
        <p:spPr/>
        <p:txBody>
          <a:bodyPr>
            <a:normAutofit lnSpcReduction="10000"/>
          </a:bodyPr>
          <a:lstStyle/>
          <a:p>
            <a:r>
              <a:rPr lang="en-US" b="1" dirty="0" err="1" smtClean="0"/>
              <a:t>Autopoiesis</a:t>
            </a:r>
            <a:r>
              <a:rPr lang="en-US" b="1" dirty="0" smtClean="0"/>
              <a:t>: </a:t>
            </a:r>
            <a:r>
              <a:rPr lang="en-US" dirty="0" smtClean="0"/>
              <a:t>literally means "auto (self)-creation"</a:t>
            </a:r>
            <a:endParaRPr lang="en-US" b="1" dirty="0" smtClean="0"/>
          </a:p>
          <a:p>
            <a:r>
              <a:rPr lang="en-US" dirty="0" err="1" smtClean="0"/>
              <a:t>Autopoietic</a:t>
            </a:r>
            <a:r>
              <a:rPr lang="en-US" dirty="0" smtClean="0"/>
              <a:t> system – its components are produced by the interaction and transformation of themselves, they continuously regenerate and realize the network processes</a:t>
            </a:r>
          </a:p>
          <a:p>
            <a:r>
              <a:rPr lang="en-US" dirty="0" err="1" smtClean="0"/>
              <a:t>Allopoetic</a:t>
            </a:r>
            <a:r>
              <a:rPr lang="en-US" dirty="0" smtClean="0"/>
              <a:t> system – its components are produced by other processes that are independent of the organization of the machine.</a:t>
            </a:r>
          </a:p>
          <a:p>
            <a:r>
              <a:rPr lang="en-US" dirty="0" smtClean="0"/>
              <a:t>Similar to </a:t>
            </a:r>
            <a:r>
              <a:rPr lang="en-US" dirty="0" err="1" smtClean="0"/>
              <a:t>Uexkull’s</a:t>
            </a:r>
            <a:r>
              <a:rPr lang="en-US" dirty="0" smtClean="0"/>
              <a:t> centripetal/centrifugal distinction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err="1" smtClean="0"/>
              <a:t>Jakob</a:t>
            </a:r>
            <a:r>
              <a:rPr lang="en-US" dirty="0" smtClean="0"/>
              <a:t> Johann von </a:t>
            </a:r>
            <a:r>
              <a:rPr lang="en-US" dirty="0" err="1" smtClean="0"/>
              <a:t>Uexküll</a:t>
            </a:r>
            <a:r>
              <a:rPr lang="en-US" dirty="0" smtClean="0"/>
              <a:t> (1864-1944)</a:t>
            </a:r>
            <a:endParaRPr lang="en-US" dirty="0"/>
          </a:p>
        </p:txBody>
      </p:sp>
      <p:sp>
        <p:nvSpPr>
          <p:cNvPr id="3" name="Content Placeholder 2"/>
          <p:cNvSpPr>
            <a:spLocks noGrp="1"/>
          </p:cNvSpPr>
          <p:nvPr>
            <p:ph sz="quarter" idx="1"/>
          </p:nvPr>
        </p:nvSpPr>
        <p:spPr>
          <a:xfrm>
            <a:off x="457200" y="1600200"/>
            <a:ext cx="5410200" cy="4525963"/>
          </a:xfrm>
        </p:spPr>
        <p:txBody>
          <a:bodyPr>
            <a:normAutofit lnSpcReduction="10000"/>
          </a:bodyPr>
          <a:lstStyle/>
          <a:p>
            <a:r>
              <a:rPr lang="en-US" dirty="0" smtClean="0"/>
              <a:t>Shift away from mechanistic or anthropocentric views</a:t>
            </a:r>
          </a:p>
          <a:p>
            <a:r>
              <a:rPr lang="en-US" dirty="0" smtClean="0"/>
              <a:t>Biology as epistemology</a:t>
            </a:r>
          </a:p>
          <a:p>
            <a:r>
              <a:rPr lang="en-US" dirty="0" smtClean="0"/>
              <a:t>focus on meaningful responses which enable every organism to actively </a:t>
            </a:r>
            <a:r>
              <a:rPr lang="en-US" dirty="0" err="1" smtClean="0"/>
              <a:t>realise</a:t>
            </a:r>
            <a:r>
              <a:rPr lang="en-US" dirty="0" smtClean="0"/>
              <a:t> its own life-world — it’s unique </a:t>
            </a:r>
            <a:r>
              <a:rPr lang="en-US" i="1" dirty="0" err="1" smtClean="0"/>
              <a:t>Umwelt</a:t>
            </a:r>
            <a:r>
              <a:rPr lang="en-US" i="1" dirty="0" smtClean="0"/>
              <a:t>.</a:t>
            </a:r>
          </a:p>
          <a:p>
            <a:r>
              <a:rPr lang="en-US" dirty="0" smtClean="0"/>
              <a:t>based on empirical physiological studies of the movements of invertebrate animals</a:t>
            </a:r>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5943600" y="1371600"/>
            <a:ext cx="2821181"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763713" y="1341438"/>
            <a:ext cx="5075237" cy="3903662"/>
            <a:chOff x="1111" y="845"/>
            <a:chExt cx="3197" cy="2459"/>
          </a:xfrm>
        </p:grpSpPr>
        <p:pic>
          <p:nvPicPr>
            <p:cNvPr id="8194" name="Picture 2"/>
            <p:cNvPicPr>
              <a:picLocks noChangeAspect="1" noChangeArrowheads="1"/>
            </p:cNvPicPr>
            <p:nvPr/>
          </p:nvPicPr>
          <p:blipFill>
            <a:blip r:embed="rId3" cstate="print"/>
            <a:srcRect/>
            <a:stretch>
              <a:fillRect/>
            </a:stretch>
          </p:blipFill>
          <p:spPr bwMode="auto">
            <a:xfrm>
              <a:off x="1111" y="845"/>
              <a:ext cx="3198" cy="2459"/>
            </a:xfrm>
            <a:prstGeom prst="rect">
              <a:avLst/>
            </a:prstGeom>
            <a:noFill/>
            <a:ln w="9525">
              <a:noFill/>
              <a:round/>
              <a:headEnd/>
              <a:tailEnd/>
            </a:ln>
            <a:effectLst/>
          </p:spPr>
        </p:pic>
        <p:sp>
          <p:nvSpPr>
            <p:cNvPr id="8195" name="Text Box 3"/>
            <p:cNvSpPr txBox="1">
              <a:spLocks noChangeArrowheads="1"/>
            </p:cNvSpPr>
            <p:nvPr/>
          </p:nvSpPr>
          <p:spPr bwMode="auto">
            <a:xfrm>
              <a:off x="1111" y="845"/>
              <a:ext cx="3198" cy="2460"/>
            </a:xfrm>
            <a:prstGeom prst="rect">
              <a:avLst/>
            </a:prstGeom>
            <a:noFill/>
            <a:ln w="9525">
              <a:noFill/>
              <a:round/>
              <a:headEnd/>
              <a:tailEnd/>
            </a:ln>
            <a:effectLst/>
          </p:spPr>
          <p:txBody>
            <a:bodyPr wrap="none" anchor="ctr"/>
            <a:lstStyle/>
            <a:p>
              <a:endParaRPr lang="en-US"/>
            </a:p>
          </p:txBody>
        </p:sp>
      </p:grpSp>
      <p:sp>
        <p:nvSpPr>
          <p:cNvPr id="8196" name="Rectangle 4"/>
          <p:cNvSpPr>
            <a:spLocks noGrp="1" noChangeArrowheads="1"/>
          </p:cNvSpPr>
          <p:nvPr>
            <p:ph type="title"/>
          </p:nvPr>
        </p:nvSpPr>
        <p:spPr>
          <a:xfrm>
            <a:off x="611188" y="501650"/>
            <a:ext cx="7772400" cy="641350"/>
          </a:xfrm>
          <a:ln/>
        </p:spPr>
        <p:txBody>
          <a:bodyPr>
            <a:spAutoFit/>
          </a:bodyPr>
          <a:lstStyle/>
          <a:p>
            <a:pPr algn="ct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Autopoiesis and living cell</a:t>
            </a:r>
          </a:p>
        </p:txBody>
      </p:sp>
      <p:sp>
        <p:nvSpPr>
          <p:cNvPr id="8197" name="Rectangle 5"/>
          <p:cNvSpPr>
            <a:spLocks noGrp="1" noChangeArrowheads="1"/>
          </p:cNvSpPr>
          <p:nvPr>
            <p:ph sz="quarter" idx="1"/>
          </p:nvPr>
        </p:nvSpPr>
        <p:spPr>
          <a:xfrm>
            <a:off x="1187450" y="5334000"/>
            <a:ext cx="7550150" cy="1066800"/>
          </a:xfrm>
          <a:ln/>
        </p:spPr>
        <p:txBody>
          <a:bodyPr>
            <a:spAutoFit/>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System creates and maintains itself</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t>System creates its own border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Autonomy</a:t>
            </a:r>
            <a:endParaRPr lang="en-US" dirty="0"/>
          </a:p>
        </p:txBody>
      </p:sp>
      <p:sp>
        <p:nvSpPr>
          <p:cNvPr id="3" name="Content Placeholder 2"/>
          <p:cNvSpPr>
            <a:spLocks noGrp="1"/>
          </p:cNvSpPr>
          <p:nvPr>
            <p:ph sz="quarter" idx="1"/>
          </p:nvPr>
        </p:nvSpPr>
        <p:spPr>
          <a:xfrm>
            <a:off x="457200" y="1600200"/>
            <a:ext cx="8229600" cy="5257800"/>
          </a:xfrm>
        </p:spPr>
        <p:txBody>
          <a:bodyPr>
            <a:normAutofit fontScale="92500"/>
          </a:bodyPr>
          <a:lstStyle/>
          <a:p>
            <a:r>
              <a:rPr lang="en-US" dirty="0" smtClean="0"/>
              <a:t>Autonomous systems  - composite unity by a network of interactions of components that </a:t>
            </a:r>
          </a:p>
          <a:p>
            <a:pPr marL="914400" lvl="1" indent="-514350">
              <a:buFont typeface="+mj-lt"/>
              <a:buAutoNum type="arabicPeriod"/>
            </a:pPr>
            <a:r>
              <a:rPr lang="en-US" dirty="0" smtClean="0"/>
              <a:t>through their interactions recursively regenerate the network of interactions that produced them, and </a:t>
            </a:r>
          </a:p>
          <a:p>
            <a:pPr marL="914400" lvl="1" indent="-514350">
              <a:buFont typeface="+mj-lt"/>
              <a:buAutoNum type="arabicPeriod"/>
            </a:pPr>
            <a:r>
              <a:rPr lang="en-US" dirty="0" smtClean="0"/>
              <a:t>realize the network as a unity in the space in which the components exist by constituting and specifying the unity's boundaries as a cleavage from the background..." </a:t>
            </a:r>
          </a:p>
          <a:p>
            <a:pPr>
              <a:buNone/>
            </a:pPr>
            <a:r>
              <a:rPr lang="en-US" dirty="0" smtClean="0"/>
              <a:t>						(Varela, 1981, p. 15)</a:t>
            </a:r>
          </a:p>
          <a:p>
            <a:endParaRPr lang="en-US" dirty="0" smtClean="0"/>
          </a:p>
          <a:p>
            <a:r>
              <a:rPr lang="en-US" dirty="0" smtClean="0"/>
              <a:t>The difference between autonomy and </a:t>
            </a:r>
            <a:r>
              <a:rPr lang="en-US" dirty="0" err="1" smtClean="0"/>
              <a:t>autopoiesis</a:t>
            </a:r>
            <a:r>
              <a:rPr lang="en-US" dirty="0" smtClean="0"/>
              <a:t> is that </a:t>
            </a:r>
            <a:r>
              <a:rPr lang="en-US" dirty="0" err="1" smtClean="0"/>
              <a:t>autopoietic</a:t>
            </a:r>
            <a:r>
              <a:rPr lang="en-US" dirty="0" smtClean="0"/>
              <a:t> systems must produce their own  components in addition to conserving their organization.</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coupling</a:t>
            </a:r>
            <a:endParaRPr lang="en-US" dirty="0"/>
          </a:p>
        </p:txBody>
      </p:sp>
      <p:sp>
        <p:nvSpPr>
          <p:cNvPr id="3" name="Content Placeholder 2"/>
          <p:cNvSpPr>
            <a:spLocks noGrp="1"/>
          </p:cNvSpPr>
          <p:nvPr>
            <p:ph sz="quarter" idx="1"/>
          </p:nvPr>
        </p:nvSpPr>
        <p:spPr/>
        <p:txBody>
          <a:bodyPr>
            <a:normAutofit/>
          </a:bodyPr>
          <a:lstStyle/>
          <a:p>
            <a:r>
              <a:rPr lang="en-US" dirty="0" smtClean="0"/>
              <a:t>"In general, when two or more plastic dynamic systems interact recursively under conditions in which their identities are maintained, the process of structural coupling takes place as a process of reciprocal selection of congruent paths of structural changes in the interacting systems which result in the continuous selection in them of congruent dynamics of state." (</a:t>
            </a:r>
            <a:r>
              <a:rPr lang="en-US" dirty="0" err="1" smtClean="0"/>
              <a:t>Maturana</a:t>
            </a:r>
            <a:r>
              <a:rPr lang="en-US" dirty="0" smtClean="0"/>
              <a:t> &amp; </a:t>
            </a:r>
            <a:r>
              <a:rPr lang="en-US" dirty="0" err="1" smtClean="0"/>
              <a:t>Guiloff</a:t>
            </a:r>
            <a:r>
              <a:rPr lang="en-US" dirty="0" smtClean="0"/>
              <a:t>, 1980, p. 139)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coupling</a:t>
            </a:r>
            <a:endParaRPr lang="en-US" dirty="0"/>
          </a:p>
        </p:txBody>
      </p:sp>
      <p:sp>
        <p:nvSpPr>
          <p:cNvPr id="3" name="Content Placeholder 2"/>
          <p:cNvSpPr>
            <a:spLocks noGrp="1"/>
          </p:cNvSpPr>
          <p:nvPr>
            <p:ph sz="quarter" idx="1"/>
          </p:nvPr>
        </p:nvSpPr>
        <p:spPr>
          <a:xfrm>
            <a:off x="457200" y="1600200"/>
            <a:ext cx="5410200" cy="4525963"/>
          </a:xfrm>
        </p:spPr>
        <p:txBody>
          <a:bodyPr>
            <a:normAutofit lnSpcReduction="10000"/>
          </a:bodyPr>
          <a:lstStyle/>
          <a:p>
            <a:r>
              <a:rPr lang="en-US" dirty="0" smtClean="0"/>
              <a:t>Ontogeny is the history of structural change in a unity without loss of its organization.</a:t>
            </a:r>
          </a:p>
          <a:p>
            <a:r>
              <a:rPr lang="en-US" dirty="0" smtClean="0"/>
              <a:t>This structural change is</a:t>
            </a:r>
          </a:p>
          <a:p>
            <a:pPr lvl="1"/>
            <a:r>
              <a:rPr lang="en-US" dirty="0" smtClean="0"/>
              <a:t>Triggered by interactions coming from environment</a:t>
            </a:r>
          </a:p>
          <a:p>
            <a:pPr lvl="1"/>
            <a:r>
              <a:rPr lang="en-US" dirty="0" smtClean="0"/>
              <a:t>Result of it internal dynamics</a:t>
            </a:r>
          </a:p>
          <a:p>
            <a:r>
              <a:rPr lang="en-US" dirty="0" smtClean="0"/>
              <a:t>The result is mutual congruent structural changes =&gt; </a:t>
            </a:r>
            <a:r>
              <a:rPr lang="en-US" b="1" dirty="0" smtClean="0"/>
              <a:t>STRUCTURAL COUPLING</a:t>
            </a:r>
            <a:endParaRPr lang="en-US" b="1" dirty="0"/>
          </a:p>
        </p:txBody>
      </p:sp>
      <p:pic>
        <p:nvPicPr>
          <p:cNvPr id="5" name="Picture 3"/>
          <p:cNvPicPr>
            <a:picLocks noChangeAspect="1" noChangeArrowheads="1"/>
          </p:cNvPicPr>
          <p:nvPr/>
        </p:nvPicPr>
        <p:blipFill>
          <a:blip r:embed="rId2" cstate="print"/>
          <a:srcRect/>
          <a:stretch>
            <a:fillRect/>
          </a:stretch>
        </p:blipFill>
        <p:spPr bwMode="auto">
          <a:xfrm>
            <a:off x="5699125" y="2438400"/>
            <a:ext cx="3444875" cy="3962400"/>
          </a:xfrm>
          <a:prstGeom prst="rect">
            <a:avLst/>
          </a:prstGeom>
          <a:noFill/>
          <a:ln w="9525">
            <a:noFill/>
            <a:round/>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Autopoietic</a:t>
            </a:r>
            <a:r>
              <a:rPr lang="en-US" dirty="0" smtClean="0"/>
              <a:t> unities</a:t>
            </a:r>
            <a:endParaRPr lang="en-US" dirty="0"/>
          </a:p>
        </p:txBody>
      </p:sp>
      <p:sp>
        <p:nvSpPr>
          <p:cNvPr id="3" name="Content Placeholder 2"/>
          <p:cNvSpPr>
            <a:spLocks noGrp="1"/>
          </p:cNvSpPr>
          <p:nvPr>
            <p:ph sz="quarter" idx="1"/>
          </p:nvPr>
        </p:nvSpPr>
        <p:spPr/>
        <p:txBody>
          <a:bodyPr/>
          <a:lstStyle/>
          <a:p>
            <a:r>
              <a:rPr lang="en-US" dirty="0" smtClean="0"/>
              <a:t>First-order</a:t>
            </a:r>
          </a:p>
          <a:p>
            <a:pPr lvl="1"/>
            <a:r>
              <a:rPr lang="en-US" dirty="0" smtClean="0"/>
              <a:t>autonomous cellular unities</a:t>
            </a:r>
          </a:p>
          <a:p>
            <a:r>
              <a:rPr lang="en-US" dirty="0" smtClean="0"/>
              <a:t>Second-order </a:t>
            </a:r>
          </a:p>
          <a:p>
            <a:pPr lvl="1"/>
            <a:r>
              <a:rPr lang="en-US" dirty="0" err="1" smtClean="0"/>
              <a:t>multicellular</a:t>
            </a:r>
            <a:r>
              <a:rPr lang="en-US" dirty="0" smtClean="0"/>
              <a:t> unities / </a:t>
            </a:r>
            <a:r>
              <a:rPr lang="en-US" dirty="0" err="1" smtClean="0"/>
              <a:t>metacelular</a:t>
            </a:r>
            <a:r>
              <a:rPr lang="en-US" dirty="0" smtClean="0"/>
              <a:t> unities</a:t>
            </a:r>
          </a:p>
          <a:p>
            <a:r>
              <a:rPr lang="en-US" dirty="0" smtClean="0"/>
              <a:t>Third-order?</a:t>
            </a:r>
          </a:p>
          <a:p>
            <a:pPr lvl="1"/>
            <a:r>
              <a:rPr lang="en-US" dirty="0" smtClean="0"/>
              <a:t>societies?</a:t>
            </a:r>
          </a:p>
          <a:p>
            <a:r>
              <a:rPr lang="en-US" dirty="0" smtClean="0"/>
              <a:t>How about organs?</a:t>
            </a:r>
          </a:p>
          <a:p>
            <a:pPr lvl="1"/>
            <a:r>
              <a:rPr lang="en-US" dirty="0" smtClean="0"/>
              <a:t>Liver, heart, …</a:t>
            </a:r>
          </a:p>
          <a:p>
            <a:pPr lvl="1"/>
            <a:endParaRPr lang="en-US" dirty="0" smtClean="0"/>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closure</a:t>
            </a:r>
            <a:endParaRPr lang="en-US" dirty="0"/>
          </a:p>
        </p:txBody>
      </p:sp>
      <p:sp>
        <p:nvSpPr>
          <p:cNvPr id="3" name="Content Placeholder 2"/>
          <p:cNvSpPr>
            <a:spLocks noGrp="1"/>
          </p:cNvSpPr>
          <p:nvPr>
            <p:ph sz="quarter" idx="1"/>
          </p:nvPr>
        </p:nvSpPr>
        <p:spPr/>
        <p:txBody>
          <a:bodyPr>
            <a:normAutofit/>
          </a:bodyPr>
          <a:lstStyle/>
          <a:p>
            <a:r>
              <a:rPr lang="en-US" dirty="0" smtClean="0"/>
              <a:t>[Systems exhibit organizational closure if...] "...their organization is characterized by processes such that </a:t>
            </a:r>
          </a:p>
          <a:p>
            <a:pPr lvl="1"/>
            <a:r>
              <a:rPr lang="en-US" dirty="0" smtClean="0"/>
              <a:t>the processes are related as a network, so that they recursively depend on each other in the generation and realization of the processes themselves, and </a:t>
            </a:r>
          </a:p>
          <a:p>
            <a:pPr lvl="1"/>
            <a:r>
              <a:rPr lang="en-US" dirty="0" smtClean="0"/>
              <a:t>they constitute the system as a unity recognizable in the space (domain) in which the processes exist." </a:t>
            </a:r>
          </a:p>
          <a:p>
            <a:pPr>
              <a:buNone/>
            </a:pPr>
            <a:r>
              <a:rPr lang="en-US" dirty="0" smtClean="0"/>
              <a:t>		(Varela, 1979, p. 55)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Organizational closure of embodied systems</a:t>
            </a:r>
            <a:endParaRPr lang="en-US" dirty="0"/>
          </a:p>
        </p:txBody>
      </p:sp>
      <p:pic>
        <p:nvPicPr>
          <p:cNvPr id="4" name="Picture 2"/>
          <p:cNvPicPr>
            <a:picLocks noGrp="1" noChangeAspect="1" noChangeArrowheads="1"/>
          </p:cNvPicPr>
          <p:nvPr>
            <p:ph sz="quarter" idx="1"/>
          </p:nvPr>
        </p:nvPicPr>
        <p:blipFill>
          <a:blip r:embed="rId2" cstate="print"/>
          <a:stretch>
            <a:fillRect/>
          </a:stretch>
        </p:blipFill>
        <p:spPr bwMode="auto">
          <a:xfrm>
            <a:off x="-1" y="1981200"/>
            <a:ext cx="8971471" cy="3128211"/>
          </a:xfrm>
          <a:prstGeom prst="rect">
            <a:avLst/>
          </a:prstGeom>
          <a:noFill/>
          <a:ln w="9525">
            <a:noFill/>
            <a:round/>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Enactive cognitive science</a:t>
            </a:r>
            <a:endParaRPr lang="en-US" dirty="0"/>
          </a:p>
        </p:txBody>
      </p:sp>
      <p:sp>
        <p:nvSpPr>
          <p:cNvPr id="3" name="Content Placeholder 2"/>
          <p:cNvSpPr>
            <a:spLocks noGrp="1"/>
          </p:cNvSpPr>
          <p:nvPr>
            <p:ph sz="quarter" idx="1"/>
          </p:nvPr>
        </p:nvSpPr>
        <p:spPr/>
        <p:txBody>
          <a:bodyPr>
            <a:normAutofit/>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Generalisation of </a:t>
            </a:r>
            <a:r>
              <a:rPr lang="en-GB" dirty="0" err="1" smtClean="0"/>
              <a:t>autopoiesis</a:t>
            </a:r>
            <a:r>
              <a:rPr lang="en-GB" dirty="0" smtClean="0"/>
              <a:t> on other living organisms – </a:t>
            </a:r>
            <a:r>
              <a:rPr lang="en-GB" dirty="0" err="1" smtClean="0"/>
              <a:t>multicellulars</a:t>
            </a:r>
            <a:r>
              <a:rPr lang="en-GB" dirty="0" smtClean="0"/>
              <a:t> and societies</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Enactive cognition – self-creation and self-maintenance.</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Cognition equals to processes in living body</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Cognition is always embodied</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fontScale="92500" lnSpcReduction="20000"/>
          </a:bodyPr>
          <a:lstStyle/>
          <a:p>
            <a:r>
              <a:rPr lang="en-US" dirty="0" smtClean="0"/>
              <a:t>L. </a:t>
            </a:r>
            <a:r>
              <a:rPr lang="en-US" dirty="0" err="1" smtClean="0"/>
              <a:t>Kov</a:t>
            </a:r>
            <a:r>
              <a:rPr lang="sk-SK" dirty="0" smtClean="0"/>
              <a:t>áč</a:t>
            </a:r>
            <a:r>
              <a:rPr lang="en-US" dirty="0" smtClean="0"/>
              <a:t> (2003): Human consciousness as a product of evolutionary escalation of emotional selection (in Slovak)</a:t>
            </a:r>
          </a:p>
          <a:p>
            <a:pPr lvl="1"/>
            <a:r>
              <a:rPr lang="en-US" dirty="0" smtClean="0"/>
              <a:t>Suggests 3 types of creative evolutionary mechanisms:</a:t>
            </a:r>
          </a:p>
          <a:p>
            <a:pPr lvl="2"/>
            <a:r>
              <a:rPr lang="en-US" b="1" dirty="0" smtClean="0"/>
              <a:t>Retrograde</a:t>
            </a:r>
          </a:p>
          <a:p>
            <a:pPr lvl="3"/>
            <a:r>
              <a:rPr lang="en-US" dirty="0" smtClean="0"/>
              <a:t>Initial state					F</a:t>
            </a:r>
          </a:p>
          <a:p>
            <a:pPr lvl="3"/>
            <a:r>
              <a:rPr lang="en-US" dirty="0" smtClean="0"/>
              <a:t>State 2				E   -&gt;	F</a:t>
            </a:r>
          </a:p>
          <a:p>
            <a:pPr lvl="3"/>
            <a:r>
              <a:rPr lang="en-US" dirty="0" smtClean="0"/>
              <a:t>State 3			D   -&gt;	E   -&gt;	F</a:t>
            </a:r>
          </a:p>
          <a:p>
            <a:pPr lvl="2"/>
            <a:r>
              <a:rPr lang="en-US" b="1" dirty="0" smtClean="0"/>
              <a:t>Intercalary</a:t>
            </a:r>
          </a:p>
          <a:p>
            <a:pPr lvl="3"/>
            <a:r>
              <a:rPr lang="en-US" dirty="0" smtClean="0"/>
              <a:t>Initial state				A   -&gt;	Z</a:t>
            </a:r>
          </a:p>
          <a:p>
            <a:pPr lvl="3"/>
            <a:r>
              <a:rPr lang="en-US" dirty="0" smtClean="0"/>
              <a:t>State 2			A   -&gt;	B   -&gt;	Z</a:t>
            </a:r>
          </a:p>
          <a:p>
            <a:pPr lvl="3"/>
            <a:r>
              <a:rPr lang="en-US" dirty="0" smtClean="0"/>
              <a:t>State 3		A   -&gt;	B   -&gt;	Y   -&gt; 	Z	</a:t>
            </a:r>
          </a:p>
          <a:p>
            <a:pPr lvl="2"/>
            <a:r>
              <a:rPr lang="en-US" b="1" dirty="0" smtClean="0"/>
              <a:t>Inventive</a:t>
            </a:r>
          </a:p>
          <a:p>
            <a:pPr lvl="3"/>
            <a:r>
              <a:rPr lang="en-US" dirty="0" smtClean="0"/>
              <a:t>Initial state		A</a:t>
            </a:r>
          </a:p>
          <a:p>
            <a:pPr lvl="3"/>
            <a:r>
              <a:rPr lang="en-US" dirty="0" smtClean="0"/>
              <a:t>State2		A   -&gt;	B</a:t>
            </a:r>
          </a:p>
          <a:p>
            <a:pPr lvl="3"/>
            <a:r>
              <a:rPr lang="en-US" dirty="0" smtClean="0"/>
              <a:t>State 3		A   -&gt;	B   -&gt;	C</a:t>
            </a:r>
          </a:p>
          <a:p>
            <a:endParaRPr lang="en-US" dirty="0"/>
          </a:p>
        </p:txBody>
      </p:sp>
      <p:sp>
        <p:nvSpPr>
          <p:cNvPr id="3" name="Title 2"/>
          <p:cNvSpPr>
            <a:spLocks noGrp="1"/>
          </p:cNvSpPr>
          <p:nvPr>
            <p:ph type="title"/>
          </p:nvPr>
        </p:nvSpPr>
        <p:spPr/>
        <p:txBody>
          <a:bodyPr>
            <a:normAutofit/>
          </a:bodyPr>
          <a:lstStyle/>
          <a:p>
            <a:r>
              <a:rPr lang="en-US" dirty="0" smtClean="0"/>
              <a:t>Another approach to evolution</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Most simple cognitive systems:</a:t>
            </a:r>
          </a:p>
          <a:p>
            <a:pPr lvl="1"/>
            <a:r>
              <a:rPr lang="en-US" dirty="0" err="1" smtClean="0"/>
              <a:t>Moleculary</a:t>
            </a:r>
            <a:r>
              <a:rPr lang="en-US" dirty="0" smtClean="0"/>
              <a:t> cognition</a:t>
            </a:r>
          </a:p>
          <a:p>
            <a:pPr lvl="2"/>
            <a:r>
              <a:rPr lang="en-US" dirty="0" smtClean="0"/>
              <a:t>After reception of a signal, molecular receptor changes its conformation – can be viewed as molecular action (of transmitting the signal to other molecule).</a:t>
            </a:r>
          </a:p>
          <a:p>
            <a:pPr lvl="1"/>
            <a:r>
              <a:rPr lang="en-US" dirty="0" smtClean="0"/>
              <a:t>Intracellular cognition</a:t>
            </a:r>
          </a:p>
          <a:p>
            <a:pPr lvl="2"/>
            <a:r>
              <a:rPr lang="en-US" dirty="0" smtClean="0"/>
              <a:t>E. coli – registers attractants or repellents in its environment and reacts by moving towards or away from stimuli.</a:t>
            </a:r>
          </a:p>
          <a:p>
            <a:pPr lvl="1"/>
            <a:r>
              <a:rPr lang="en-US" dirty="0" smtClean="0"/>
              <a:t>Intercellular cognition</a:t>
            </a:r>
          </a:p>
          <a:p>
            <a:pPr lvl="2"/>
            <a:r>
              <a:rPr lang="en-US" dirty="0" smtClean="0"/>
              <a:t>Sensors and effectors are 2 different cells with intercalated nerve cells in between </a:t>
            </a:r>
          </a:p>
        </p:txBody>
      </p:sp>
      <p:sp>
        <p:nvSpPr>
          <p:cNvPr id="3" name="Title 2"/>
          <p:cNvSpPr>
            <a:spLocks noGrp="1"/>
          </p:cNvSpPr>
          <p:nvPr>
            <p:ph type="title"/>
          </p:nvPr>
        </p:nvSpPr>
        <p:spPr/>
        <p:txBody>
          <a:bodyPr/>
          <a:lstStyle/>
          <a:p>
            <a:r>
              <a:rPr lang="en-US" dirty="0" smtClean="0"/>
              <a:t>Intercalation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Jakob</a:t>
            </a:r>
            <a:r>
              <a:rPr lang="en-US" dirty="0" smtClean="0"/>
              <a:t> Johann von </a:t>
            </a:r>
            <a:r>
              <a:rPr lang="en-US" dirty="0" err="1" smtClean="0"/>
              <a:t>Uexküll</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Biology should study organisms not as objects, but as active subjects.</a:t>
            </a:r>
          </a:p>
          <a:p>
            <a:r>
              <a:rPr lang="en-US" dirty="0" err="1" smtClean="0"/>
              <a:t>Umwelt</a:t>
            </a:r>
            <a:r>
              <a:rPr lang="en-US" dirty="0" smtClean="0"/>
              <a:t> = subjective world of an organism</a:t>
            </a:r>
          </a:p>
          <a:p>
            <a:r>
              <a:rPr lang="en-US" dirty="0" smtClean="0"/>
              <a:t>individual organism is always </a:t>
            </a:r>
            <a:r>
              <a:rPr lang="en-US" i="1" dirty="0" smtClean="0"/>
              <a:t>actively creating it’s individual </a:t>
            </a:r>
            <a:r>
              <a:rPr lang="en-US" i="1" dirty="0" err="1" smtClean="0"/>
              <a:t>Umwelt</a:t>
            </a:r>
            <a:endParaRPr lang="en-US" i="1" dirty="0" smtClean="0"/>
          </a:p>
          <a:p>
            <a:r>
              <a:rPr lang="en-US" dirty="0" smtClean="0"/>
              <a:t>this creative process is related to meanings determined by the animal’s </a:t>
            </a:r>
          </a:p>
          <a:p>
            <a:pPr lvl="1"/>
            <a:r>
              <a:rPr lang="en-US" dirty="0" smtClean="0"/>
              <a:t>internal states</a:t>
            </a:r>
          </a:p>
          <a:p>
            <a:pPr lvl="1"/>
            <a:r>
              <a:rPr lang="en-US" dirty="0" smtClean="0"/>
              <a:t>needs</a:t>
            </a:r>
          </a:p>
          <a:p>
            <a:pPr lvl="1"/>
            <a:r>
              <a:rPr lang="en-US" dirty="0" smtClean="0"/>
              <a:t>design</a:t>
            </a:r>
          </a:p>
          <a:p>
            <a:pPr lvl="1"/>
            <a:r>
              <a:rPr lang="en-US" dirty="0" smtClean="0"/>
              <a:t>etc.</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Intercellular cognition</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4114800" y="1752600"/>
            <a:ext cx="4629150" cy="3038475"/>
          </a:xfrm>
          <a:prstGeom prst="rect">
            <a:avLst/>
          </a:prstGeom>
          <a:noFill/>
          <a:ln w="9525">
            <a:noFill/>
            <a:miter lim="800000"/>
            <a:headEnd/>
            <a:tailEnd/>
          </a:ln>
          <a:effectLst/>
        </p:spPr>
      </p:pic>
      <p:sp>
        <p:nvSpPr>
          <p:cNvPr id="5" name="TextBox 4"/>
          <p:cNvSpPr txBox="1"/>
          <p:nvPr/>
        </p:nvSpPr>
        <p:spPr>
          <a:xfrm>
            <a:off x="762000" y="1828800"/>
            <a:ext cx="184731" cy="369332"/>
          </a:xfrm>
          <a:prstGeom prst="rect">
            <a:avLst/>
          </a:prstGeom>
          <a:noFill/>
        </p:spPr>
        <p:txBody>
          <a:bodyPr wrap="none" rtlCol="0">
            <a:spAutoFit/>
          </a:bodyPr>
          <a:lstStyle/>
          <a:p>
            <a:endParaRPr lang="en-US" dirty="0"/>
          </a:p>
        </p:txBody>
      </p:sp>
      <p:pic>
        <p:nvPicPr>
          <p:cNvPr id="10" name="Picture 2"/>
          <p:cNvPicPr>
            <a:picLocks noChangeAspect="1" noChangeArrowheads="1"/>
          </p:cNvPicPr>
          <p:nvPr/>
        </p:nvPicPr>
        <p:blipFill>
          <a:blip r:embed="rId3" cstate="print"/>
          <a:srcRect l="37948" t="67986" r="53142" b="15437"/>
          <a:stretch>
            <a:fillRect/>
          </a:stretch>
        </p:blipFill>
        <p:spPr bwMode="auto">
          <a:xfrm rot="11721699">
            <a:off x="4410027" y="2413439"/>
            <a:ext cx="463097" cy="565474"/>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l="9877" t="47649" r="47075" b="7210"/>
          <a:stretch>
            <a:fillRect/>
          </a:stretch>
        </p:blipFill>
        <p:spPr bwMode="auto">
          <a:xfrm rot="5081776">
            <a:off x="2826572" y="2427120"/>
            <a:ext cx="1992786" cy="1371600"/>
          </a:xfrm>
          <a:prstGeom prst="rect">
            <a:avLst/>
          </a:prstGeom>
          <a:noFill/>
          <a:ln w="9525">
            <a:noFill/>
            <a:miter lim="800000"/>
            <a:headEnd/>
            <a:tailEnd/>
          </a:ln>
          <a:effectLst/>
        </p:spPr>
      </p:pic>
      <p:pic>
        <p:nvPicPr>
          <p:cNvPr id="15" name="Picture 2"/>
          <p:cNvPicPr>
            <a:picLocks noChangeAspect="1" noChangeArrowheads="1"/>
          </p:cNvPicPr>
          <p:nvPr/>
        </p:nvPicPr>
        <p:blipFill>
          <a:blip r:embed="rId3" cstate="print"/>
          <a:srcRect l="48008" t="64058" r="27572" b="20876"/>
          <a:stretch>
            <a:fillRect/>
          </a:stretch>
        </p:blipFill>
        <p:spPr bwMode="auto">
          <a:xfrm rot="1109235">
            <a:off x="3756479" y="3916875"/>
            <a:ext cx="1130436" cy="457768"/>
          </a:xfrm>
          <a:prstGeom prst="rect">
            <a:avLst/>
          </a:prstGeom>
          <a:noFill/>
          <a:ln w="9525">
            <a:noFill/>
            <a:miter lim="800000"/>
            <a:headEnd/>
            <a:tailEnd/>
          </a:ln>
          <a:effectLst/>
        </p:spPr>
      </p:pic>
      <p:sp>
        <p:nvSpPr>
          <p:cNvPr id="17" name="TextBox 16"/>
          <p:cNvSpPr txBox="1"/>
          <p:nvPr/>
        </p:nvSpPr>
        <p:spPr>
          <a:xfrm>
            <a:off x="304800" y="1524000"/>
            <a:ext cx="2743200" cy="4524315"/>
          </a:xfrm>
          <a:prstGeom prst="rect">
            <a:avLst/>
          </a:prstGeom>
          <a:noFill/>
        </p:spPr>
        <p:txBody>
          <a:bodyPr wrap="square" rtlCol="0">
            <a:spAutoFit/>
          </a:bodyPr>
          <a:lstStyle/>
          <a:p>
            <a:pPr>
              <a:buFont typeface="Arial" pitchFamily="34" charset="0"/>
              <a:buChar char="•"/>
            </a:pPr>
            <a:r>
              <a:rPr lang="en-US" dirty="0" smtClean="0"/>
              <a:t> Interneuron modulates the outcome according to the state of inner environment</a:t>
            </a:r>
          </a:p>
          <a:p>
            <a:pPr>
              <a:buFont typeface="Arial" pitchFamily="34" charset="0"/>
              <a:buChar char="•"/>
            </a:pPr>
            <a:r>
              <a:rPr lang="en-US" dirty="0" smtClean="0"/>
              <a:t> Sensory information, primarily evaluated by the sensor is secondarily evaluated on a higher level</a:t>
            </a:r>
          </a:p>
          <a:p>
            <a:pPr>
              <a:buFont typeface="Arial" pitchFamily="34" charset="0"/>
              <a:buChar char="•"/>
            </a:pPr>
            <a:r>
              <a:rPr lang="en-US" dirty="0" smtClean="0"/>
              <a:t> Past experience contributes to this evaluation</a:t>
            </a:r>
          </a:p>
          <a:p>
            <a:pPr>
              <a:buFont typeface="Arial" pitchFamily="34" charset="0"/>
              <a:buChar char="•"/>
            </a:pPr>
            <a:r>
              <a:rPr lang="en-US" dirty="0" smtClean="0"/>
              <a:t> Also information from other sensors contributes </a:t>
            </a:r>
            <a:endParaRPr lang="en-US" dirty="0"/>
          </a:p>
        </p:txBody>
      </p:sp>
      <p:sp>
        <p:nvSpPr>
          <p:cNvPr id="18" name="TextBox 17"/>
          <p:cNvSpPr txBox="1"/>
          <p:nvPr/>
        </p:nvSpPr>
        <p:spPr>
          <a:xfrm>
            <a:off x="3200400" y="4800600"/>
            <a:ext cx="5943600" cy="923330"/>
          </a:xfrm>
          <a:prstGeom prst="rect">
            <a:avLst/>
          </a:prstGeom>
          <a:noFill/>
        </p:spPr>
        <p:txBody>
          <a:bodyPr wrap="square" rtlCol="0">
            <a:spAutoFit/>
          </a:bodyPr>
          <a:lstStyle/>
          <a:p>
            <a:r>
              <a:rPr lang="en-US" dirty="0" smtClean="0"/>
              <a:t>This kind of secondary processing of signal, refining of the evaluation by the receptor is in fact PERCEPTION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Perception is intercalated</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4114800" y="1752600"/>
            <a:ext cx="4629150" cy="3038475"/>
          </a:xfrm>
          <a:prstGeom prst="rect">
            <a:avLst/>
          </a:prstGeom>
          <a:noFill/>
          <a:ln w="9525">
            <a:noFill/>
            <a:miter lim="800000"/>
            <a:headEnd/>
            <a:tailEnd/>
          </a:ln>
          <a:effectLst/>
        </p:spPr>
      </p:pic>
      <p:sp>
        <p:nvSpPr>
          <p:cNvPr id="5" name="TextBox 4"/>
          <p:cNvSpPr txBox="1"/>
          <p:nvPr/>
        </p:nvSpPr>
        <p:spPr>
          <a:xfrm>
            <a:off x="762000" y="1828800"/>
            <a:ext cx="184731" cy="369332"/>
          </a:xfrm>
          <a:prstGeom prst="rect">
            <a:avLst/>
          </a:prstGeom>
          <a:noFill/>
        </p:spPr>
        <p:txBody>
          <a:bodyPr wrap="none" rtlCol="0">
            <a:spAutoFit/>
          </a:bodyPr>
          <a:lstStyle/>
          <a:p>
            <a:endParaRPr lang="en-US" dirty="0"/>
          </a:p>
        </p:txBody>
      </p:sp>
      <p:pic>
        <p:nvPicPr>
          <p:cNvPr id="3075" name="Picture 3"/>
          <p:cNvPicPr>
            <a:picLocks noChangeAspect="1" noChangeArrowheads="1"/>
          </p:cNvPicPr>
          <p:nvPr/>
        </p:nvPicPr>
        <p:blipFill>
          <a:blip r:embed="rId4" cstate="print"/>
          <a:srcRect/>
          <a:stretch>
            <a:fillRect/>
          </a:stretch>
        </p:blipFill>
        <p:spPr bwMode="auto">
          <a:xfrm flipH="1">
            <a:off x="304800" y="3276600"/>
            <a:ext cx="2438400" cy="2438400"/>
          </a:xfrm>
          <a:prstGeom prst="rect">
            <a:avLst/>
          </a:prstGeom>
          <a:noFill/>
          <a:ln w="9525">
            <a:noFill/>
            <a:miter lim="800000"/>
            <a:headEnd/>
            <a:tailEnd/>
          </a:ln>
          <a:effectLst/>
        </p:spPr>
      </p:pic>
      <p:pic>
        <p:nvPicPr>
          <p:cNvPr id="8" name="Picture 2"/>
          <p:cNvPicPr>
            <a:picLocks noChangeAspect="1" noChangeArrowheads="1"/>
          </p:cNvPicPr>
          <p:nvPr/>
        </p:nvPicPr>
        <p:blipFill>
          <a:blip r:embed="rId3" cstate="print"/>
          <a:srcRect l="12054" t="42633" r="52263"/>
          <a:stretch>
            <a:fillRect/>
          </a:stretch>
        </p:blipFill>
        <p:spPr bwMode="auto">
          <a:xfrm rot="6525595">
            <a:off x="3084340" y="3086387"/>
            <a:ext cx="1651824" cy="1743075"/>
          </a:xfrm>
          <a:prstGeom prst="rect">
            <a:avLst/>
          </a:prstGeom>
          <a:noFill/>
          <a:ln w="9525">
            <a:noFill/>
            <a:miter lim="800000"/>
            <a:headEnd/>
            <a:tailEnd/>
          </a:ln>
          <a:effectLst/>
        </p:spPr>
      </p:pic>
      <p:pic>
        <p:nvPicPr>
          <p:cNvPr id="9" name="Picture 2"/>
          <p:cNvPicPr>
            <a:picLocks noChangeAspect="1" noChangeArrowheads="1"/>
          </p:cNvPicPr>
          <p:nvPr/>
        </p:nvPicPr>
        <p:blipFill>
          <a:blip r:embed="rId3" cstate="print"/>
          <a:srcRect l="12054" t="42633" r="52263" b="8490"/>
          <a:stretch>
            <a:fillRect/>
          </a:stretch>
        </p:blipFill>
        <p:spPr bwMode="auto">
          <a:xfrm rot="15981507" flipV="1">
            <a:off x="2892053" y="1500458"/>
            <a:ext cx="1651824" cy="1485096"/>
          </a:xfrm>
          <a:prstGeom prst="rect">
            <a:avLst/>
          </a:prstGeom>
          <a:noFill/>
          <a:ln w="9525">
            <a:noFill/>
            <a:miter lim="800000"/>
            <a:headEnd/>
            <a:tailEnd/>
          </a:ln>
          <a:effectLst/>
        </p:spPr>
      </p:pic>
      <p:pic>
        <p:nvPicPr>
          <p:cNvPr id="10" name="Picture 2"/>
          <p:cNvPicPr>
            <a:picLocks noChangeAspect="1" noChangeArrowheads="1"/>
          </p:cNvPicPr>
          <p:nvPr/>
        </p:nvPicPr>
        <p:blipFill>
          <a:blip r:embed="rId3" cstate="print"/>
          <a:srcRect l="37948" t="67986" r="53142" b="15437"/>
          <a:stretch>
            <a:fillRect/>
          </a:stretch>
        </p:blipFill>
        <p:spPr bwMode="auto">
          <a:xfrm rot="11721699">
            <a:off x="4410027" y="2413439"/>
            <a:ext cx="463097" cy="565474"/>
          </a:xfrm>
          <a:prstGeom prst="rect">
            <a:avLst/>
          </a:prstGeom>
          <a:noFill/>
          <a:ln w="9525">
            <a:noFill/>
            <a:miter lim="800000"/>
            <a:headEnd/>
            <a:tailEnd/>
          </a:ln>
          <a:effectLst/>
        </p:spPr>
      </p:pic>
      <p:sp>
        <p:nvSpPr>
          <p:cNvPr id="12" name="Freeform 11"/>
          <p:cNvSpPr/>
          <p:nvPr/>
        </p:nvSpPr>
        <p:spPr>
          <a:xfrm>
            <a:off x="2431473" y="1243446"/>
            <a:ext cx="955963" cy="4305299"/>
          </a:xfrm>
          <a:custGeom>
            <a:avLst/>
            <a:gdLst>
              <a:gd name="connsiteX0" fmla="*/ 955963 w 955963"/>
              <a:gd name="connsiteY0" fmla="*/ 190499 h 4305299"/>
              <a:gd name="connsiteX1" fmla="*/ 789709 w 955963"/>
              <a:gd name="connsiteY1" fmla="*/ 3463 h 4305299"/>
              <a:gd name="connsiteX2" fmla="*/ 436418 w 955963"/>
              <a:gd name="connsiteY2" fmla="*/ 169718 h 4305299"/>
              <a:gd name="connsiteX3" fmla="*/ 249382 w 955963"/>
              <a:gd name="connsiteY3" fmla="*/ 897081 h 4305299"/>
              <a:gd name="connsiteX4" fmla="*/ 581891 w 955963"/>
              <a:gd name="connsiteY4" fmla="*/ 1790699 h 4305299"/>
              <a:gd name="connsiteX5" fmla="*/ 644236 w 955963"/>
              <a:gd name="connsiteY5" fmla="*/ 2538845 h 4305299"/>
              <a:gd name="connsiteX6" fmla="*/ 623454 w 955963"/>
              <a:gd name="connsiteY6" fmla="*/ 3744190 h 4305299"/>
              <a:gd name="connsiteX7" fmla="*/ 353291 w 955963"/>
              <a:gd name="connsiteY7" fmla="*/ 4242954 h 4305299"/>
              <a:gd name="connsiteX8" fmla="*/ 0 w 955963"/>
              <a:gd name="connsiteY8" fmla="*/ 4118263 h 430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963" h="4305299">
                <a:moveTo>
                  <a:pt x="955963" y="190499"/>
                </a:moveTo>
                <a:cubicBezTo>
                  <a:pt x="916131" y="98712"/>
                  <a:pt x="876300" y="6926"/>
                  <a:pt x="789709" y="3463"/>
                </a:cubicBezTo>
                <a:cubicBezTo>
                  <a:pt x="703118" y="0"/>
                  <a:pt x="526473" y="20782"/>
                  <a:pt x="436418" y="169718"/>
                </a:cubicBezTo>
                <a:cubicBezTo>
                  <a:pt x="346364" y="318654"/>
                  <a:pt x="225137" y="626918"/>
                  <a:pt x="249382" y="897081"/>
                </a:cubicBezTo>
                <a:cubicBezTo>
                  <a:pt x="273627" y="1167244"/>
                  <a:pt x="516082" y="1517072"/>
                  <a:pt x="581891" y="1790699"/>
                </a:cubicBezTo>
                <a:cubicBezTo>
                  <a:pt x="647700" y="2064326"/>
                  <a:pt x="637309" y="2213263"/>
                  <a:pt x="644236" y="2538845"/>
                </a:cubicBezTo>
                <a:cubicBezTo>
                  <a:pt x="651163" y="2864427"/>
                  <a:pt x="671945" y="3460172"/>
                  <a:pt x="623454" y="3744190"/>
                </a:cubicBezTo>
                <a:cubicBezTo>
                  <a:pt x="574963" y="4028208"/>
                  <a:pt x="457200" y="4180609"/>
                  <a:pt x="353291" y="4242954"/>
                </a:cubicBezTo>
                <a:cubicBezTo>
                  <a:pt x="249382" y="4305299"/>
                  <a:pt x="124691" y="4211781"/>
                  <a:pt x="0" y="4118263"/>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2348345" y="4717473"/>
            <a:ext cx="1205346" cy="1194955"/>
          </a:xfrm>
          <a:custGeom>
            <a:avLst/>
            <a:gdLst>
              <a:gd name="connsiteX0" fmla="*/ 1205346 w 1205346"/>
              <a:gd name="connsiteY0" fmla="*/ 0 h 1194955"/>
              <a:gd name="connsiteX1" fmla="*/ 935182 w 1205346"/>
              <a:gd name="connsiteY1" fmla="*/ 955963 h 1194955"/>
              <a:gd name="connsiteX2" fmla="*/ 394855 w 1205346"/>
              <a:gd name="connsiteY2" fmla="*/ 1143000 h 1194955"/>
              <a:gd name="connsiteX3" fmla="*/ 0 w 1205346"/>
              <a:gd name="connsiteY3" fmla="*/ 644236 h 1194955"/>
            </a:gdLst>
            <a:ahLst/>
            <a:cxnLst>
              <a:cxn ang="0">
                <a:pos x="connsiteX0" y="connsiteY0"/>
              </a:cxn>
              <a:cxn ang="0">
                <a:pos x="connsiteX1" y="connsiteY1"/>
              </a:cxn>
              <a:cxn ang="0">
                <a:pos x="connsiteX2" y="connsiteY2"/>
              </a:cxn>
              <a:cxn ang="0">
                <a:pos x="connsiteX3" y="connsiteY3"/>
              </a:cxn>
            </a:cxnLst>
            <a:rect l="l" t="t" r="r" b="b"/>
            <a:pathLst>
              <a:path w="1205346" h="1194955">
                <a:moveTo>
                  <a:pt x="1205346" y="0"/>
                </a:moveTo>
                <a:cubicBezTo>
                  <a:pt x="1137805" y="382731"/>
                  <a:pt x="1070264" y="765463"/>
                  <a:pt x="935182" y="955963"/>
                </a:cubicBezTo>
                <a:cubicBezTo>
                  <a:pt x="800100" y="1146463"/>
                  <a:pt x="550719" y="1194955"/>
                  <a:pt x="394855" y="1143000"/>
                </a:cubicBezTo>
                <a:cubicBezTo>
                  <a:pt x="238991" y="1091046"/>
                  <a:pt x="119495" y="867641"/>
                  <a:pt x="0" y="644236"/>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2"/>
          <p:cNvPicPr>
            <a:picLocks noChangeAspect="1" noChangeArrowheads="1"/>
          </p:cNvPicPr>
          <p:nvPr/>
        </p:nvPicPr>
        <p:blipFill>
          <a:blip r:embed="rId3" cstate="print"/>
          <a:srcRect l="37948" t="67986" r="53142" b="15437"/>
          <a:stretch>
            <a:fillRect/>
          </a:stretch>
        </p:blipFill>
        <p:spPr bwMode="auto">
          <a:xfrm rot="11721699">
            <a:off x="4257627" y="3556437"/>
            <a:ext cx="463097" cy="565474"/>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Held &amp; Hein (1963)</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752600" y="1905000"/>
            <a:ext cx="5705475" cy="392892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304800" y="1752600"/>
            <a:ext cx="8229600" cy="1143000"/>
          </a:xfrm>
        </p:spPr>
        <p:txBody>
          <a:bodyPr>
            <a:normAutofit fontScale="90000"/>
          </a:bodyPr>
          <a:lstStyle/>
          <a:p>
            <a:r>
              <a:rPr lang="en-US" dirty="0" smtClean="0"/>
              <a:t>What is living has never been dead</a:t>
            </a:r>
            <a:br>
              <a:rPr lang="en-US" dirty="0" smtClean="0"/>
            </a:br>
            <a:r>
              <a:rPr lang="en-US" dirty="0" smtClean="0"/>
              <a:t>~ Raymond </a:t>
            </a:r>
            <a:r>
              <a:rPr lang="en-US" dirty="0" err="1" smtClean="0"/>
              <a:t>Ruyer</a:t>
            </a:r>
            <a:endParaRPr lang="en-US" dirty="0"/>
          </a:p>
        </p:txBody>
      </p:sp>
      <p:pic>
        <p:nvPicPr>
          <p:cNvPr id="1026" name="Picture 2" descr="C:\Documents and Settings\Danka\Local Settings\Temporary Internet Files\Content.IE5\8QK3PH9D\MCj00787110000[1].wmf"/>
          <p:cNvPicPr>
            <a:picLocks noChangeAspect="1" noChangeArrowheads="1"/>
          </p:cNvPicPr>
          <p:nvPr/>
        </p:nvPicPr>
        <p:blipFill>
          <a:blip r:embed="rId2" cstate="print"/>
          <a:srcRect/>
          <a:stretch>
            <a:fillRect/>
          </a:stretch>
        </p:blipFill>
        <p:spPr bwMode="auto">
          <a:xfrm>
            <a:off x="6934200" y="2362200"/>
            <a:ext cx="1622066" cy="393430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a:t>
            </a:r>
            <a:endParaRPr lang="en-US" dirty="0"/>
          </a:p>
        </p:txBody>
      </p:sp>
      <p:sp>
        <p:nvSpPr>
          <p:cNvPr id="3" name="Content Placeholder 2"/>
          <p:cNvSpPr>
            <a:spLocks noGrp="1"/>
          </p:cNvSpPr>
          <p:nvPr>
            <p:ph sz="quarter" idx="1"/>
          </p:nvPr>
        </p:nvSpPr>
        <p:spPr/>
        <p:txBody>
          <a:bodyPr/>
          <a:lstStyle/>
          <a:p>
            <a:r>
              <a:rPr lang="en-US" dirty="0" smtClean="0"/>
              <a:t>“nervous excitation always flows towards the stretched muscles”</a:t>
            </a:r>
          </a:p>
          <a:p>
            <a:r>
              <a:rPr lang="en-US" dirty="0" smtClean="0"/>
              <a:t>activity of the nervous system facilitates the contraction of stretched muscles and thereby counteracts and regulates the stretching of muscles</a:t>
            </a:r>
            <a:endParaRPr lang="en-US" dirty="0"/>
          </a:p>
        </p:txBody>
      </p:sp>
      <p:pic>
        <p:nvPicPr>
          <p:cNvPr id="8195" name="Picture 3"/>
          <p:cNvPicPr>
            <a:picLocks noChangeAspect="1" noChangeArrowheads="1"/>
          </p:cNvPicPr>
          <p:nvPr/>
        </p:nvPicPr>
        <p:blipFill>
          <a:blip r:embed="rId3" cstate="print"/>
          <a:srcRect/>
          <a:stretch>
            <a:fillRect/>
          </a:stretch>
        </p:blipFill>
        <p:spPr bwMode="auto">
          <a:xfrm rot="5400000">
            <a:off x="2438399" y="2438399"/>
            <a:ext cx="1904999" cy="6629403"/>
          </a:xfrm>
          <a:prstGeom prst="rect">
            <a:avLst/>
          </a:prstGeom>
          <a:noFill/>
          <a:ln w="9525">
            <a:noFill/>
            <a:miter lim="800000"/>
            <a:headEnd/>
            <a:tailEnd/>
          </a:ln>
          <a:effectLst/>
        </p:spPr>
      </p:pic>
      <p:sp>
        <p:nvSpPr>
          <p:cNvPr id="6" name="TextBox 5"/>
          <p:cNvSpPr txBox="1"/>
          <p:nvPr/>
        </p:nvSpPr>
        <p:spPr>
          <a:xfrm>
            <a:off x="6934200" y="4549676"/>
            <a:ext cx="2209800" cy="2308324"/>
          </a:xfrm>
          <a:prstGeom prst="rect">
            <a:avLst/>
          </a:prstGeom>
          <a:noFill/>
        </p:spPr>
        <p:txBody>
          <a:bodyPr wrap="square" rtlCol="0">
            <a:spAutoFit/>
          </a:bodyPr>
          <a:lstStyle/>
          <a:p>
            <a:r>
              <a:rPr lang="en-US" dirty="0" smtClean="0"/>
              <a:t>Little diagrams in the text illustrating a description of feedback</a:t>
            </a:r>
          </a:p>
          <a:p>
            <a:r>
              <a:rPr lang="en-US" dirty="0" smtClean="0"/>
              <a:t>and </a:t>
            </a:r>
            <a:r>
              <a:rPr lang="en-US" dirty="0" err="1" smtClean="0"/>
              <a:t>reafferent</a:t>
            </a:r>
            <a:r>
              <a:rPr lang="en-US" dirty="0" smtClean="0"/>
              <a:t> control (</a:t>
            </a:r>
            <a:r>
              <a:rPr lang="en-US" dirty="0" err="1" smtClean="0"/>
              <a:t>Uexküll</a:t>
            </a:r>
            <a:r>
              <a:rPr lang="en-US" dirty="0" smtClean="0"/>
              <a:t> 1920: 201).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Negative feedback occurs when the output of a system acts to oppose changes to the input of the system</a:t>
            </a:r>
          </a:p>
          <a:p>
            <a:r>
              <a:rPr lang="en-US" dirty="0" smtClean="0"/>
              <a:t>The result is that the changes are attenuated (weakened)</a:t>
            </a:r>
          </a:p>
          <a:p>
            <a:r>
              <a:rPr lang="en-US" dirty="0" smtClean="0"/>
              <a:t>In contrast, positive feedback is a feedback in which the system responds in the same direction as the perturbation, resulting in amplification of the original signal instead of stabilizing the signal. A positive feedback of 100% or greater will result in a runaway situation. Both positive and negative feedback require a feedback loop to operate.</a:t>
            </a:r>
          </a:p>
          <a:p>
            <a:endParaRPr lang="en-US" dirty="0"/>
          </a:p>
        </p:txBody>
      </p:sp>
      <p:sp>
        <p:nvSpPr>
          <p:cNvPr id="3" name="Title 2"/>
          <p:cNvSpPr>
            <a:spLocks noGrp="1"/>
          </p:cNvSpPr>
          <p:nvPr>
            <p:ph type="title"/>
          </p:nvPr>
        </p:nvSpPr>
        <p:spPr/>
        <p:txBody>
          <a:bodyPr>
            <a:normAutofit/>
          </a:bodyPr>
          <a:lstStyle/>
          <a:p>
            <a:r>
              <a:rPr lang="en-US" dirty="0" smtClean="0"/>
              <a:t>Negative feedback</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3505200" cy="3928872"/>
          </a:xfrm>
        </p:spPr>
        <p:txBody>
          <a:bodyPr>
            <a:normAutofit fontScale="55000" lnSpcReduction="20000"/>
          </a:bodyPr>
          <a:lstStyle/>
          <a:p>
            <a:r>
              <a:rPr lang="en-US" dirty="0" smtClean="0"/>
              <a:t>There are muscle length sensory receptors in the quadriceps muscle. When the patellar tendon is tapped, it causes a </a:t>
            </a:r>
            <a:r>
              <a:rPr lang="en-US" b="1" dirty="0" smtClean="0"/>
              <a:t>stretch </a:t>
            </a:r>
            <a:r>
              <a:rPr lang="en-US" dirty="0" smtClean="0"/>
              <a:t>in the quads, which stimulates the length receptors. This fires an action potential in the sensory neuron, which goes to the spinal cord, where it innervates the motor neuron to the same muscle. Assuming the stimulus was strong enough, the motor neuron also fires an action potential, and causes a </a:t>
            </a:r>
            <a:r>
              <a:rPr lang="en-US" b="1" dirty="0" smtClean="0"/>
              <a:t>contraction</a:t>
            </a:r>
            <a:r>
              <a:rPr lang="en-US" dirty="0" smtClean="0"/>
              <a:t> in the quads, resulting in a slight kick of the lower leg. Thus, the reflex arc is an example of negative feedback.</a:t>
            </a:r>
            <a:endParaRPr lang="en-US" dirty="0"/>
          </a:p>
        </p:txBody>
      </p:sp>
      <p:sp>
        <p:nvSpPr>
          <p:cNvPr id="3" name="Title 2"/>
          <p:cNvSpPr>
            <a:spLocks noGrp="1"/>
          </p:cNvSpPr>
          <p:nvPr>
            <p:ph type="title"/>
          </p:nvPr>
        </p:nvSpPr>
        <p:spPr/>
        <p:txBody>
          <a:bodyPr>
            <a:normAutofit fontScale="90000"/>
          </a:bodyPr>
          <a:lstStyle/>
          <a:p>
            <a:r>
              <a:rPr lang="en-US" dirty="0" smtClean="0"/>
              <a:t>Why is reflex arc an example of negative feedback?</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114800" y="1524000"/>
            <a:ext cx="4629150" cy="3038475"/>
          </a:xfrm>
          <a:prstGeom prst="rect">
            <a:avLst/>
          </a:prstGeom>
          <a:noFill/>
          <a:ln w="9525">
            <a:noFill/>
            <a:miter lim="800000"/>
            <a:headEnd/>
            <a:tailEnd/>
          </a:ln>
          <a:effectLst/>
        </p:spPr>
      </p:pic>
      <p:sp>
        <p:nvSpPr>
          <p:cNvPr id="5" name="TextBox 4"/>
          <p:cNvSpPr txBox="1"/>
          <p:nvPr/>
        </p:nvSpPr>
        <p:spPr>
          <a:xfrm>
            <a:off x="1371600" y="5294293"/>
            <a:ext cx="7924799" cy="523220"/>
          </a:xfrm>
          <a:prstGeom prst="rect">
            <a:avLst/>
          </a:prstGeom>
          <a:noFill/>
        </p:spPr>
        <p:txBody>
          <a:bodyPr wrap="square" rtlCol="0">
            <a:spAutoFit/>
          </a:bodyPr>
          <a:lstStyle/>
          <a:p>
            <a:pPr>
              <a:buFont typeface="Arial" pitchFamily="34" charset="0"/>
              <a:buChar char="•"/>
            </a:pPr>
            <a:r>
              <a:rPr lang="en-US" sz="2800" dirty="0" smtClean="0"/>
              <a:t> Functional circle an example of negative feedback</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Umwelt</a:t>
            </a:r>
            <a:r>
              <a:rPr lang="en-US" dirty="0" smtClean="0"/>
              <a:t> and negative feedback</a:t>
            </a:r>
            <a:endParaRPr lang="en-US" dirty="0"/>
          </a:p>
        </p:txBody>
      </p:sp>
      <p:sp>
        <p:nvSpPr>
          <p:cNvPr id="3" name="Content Placeholder 2"/>
          <p:cNvSpPr>
            <a:spLocks noGrp="1"/>
          </p:cNvSpPr>
          <p:nvPr>
            <p:ph sz="quarter" idx="1"/>
          </p:nvPr>
        </p:nvSpPr>
        <p:spPr/>
        <p:txBody>
          <a:bodyPr>
            <a:normAutofit/>
          </a:bodyPr>
          <a:lstStyle/>
          <a:p>
            <a:r>
              <a:rPr lang="en-US" dirty="0" err="1" smtClean="0"/>
              <a:t>Umwelt</a:t>
            </a:r>
            <a:r>
              <a:rPr lang="en-US" dirty="0" smtClean="0"/>
              <a:t> - formed by perceptual and </a:t>
            </a:r>
            <a:r>
              <a:rPr lang="en-US" dirty="0" err="1" smtClean="0"/>
              <a:t>effector</a:t>
            </a:r>
            <a:r>
              <a:rPr lang="en-US" dirty="0" smtClean="0"/>
              <a:t> worlds together</a:t>
            </a:r>
          </a:p>
          <a:p>
            <a:r>
              <a:rPr lang="en-US" dirty="0" smtClean="0"/>
              <a:t>Organism is embedded in the world through </a:t>
            </a:r>
            <a:r>
              <a:rPr lang="en-US" i="1" dirty="0" smtClean="0"/>
              <a:t>functional cycles</a:t>
            </a:r>
          </a:p>
          <a:p>
            <a:r>
              <a:rPr lang="en-US" dirty="0" smtClean="0"/>
              <a:t>modeling of functional cycles should help to </a:t>
            </a:r>
            <a:r>
              <a:rPr lang="en-US" dirty="0" err="1" smtClean="0"/>
              <a:t>conceptualise</a:t>
            </a:r>
            <a:r>
              <a:rPr lang="en-US" dirty="0" smtClean="0"/>
              <a:t> the functional </a:t>
            </a:r>
            <a:r>
              <a:rPr lang="en-US" dirty="0" err="1" smtClean="0"/>
              <a:t>organisation</a:t>
            </a:r>
            <a:r>
              <a:rPr lang="en-US" dirty="0" smtClean="0"/>
              <a:t> of </a:t>
            </a:r>
            <a:r>
              <a:rPr lang="en-US" dirty="0" err="1" smtClean="0"/>
              <a:t>behaviour</a:t>
            </a:r>
            <a:r>
              <a:rPr lang="en-US" dirty="0" smtClean="0"/>
              <a:t> as an ongoing process of regulation</a:t>
            </a:r>
          </a:p>
          <a:p>
            <a:pPr lv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2829</TotalTime>
  <Words>3995</Words>
  <Application>Microsoft Office PowerPoint</Application>
  <PresentationFormat>On-screen Show (4:3)</PresentationFormat>
  <Paragraphs>389</Paragraphs>
  <Slides>53</Slides>
  <Notes>13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Median</vt:lpstr>
      <vt:lpstr>Semiotics and Enactment</vt:lpstr>
      <vt:lpstr>Meaning in organisms</vt:lpstr>
      <vt:lpstr>Mechanistic theories</vt:lpstr>
      <vt:lpstr>Jakob Johann von Uexküll (1864-1944)</vt:lpstr>
      <vt:lpstr>Jakob Johann von Uexküll</vt:lpstr>
      <vt:lpstr>Negative feedback</vt:lpstr>
      <vt:lpstr>Negative feedback</vt:lpstr>
      <vt:lpstr>Why is reflex arc an example of negative feedback?</vt:lpstr>
      <vt:lpstr>Umwelt and negative feedback</vt:lpstr>
      <vt:lpstr>Umwelt of a tick</vt:lpstr>
      <vt:lpstr>Functional circle – receptor and effector cues</vt:lpstr>
      <vt:lpstr>Umwelt</vt:lpstr>
      <vt:lpstr>Semiotic triangle (Pierce)</vt:lpstr>
      <vt:lpstr>Umweltforschung</vt:lpstr>
      <vt:lpstr>Slide 15</vt:lpstr>
      <vt:lpstr>Lißmann (1932)</vt:lpstr>
      <vt:lpstr>Hermit crab &amp; sea anemone</vt:lpstr>
      <vt:lpstr>Slide 18</vt:lpstr>
      <vt:lpstr>Change of meaning of the sea anemone to the hermit crab</vt:lpstr>
      <vt:lpstr>Dogs, human language and the effect world (Wirkwelt)</vt:lpstr>
      <vt:lpstr>Slide 21</vt:lpstr>
      <vt:lpstr>Meaning and AI</vt:lpstr>
      <vt:lpstr>Slide 23</vt:lpstr>
      <vt:lpstr>Classical AI</vt:lpstr>
      <vt:lpstr>Slide 25</vt:lpstr>
      <vt:lpstr>AI and semiosis</vt:lpstr>
      <vt:lpstr>AI and semiosis </vt:lpstr>
      <vt:lpstr>Autonomous agents</vt:lpstr>
      <vt:lpstr>Early examples of artificial organisms</vt:lpstr>
      <vt:lpstr>Self-organizing systems</vt:lpstr>
      <vt:lpstr>Situatedness and embodiment (Brooks, 1991)</vt:lpstr>
      <vt:lpstr>Robot’s own Merkwelt</vt:lpstr>
      <vt:lpstr>Subsumption architecture</vt:lpstr>
      <vt:lpstr>Different adaptation techniques</vt:lpstr>
      <vt:lpstr>Self-organized communication</vt:lpstr>
      <vt:lpstr>Difference between artificial nervous systems and mechanisms</vt:lpstr>
      <vt:lpstr>Difference between living and artificial</vt:lpstr>
      <vt:lpstr>Maturana &amp; Varela</vt:lpstr>
      <vt:lpstr>Autopoietic and allopoietic systems</vt:lpstr>
      <vt:lpstr>Autopoiesis and living cell</vt:lpstr>
      <vt:lpstr>Autonomy</vt:lpstr>
      <vt:lpstr>Structural coupling</vt:lpstr>
      <vt:lpstr>Structural coupling</vt:lpstr>
      <vt:lpstr>Autopoietic unities</vt:lpstr>
      <vt:lpstr>Organizational closure</vt:lpstr>
      <vt:lpstr>Organizational closure of embodied systems</vt:lpstr>
      <vt:lpstr>Enactive cognitive science</vt:lpstr>
      <vt:lpstr>Another approach to evolution</vt:lpstr>
      <vt:lpstr>Intercalation</vt:lpstr>
      <vt:lpstr>Intercellular cognition</vt:lpstr>
      <vt:lpstr>Perception is intercalated</vt:lpstr>
      <vt:lpstr>Held &amp; Hein (1963)</vt:lpstr>
      <vt:lpstr>What is living has never been dead ~ Raymond Ruyer</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Semiotics and Enactment</dc:title>
  <dc:creator>Dana Retová</dc:creator>
  <cp:lastModifiedBy>Dana Retová</cp:lastModifiedBy>
  <cp:revision>74</cp:revision>
  <dcterms:created xsi:type="dcterms:W3CDTF">2009-09-28T14:56:45Z</dcterms:created>
  <dcterms:modified xsi:type="dcterms:W3CDTF">2010-10-14T09:57:00Z</dcterms:modified>
</cp:coreProperties>
</file>