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3"/>
  </p:notesMasterIdLst>
  <p:sldIdLst>
    <p:sldId id="256" r:id="rId2"/>
    <p:sldId id="270" r:id="rId3"/>
    <p:sldId id="271" r:id="rId4"/>
    <p:sldId id="272" r:id="rId5"/>
    <p:sldId id="273" r:id="rId6"/>
    <p:sldId id="274" r:id="rId7"/>
    <p:sldId id="275" r:id="rId8"/>
    <p:sldId id="276" r:id="rId9"/>
    <p:sldId id="277" r:id="rId10"/>
    <p:sldId id="278" r:id="rId11"/>
    <p:sldId id="279" r:id="rId12"/>
    <p:sldId id="280" r:id="rId13"/>
    <p:sldId id="269" r:id="rId14"/>
    <p:sldId id="288" r:id="rId15"/>
    <p:sldId id="281" r:id="rId16"/>
    <p:sldId id="287" r:id="rId17"/>
    <p:sldId id="282" r:id="rId18"/>
    <p:sldId id="285" r:id="rId19"/>
    <p:sldId id="283" r:id="rId20"/>
    <p:sldId id="284" r:id="rId21"/>
    <p:sldId id="286" r:id="rId22"/>
  </p:sldIdLst>
  <p:sldSz cx="9144000" cy="6858000" type="screen4x3"/>
  <p:notesSz cx="6781800" cy="9918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163" autoAdjust="0"/>
  </p:normalViewPr>
  <p:slideViewPr>
    <p:cSldViewPr>
      <p:cViewPr varScale="1">
        <p:scale>
          <a:sx n="32" d="100"/>
          <a:sy n="32" d="100"/>
        </p:scale>
        <p:origin x="-159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59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1451" y="0"/>
            <a:ext cx="2938780" cy="495935"/>
          </a:xfrm>
          <a:prstGeom prst="rect">
            <a:avLst/>
          </a:prstGeom>
        </p:spPr>
        <p:txBody>
          <a:bodyPr vert="horz" lIns="91440" tIns="45720" rIns="91440" bIns="45720" rtlCol="0"/>
          <a:lstStyle>
            <a:lvl1pPr algn="r">
              <a:defRPr sz="1200"/>
            </a:lvl1pPr>
          </a:lstStyle>
          <a:p>
            <a:fld id="{B0B42EBF-23EC-451F-8304-4CA09517BF27}" type="datetimeFigureOut">
              <a:rPr lang="en-US" smtClean="0"/>
              <a:pPr/>
              <a:t>12/9/2010</a:t>
            </a:fld>
            <a:endParaRPr lang="en-US"/>
          </a:p>
        </p:txBody>
      </p:sp>
      <p:sp>
        <p:nvSpPr>
          <p:cNvPr id="4" name="Slide Image Placeholder 3"/>
          <p:cNvSpPr>
            <a:spLocks noGrp="1" noRot="1" noChangeAspect="1"/>
          </p:cNvSpPr>
          <p:nvPr>
            <p:ph type="sldImg" idx="2"/>
          </p:nvPr>
        </p:nvSpPr>
        <p:spPr>
          <a:xfrm>
            <a:off x="911225" y="744538"/>
            <a:ext cx="4959350" cy="37195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8180" y="4711383"/>
            <a:ext cx="5425440" cy="44634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1044"/>
            <a:ext cx="2938780" cy="49593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1451" y="9421044"/>
            <a:ext cx="2938780" cy="495935"/>
          </a:xfrm>
          <a:prstGeom prst="rect">
            <a:avLst/>
          </a:prstGeom>
        </p:spPr>
        <p:txBody>
          <a:bodyPr vert="horz" lIns="91440" tIns="45720" rIns="91440" bIns="45720" rtlCol="0" anchor="b"/>
          <a:lstStyle>
            <a:lvl1pPr algn="r">
              <a:defRPr sz="1200"/>
            </a:lvl1pPr>
          </a:lstStyle>
          <a:p>
            <a:fld id="{BC96351A-6230-449A-823B-AD456FB4B52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96351A-6230-449A-823B-AD456FB4B52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we see a cat walk</a:t>
            </a:r>
            <a:r>
              <a:rPr lang="en-US" baseline="0" dirty="0" smtClean="0"/>
              <a:t> across the room our ANIMATE MOTION image-schema produces a partial representation of the scene</a:t>
            </a:r>
          </a:p>
          <a:p>
            <a:r>
              <a:rPr lang="en-US" baseline="0" dirty="0" smtClean="0"/>
              <a:t>But when we see a car </a:t>
            </a:r>
            <a:r>
              <a:rPr lang="en-US" baseline="0" dirty="0" smtClean="0"/>
              <a:t>zoom past</a:t>
            </a:r>
            <a:r>
              <a:rPr lang="en-US" baseline="0" dirty="0" smtClean="0"/>
              <a:t>, our schema stays quiet</a:t>
            </a:r>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level or </a:t>
            </a:r>
            <a:r>
              <a:rPr lang="en-US" dirty="0" err="1" smtClean="0"/>
              <a:t>redescription</a:t>
            </a:r>
            <a:r>
              <a:rPr lang="en-US" baseline="0" dirty="0" smtClean="0"/>
              <a:t> produces an intermediate representation</a:t>
            </a:r>
          </a:p>
          <a:p>
            <a:r>
              <a:rPr lang="en-US" baseline="0" dirty="0" smtClean="0"/>
              <a:t>Representations are interned in </a:t>
            </a:r>
            <a:r>
              <a:rPr lang="en-US" baseline="0" dirty="0" err="1" smtClean="0"/>
              <a:t>Neo’s</a:t>
            </a:r>
            <a:r>
              <a:rPr lang="en-US" baseline="0" dirty="0" smtClean="0"/>
              <a:t> memory when they have accrued sufficient evidence from </a:t>
            </a:r>
            <a:r>
              <a:rPr lang="en-US" baseline="0" dirty="0" err="1" smtClean="0"/>
              <a:t>Neo’s</a:t>
            </a:r>
            <a:r>
              <a:rPr lang="en-US" baseline="0" dirty="0" smtClean="0"/>
              <a:t> </a:t>
            </a:r>
            <a:r>
              <a:rPr lang="en-US" baseline="0" dirty="0" smtClean="0"/>
              <a:t>experience</a:t>
            </a:r>
            <a:r>
              <a:rPr lang="en-US" baseline="0" dirty="0" smtClean="0"/>
              <a:t>.</a:t>
            </a:r>
          </a:p>
          <a:p>
            <a:r>
              <a:rPr lang="en-US" baseline="0" dirty="0" smtClean="0"/>
              <a:t>Changes in token values : when the value of a stream changes (e.g. he looks </a:t>
            </a:r>
            <a:r>
              <a:rPr lang="en-US" baseline="0" dirty="0" smtClean="0"/>
              <a:t>elsewhere</a:t>
            </a:r>
            <a:r>
              <a:rPr lang="en-US" baseline="0" dirty="0" smtClean="0"/>
              <a:t>, the object moves, the sound changes)</a:t>
            </a:r>
          </a:p>
          <a:p>
            <a:r>
              <a:rPr lang="en-US" baseline="0" dirty="0" smtClean="0"/>
              <a:t>Scope: whenever there is red, there is also rattle-shape</a:t>
            </a:r>
          </a:p>
          <a:p>
            <a:r>
              <a:rPr lang="en-US" baseline="0" dirty="0" smtClean="0"/>
              <a:t>Fluent:  </a:t>
            </a:r>
            <a:r>
              <a:rPr lang="en-US" baseline="0" dirty="0" err="1" smtClean="0"/>
              <a:t>Fluents</a:t>
            </a:r>
            <a:r>
              <a:rPr lang="en-US" baseline="0" dirty="0" smtClean="0"/>
              <a:t> represent things that don’t change, or that change in highly regular, predictable ways. (e.g. sound made by a rattle, its shape, color etc.).</a:t>
            </a:r>
          </a:p>
          <a:p>
            <a:r>
              <a:rPr lang="en-US" baseline="0" dirty="0" smtClean="0"/>
              <a:t>The sensory experience is implemented as tokens for red and rattle-shaped in the appropriate streams, whereas the cognitive experience of a red rattle involves activating a fluent that represents the red rattle.</a:t>
            </a:r>
          </a:p>
          <a:p>
            <a:r>
              <a:rPr lang="en-US" baseline="0" dirty="0" smtClean="0"/>
              <a:t>Base </a:t>
            </a:r>
            <a:r>
              <a:rPr lang="en-US" baseline="0" dirty="0" err="1" smtClean="0"/>
              <a:t>fluents</a:t>
            </a:r>
            <a:r>
              <a:rPr lang="en-US" baseline="0" dirty="0" smtClean="0"/>
              <a:t>: </a:t>
            </a:r>
            <a:r>
              <a:rPr lang="en-US" baseline="0" dirty="0" err="1" smtClean="0"/>
              <a:t>coocuring</a:t>
            </a:r>
            <a:r>
              <a:rPr lang="en-US" baseline="0" dirty="0" smtClean="0"/>
              <a:t> tokens within </a:t>
            </a:r>
            <a:r>
              <a:rPr lang="en-US" baseline="0" dirty="0" smtClean="0"/>
              <a:t>scopes. </a:t>
            </a:r>
            <a:r>
              <a:rPr lang="en-US" baseline="0" dirty="0" smtClean="0"/>
              <a:t>Simultaneous start events and stop events are evidence that a single object  or a single activity is making its presence felt in two streams</a:t>
            </a:r>
          </a:p>
          <a:p>
            <a:r>
              <a:rPr lang="en-US" baseline="0" dirty="0" smtClean="0"/>
              <a:t>Context </a:t>
            </a:r>
            <a:r>
              <a:rPr lang="en-US" baseline="0" dirty="0" err="1" smtClean="0"/>
              <a:t>fluents</a:t>
            </a:r>
            <a:r>
              <a:rPr lang="en-US" baseline="0" dirty="0" smtClean="0"/>
              <a:t>: Neo compares the new values to the base </a:t>
            </a:r>
            <a:r>
              <a:rPr lang="en-US" baseline="0" dirty="0" err="1" smtClean="0"/>
              <a:t>fluents</a:t>
            </a:r>
            <a:r>
              <a:rPr lang="en-US" baseline="0" dirty="0" smtClean="0"/>
              <a:t> it has learned, and if it finds a match, it “activates” the </a:t>
            </a:r>
            <a:r>
              <a:rPr lang="en-US" baseline="0" dirty="0" err="1" smtClean="0"/>
              <a:t>asscociated</a:t>
            </a:r>
            <a:r>
              <a:rPr lang="en-US" baseline="0" dirty="0" smtClean="0"/>
              <a:t> base </a:t>
            </a:r>
            <a:r>
              <a:rPr lang="en-US" baseline="0" dirty="0" err="1" smtClean="0"/>
              <a:t>fluents</a:t>
            </a:r>
            <a:r>
              <a:rPr lang="en-US" baseline="0" dirty="0" smtClean="0"/>
              <a:t>. It activates a context fluent whenever one of its component </a:t>
            </a:r>
            <a:r>
              <a:rPr lang="en-US" baseline="0" dirty="0" err="1" smtClean="0"/>
              <a:t>fluents</a:t>
            </a:r>
            <a:r>
              <a:rPr lang="en-US" baseline="0" dirty="0" smtClean="0"/>
              <a:t> is activated. As soon as a fluent is activated, its “level” of activation” begins to decline and after a </a:t>
            </a:r>
            <a:r>
              <a:rPr lang="en-US" baseline="0" dirty="0" err="1" smtClean="0"/>
              <a:t>perid</a:t>
            </a:r>
            <a:r>
              <a:rPr lang="en-US" baseline="0" dirty="0" smtClean="0"/>
              <a:t> of time it becomes inactive even if the sensory events that activated it are still present – a form of habituation</a:t>
            </a:r>
          </a:p>
          <a:p>
            <a:r>
              <a:rPr lang="en-US" baseline="0" dirty="0" smtClean="0"/>
              <a:t>Context chains: Neo aggregates context </a:t>
            </a:r>
            <a:r>
              <a:rPr lang="en-US" baseline="0" dirty="0" err="1" smtClean="0"/>
              <a:t>fluents</a:t>
            </a:r>
            <a:r>
              <a:rPr lang="en-US" baseline="0" dirty="0" smtClean="0"/>
              <a:t> into chains</a:t>
            </a:r>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level or </a:t>
            </a:r>
            <a:r>
              <a:rPr lang="en-US" dirty="0" err="1" smtClean="0"/>
              <a:t>redescription</a:t>
            </a:r>
            <a:r>
              <a:rPr lang="en-US" baseline="0" dirty="0" smtClean="0"/>
              <a:t> produces an intermediate representation</a:t>
            </a:r>
          </a:p>
          <a:p>
            <a:r>
              <a:rPr lang="en-US" baseline="0" dirty="0" smtClean="0"/>
              <a:t>Representations are interned in </a:t>
            </a:r>
            <a:r>
              <a:rPr lang="en-US" baseline="0" dirty="0" err="1" smtClean="0"/>
              <a:t>Neo’s</a:t>
            </a:r>
            <a:r>
              <a:rPr lang="en-US" baseline="0" dirty="0" smtClean="0"/>
              <a:t> memory when they have accrued sufficient evidence from </a:t>
            </a:r>
            <a:r>
              <a:rPr lang="en-US" baseline="0" dirty="0" err="1" smtClean="0"/>
              <a:t>Neo’s</a:t>
            </a:r>
            <a:r>
              <a:rPr lang="en-US" baseline="0" dirty="0" smtClean="0"/>
              <a:t> </a:t>
            </a:r>
            <a:r>
              <a:rPr lang="en-US" baseline="0" dirty="0" err="1" smtClean="0"/>
              <a:t>expreirence</a:t>
            </a:r>
            <a:r>
              <a:rPr lang="en-US" baseline="0" dirty="0" smtClean="0"/>
              <a:t>.</a:t>
            </a:r>
          </a:p>
          <a:p>
            <a:r>
              <a:rPr lang="en-US" baseline="0" dirty="0" smtClean="0"/>
              <a:t>Changes in token values : when the value of a stream changes (e.g. he looks </a:t>
            </a:r>
            <a:r>
              <a:rPr lang="en-US" baseline="0" dirty="0" err="1" smtClean="0"/>
              <a:t>elswhere</a:t>
            </a:r>
            <a:r>
              <a:rPr lang="en-US" baseline="0" dirty="0" smtClean="0"/>
              <a:t>, the object moves, the sound changes)</a:t>
            </a:r>
          </a:p>
          <a:p>
            <a:r>
              <a:rPr lang="en-US" baseline="0" dirty="0" smtClean="0"/>
              <a:t>Scope: whenever there is red, there is also rattle-shape</a:t>
            </a:r>
          </a:p>
          <a:p>
            <a:r>
              <a:rPr lang="en-US" baseline="0" dirty="0" smtClean="0"/>
              <a:t>Fluent:  </a:t>
            </a:r>
            <a:r>
              <a:rPr lang="en-US" baseline="0" dirty="0" err="1" smtClean="0"/>
              <a:t>Fluents</a:t>
            </a:r>
            <a:r>
              <a:rPr lang="en-US" baseline="0" dirty="0" smtClean="0"/>
              <a:t> represent things that don’t change, or that change in highly regular, predictable ways. (e.g. sound made by a rattle, its shape, color etc.).</a:t>
            </a:r>
          </a:p>
          <a:p>
            <a:r>
              <a:rPr lang="en-US" baseline="0" dirty="0" smtClean="0"/>
              <a:t>The sensory experience is implemented as tokens for red and rattle-shaped in the appropriate streams, whereas the cognitive experience of a red rattle involves activating a fluent that represents the red rattle.</a:t>
            </a:r>
          </a:p>
          <a:p>
            <a:r>
              <a:rPr lang="en-US" baseline="0" dirty="0" smtClean="0"/>
              <a:t>Base </a:t>
            </a:r>
            <a:r>
              <a:rPr lang="en-US" baseline="0" dirty="0" err="1" smtClean="0"/>
              <a:t>fluents</a:t>
            </a:r>
            <a:r>
              <a:rPr lang="en-US" baseline="0" dirty="0" smtClean="0"/>
              <a:t>: </a:t>
            </a:r>
            <a:r>
              <a:rPr lang="en-US" baseline="0" dirty="0" err="1" smtClean="0"/>
              <a:t>coocuring</a:t>
            </a:r>
            <a:r>
              <a:rPr lang="en-US" baseline="0" dirty="0" smtClean="0"/>
              <a:t> tokens within </a:t>
            </a:r>
            <a:r>
              <a:rPr lang="en-US" baseline="0" dirty="0" err="1" smtClean="0"/>
              <a:t>scopec</a:t>
            </a:r>
            <a:r>
              <a:rPr lang="en-US" baseline="0" dirty="0" smtClean="0"/>
              <a:t>. Simultaneous start events and stop events are evidence that a single object  or a single activity is making its presence felt in two streams</a:t>
            </a:r>
          </a:p>
          <a:p>
            <a:r>
              <a:rPr lang="en-US" baseline="0" dirty="0" smtClean="0"/>
              <a:t>Context </a:t>
            </a:r>
            <a:r>
              <a:rPr lang="en-US" baseline="0" dirty="0" err="1" smtClean="0"/>
              <a:t>fluents</a:t>
            </a:r>
            <a:r>
              <a:rPr lang="en-US" baseline="0" dirty="0" smtClean="0"/>
              <a:t>: Neo compares the new values to the base </a:t>
            </a:r>
            <a:r>
              <a:rPr lang="en-US" baseline="0" dirty="0" err="1" smtClean="0"/>
              <a:t>fluents</a:t>
            </a:r>
            <a:r>
              <a:rPr lang="en-US" baseline="0" dirty="0" smtClean="0"/>
              <a:t> it has learned, and if it finds a match, it “activates” the </a:t>
            </a:r>
            <a:r>
              <a:rPr lang="en-US" baseline="0" dirty="0" err="1" smtClean="0"/>
              <a:t>asscociated</a:t>
            </a:r>
            <a:r>
              <a:rPr lang="en-US" baseline="0" dirty="0" smtClean="0"/>
              <a:t> base </a:t>
            </a:r>
            <a:r>
              <a:rPr lang="en-US" baseline="0" dirty="0" err="1" smtClean="0"/>
              <a:t>fluents</a:t>
            </a:r>
            <a:r>
              <a:rPr lang="en-US" baseline="0" dirty="0" smtClean="0"/>
              <a:t>. It activates a context fluent whenever one of its component </a:t>
            </a:r>
            <a:r>
              <a:rPr lang="en-US" baseline="0" dirty="0" err="1" smtClean="0"/>
              <a:t>fluents</a:t>
            </a:r>
            <a:r>
              <a:rPr lang="en-US" baseline="0" dirty="0" smtClean="0"/>
              <a:t> is activated. As soon as a fluent is activated, its “level” of activation” begins to decline and after a </a:t>
            </a:r>
            <a:r>
              <a:rPr lang="en-US" baseline="0" dirty="0" err="1" smtClean="0"/>
              <a:t>perid</a:t>
            </a:r>
            <a:r>
              <a:rPr lang="en-US" baseline="0" dirty="0" smtClean="0"/>
              <a:t> of time it becomes inactive even if the sensory events that activated it are still present – a form of habituation</a:t>
            </a:r>
          </a:p>
          <a:p>
            <a:r>
              <a:rPr lang="en-US" baseline="0" dirty="0" smtClean="0"/>
              <a:t>Context chains: Neo aggregates context </a:t>
            </a:r>
            <a:r>
              <a:rPr lang="en-US" baseline="0" dirty="0" err="1" smtClean="0"/>
              <a:t>fluents</a:t>
            </a:r>
            <a:r>
              <a:rPr lang="en-US" baseline="0" dirty="0" smtClean="0"/>
              <a:t> into chains</a:t>
            </a:r>
            <a:endParaRPr lang="en-US" dirty="0" smtClean="0"/>
          </a:p>
          <a:p>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Context </a:t>
            </a:r>
            <a:r>
              <a:rPr lang="en-US" baseline="0" dirty="0" err="1" smtClean="0"/>
              <a:t>fluents</a:t>
            </a:r>
            <a:r>
              <a:rPr lang="en-US" baseline="0" dirty="0" smtClean="0"/>
              <a:t>: Neo compares the new values to the base </a:t>
            </a:r>
            <a:r>
              <a:rPr lang="en-US" baseline="0" dirty="0" err="1" smtClean="0"/>
              <a:t>fluents</a:t>
            </a:r>
            <a:r>
              <a:rPr lang="en-US" baseline="0" dirty="0" smtClean="0"/>
              <a:t> it has learned, and if it finds a match, it “activates” the </a:t>
            </a:r>
            <a:r>
              <a:rPr lang="en-US" baseline="0" dirty="0" err="1" smtClean="0"/>
              <a:t>asscociated</a:t>
            </a:r>
            <a:r>
              <a:rPr lang="en-US" baseline="0" dirty="0" smtClean="0"/>
              <a:t> base </a:t>
            </a:r>
            <a:r>
              <a:rPr lang="en-US" baseline="0" dirty="0" err="1" smtClean="0"/>
              <a:t>fluents</a:t>
            </a:r>
            <a:r>
              <a:rPr lang="en-US" baseline="0" dirty="0" smtClean="0"/>
              <a:t>. It activates a context fluent whenever one of its component </a:t>
            </a:r>
            <a:r>
              <a:rPr lang="en-US" baseline="0" dirty="0" err="1" smtClean="0"/>
              <a:t>fluents</a:t>
            </a:r>
            <a:r>
              <a:rPr lang="en-US" baseline="0" dirty="0" smtClean="0"/>
              <a:t> is activated. As soon as a fluent is activated, its “level” of activation” begins to decline and after a </a:t>
            </a:r>
            <a:r>
              <a:rPr lang="en-US" baseline="0" dirty="0" smtClean="0"/>
              <a:t>period </a:t>
            </a:r>
            <a:r>
              <a:rPr lang="en-US" baseline="0" dirty="0" smtClean="0"/>
              <a:t>of time it becomes inactive even if the sensory events that activated it are still present – a form of habituation</a:t>
            </a:r>
          </a:p>
          <a:p>
            <a:r>
              <a:rPr lang="en-US" baseline="0" dirty="0" smtClean="0"/>
              <a:t>Context chains: Neo aggregates context </a:t>
            </a:r>
            <a:r>
              <a:rPr lang="en-US" baseline="0" dirty="0" err="1" smtClean="0"/>
              <a:t>fluents</a:t>
            </a:r>
            <a:r>
              <a:rPr lang="en-US" baseline="0" dirty="0" smtClean="0"/>
              <a:t> into chains</a:t>
            </a:r>
            <a:endParaRPr lang="en-US" dirty="0" smtClean="0"/>
          </a:p>
          <a:p>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aseline="0" dirty="0" smtClean="0"/>
              <a:t>Context </a:t>
            </a:r>
            <a:r>
              <a:rPr lang="en-US" baseline="0" dirty="0" err="1" smtClean="0"/>
              <a:t>fluents</a:t>
            </a:r>
            <a:r>
              <a:rPr lang="en-US" baseline="0" dirty="0" smtClean="0"/>
              <a:t>: Neo compares the new values to the base </a:t>
            </a:r>
            <a:r>
              <a:rPr lang="en-US" baseline="0" dirty="0" err="1" smtClean="0"/>
              <a:t>fluents</a:t>
            </a:r>
            <a:r>
              <a:rPr lang="en-US" baseline="0" dirty="0" smtClean="0"/>
              <a:t> it has learned, and if it finds a match, it “activates” the </a:t>
            </a:r>
            <a:r>
              <a:rPr lang="en-US" baseline="0" dirty="0" err="1" smtClean="0"/>
              <a:t>asscociated</a:t>
            </a:r>
            <a:r>
              <a:rPr lang="en-US" baseline="0" dirty="0" smtClean="0"/>
              <a:t> base </a:t>
            </a:r>
            <a:r>
              <a:rPr lang="en-US" baseline="0" dirty="0" err="1" smtClean="0"/>
              <a:t>fluents</a:t>
            </a:r>
            <a:r>
              <a:rPr lang="en-US" baseline="0" dirty="0" smtClean="0"/>
              <a:t>. It activates a context fluent whenever one of its component </a:t>
            </a:r>
            <a:r>
              <a:rPr lang="en-US" baseline="0" dirty="0" err="1" smtClean="0"/>
              <a:t>fluents</a:t>
            </a:r>
            <a:r>
              <a:rPr lang="en-US" baseline="0" dirty="0" smtClean="0"/>
              <a:t> is activated. As soon as a fluent is activated, its “level” of activation” begins to decline and after a </a:t>
            </a:r>
            <a:r>
              <a:rPr lang="en-US" baseline="0" dirty="0" err="1" smtClean="0"/>
              <a:t>perid</a:t>
            </a:r>
            <a:r>
              <a:rPr lang="en-US" baseline="0" dirty="0" smtClean="0"/>
              <a:t> of time it becomes inactive even if the sensory events that activated it are still present – a form of habituation</a:t>
            </a:r>
          </a:p>
          <a:p>
            <a:r>
              <a:rPr lang="en-US" baseline="0" dirty="0" smtClean="0"/>
              <a:t>Context chains: Neo aggregates context </a:t>
            </a:r>
            <a:r>
              <a:rPr lang="en-US" baseline="0" dirty="0" err="1" smtClean="0"/>
              <a:t>fluents</a:t>
            </a:r>
            <a:r>
              <a:rPr lang="en-US" baseline="0" dirty="0" smtClean="0"/>
              <a:t> into chains</a:t>
            </a:r>
            <a:endParaRPr lang="en-US" dirty="0" smtClean="0"/>
          </a:p>
          <a:p>
            <a:endParaRPr lang="en-US" dirty="0" smtClean="0"/>
          </a:p>
          <a:p>
            <a:r>
              <a:rPr lang="en-US" sz="1200" kern="1200" baseline="0" dirty="0" smtClean="0">
                <a:solidFill>
                  <a:schemeClr val="tx1"/>
                </a:solidFill>
                <a:latin typeface="+mn-lt"/>
                <a:ea typeface="+mn-ea"/>
                <a:cs typeface="+mn-cs"/>
              </a:rPr>
              <a:t>The only difference between these chains is the object that</a:t>
            </a:r>
          </a:p>
          <a:p>
            <a:r>
              <a:rPr lang="en-US" sz="1200" kern="1200" baseline="0" dirty="0" smtClean="0">
                <a:solidFill>
                  <a:schemeClr val="tx1"/>
                </a:solidFill>
                <a:latin typeface="+mn-lt"/>
                <a:ea typeface="+mn-ea"/>
                <a:cs typeface="+mn-cs"/>
              </a:rPr>
              <a:t>Neo grabs and mouths: in the first case it is wooden, in the</a:t>
            </a:r>
          </a:p>
          <a:p>
            <a:r>
              <a:rPr lang="en-US" sz="1200" kern="1200" baseline="0" dirty="0" smtClean="0">
                <a:solidFill>
                  <a:schemeClr val="tx1"/>
                </a:solidFill>
                <a:latin typeface="+mn-lt"/>
                <a:ea typeface="+mn-ea"/>
                <a:cs typeface="+mn-cs"/>
              </a:rPr>
              <a:t>second, plastic. We may form a </a:t>
            </a:r>
            <a:r>
              <a:rPr lang="en-US" sz="1200" i="1" kern="1200" baseline="0" dirty="0" smtClean="0">
                <a:solidFill>
                  <a:schemeClr val="tx1"/>
                </a:solidFill>
                <a:latin typeface="+mn-lt"/>
                <a:ea typeface="+mn-ea"/>
                <a:cs typeface="+mn-cs"/>
              </a:rPr>
              <a:t>class of things that Neo can</a:t>
            </a:r>
          </a:p>
          <a:p>
            <a:r>
              <a:rPr lang="en-US" sz="1200" kern="1200" baseline="0" dirty="0" smtClean="0">
                <a:solidFill>
                  <a:schemeClr val="tx1"/>
                </a:solidFill>
                <a:latin typeface="+mn-lt"/>
                <a:ea typeface="+mn-ea"/>
                <a:cs typeface="+mn-cs"/>
              </a:rPr>
              <a:t>grab and mouth. The chains don’t say exactly which objects</a:t>
            </a:r>
          </a:p>
          <a:p>
            <a:r>
              <a:rPr lang="en-US" sz="1200" kern="1200" baseline="0" dirty="0" smtClean="0">
                <a:solidFill>
                  <a:schemeClr val="tx1"/>
                </a:solidFill>
                <a:latin typeface="+mn-lt"/>
                <a:ea typeface="+mn-ea"/>
                <a:cs typeface="+mn-cs"/>
              </a:rPr>
              <a:t>are in the class, but we know they are either wood or plastic,</a:t>
            </a:r>
          </a:p>
          <a:p>
            <a:r>
              <a:rPr lang="en-US" sz="1200" kern="1200" baseline="0" dirty="0" smtClean="0">
                <a:solidFill>
                  <a:schemeClr val="tx1"/>
                </a:solidFill>
                <a:latin typeface="+mn-lt"/>
                <a:ea typeface="+mn-ea"/>
                <a:cs typeface="+mn-cs"/>
              </a:rPr>
              <a:t>and they are graspable, and </a:t>
            </a:r>
            <a:r>
              <a:rPr lang="en-US" sz="1200" kern="1200" baseline="0" dirty="0" err="1" smtClean="0">
                <a:solidFill>
                  <a:schemeClr val="tx1"/>
                </a:solidFill>
                <a:latin typeface="+mn-lt"/>
                <a:ea typeface="+mn-ea"/>
                <a:cs typeface="+mn-cs"/>
              </a:rPr>
              <a:t>mouthable</a:t>
            </a:r>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GRASPABLE and MOUTHABLE are </a:t>
            </a:r>
            <a:r>
              <a:rPr lang="en-US" sz="1200" i="1" kern="1200" baseline="0" dirty="0" smtClean="0">
                <a:solidFill>
                  <a:schemeClr val="tx1"/>
                </a:solidFill>
                <a:latin typeface="+mn-lt"/>
                <a:ea typeface="+mn-ea"/>
                <a:cs typeface="+mn-cs"/>
              </a:rPr>
              <a:t>interactional properties</a:t>
            </a:r>
          </a:p>
          <a:p>
            <a:r>
              <a:rPr lang="en-US" sz="1200" kern="1200" baseline="0" dirty="0" smtClean="0">
                <a:solidFill>
                  <a:schemeClr val="tx1"/>
                </a:solidFill>
                <a:latin typeface="+mn-lt"/>
                <a:ea typeface="+mn-ea"/>
                <a:cs typeface="+mn-cs"/>
              </a:rPr>
              <a:t>(Johnson, 1987) that characterize </a:t>
            </a:r>
            <a:r>
              <a:rPr lang="en-US" sz="1200" kern="1200" baseline="0" dirty="0" err="1" smtClean="0">
                <a:solidFill>
                  <a:schemeClr val="tx1"/>
                </a:solidFill>
                <a:latin typeface="+mn-lt"/>
                <a:ea typeface="+mn-ea"/>
                <a:cs typeface="+mn-cs"/>
              </a:rPr>
              <a:t>Neo’s</a:t>
            </a:r>
            <a:r>
              <a:rPr lang="en-US" sz="1200" kern="1200" baseline="0" dirty="0" smtClean="0">
                <a:solidFill>
                  <a:schemeClr val="tx1"/>
                </a:solidFill>
                <a:latin typeface="+mn-lt"/>
                <a:ea typeface="+mn-ea"/>
                <a:cs typeface="+mn-cs"/>
              </a:rPr>
              <a:t> activities in its environment.</a:t>
            </a:r>
          </a:p>
          <a:p>
            <a:r>
              <a:rPr lang="en-US" sz="1200" kern="1200" baseline="0" dirty="0" smtClean="0">
                <a:solidFill>
                  <a:schemeClr val="tx1"/>
                </a:solidFill>
                <a:latin typeface="+mn-lt"/>
                <a:ea typeface="+mn-ea"/>
                <a:cs typeface="+mn-cs"/>
              </a:rPr>
              <a:t>Unlike TEXTURE—wood or plastic—they are in a</a:t>
            </a:r>
          </a:p>
          <a:p>
            <a:r>
              <a:rPr lang="en-US" sz="1200" kern="1200" baseline="0" dirty="0" smtClean="0">
                <a:solidFill>
                  <a:schemeClr val="tx1"/>
                </a:solidFill>
                <a:latin typeface="+mn-lt"/>
                <a:ea typeface="+mn-ea"/>
                <a:cs typeface="+mn-cs"/>
              </a:rPr>
              <a:t>sense </a:t>
            </a:r>
            <a:r>
              <a:rPr lang="en-US" sz="1200" i="1" kern="1200" baseline="0" dirty="0" smtClean="0">
                <a:solidFill>
                  <a:schemeClr val="tx1"/>
                </a:solidFill>
                <a:latin typeface="+mn-lt"/>
                <a:ea typeface="+mn-ea"/>
                <a:cs typeface="+mn-cs"/>
              </a:rPr>
              <a:t>subjective: What’s graspable by one agent isn’t necessarily</a:t>
            </a:r>
          </a:p>
          <a:p>
            <a:r>
              <a:rPr lang="en-US" sz="1200" kern="1200" baseline="0" dirty="0" smtClean="0">
                <a:solidFill>
                  <a:schemeClr val="tx1"/>
                </a:solidFill>
                <a:latin typeface="+mn-lt"/>
                <a:ea typeface="+mn-ea"/>
                <a:cs typeface="+mn-cs"/>
              </a:rPr>
              <a:t>graspable by another. Whereas TEXTURE is an inherent</a:t>
            </a:r>
          </a:p>
          <a:p>
            <a:r>
              <a:rPr lang="en-US" sz="1200" kern="1200" baseline="0" dirty="0" smtClean="0">
                <a:solidFill>
                  <a:schemeClr val="tx1"/>
                </a:solidFill>
                <a:latin typeface="+mn-lt"/>
                <a:ea typeface="+mn-ea"/>
                <a:cs typeface="+mn-cs"/>
              </a:rPr>
              <a:t>property of an object, GRASPABLE is a property of the object</a:t>
            </a:r>
          </a:p>
          <a:p>
            <a:r>
              <a:rPr lang="en-US" sz="1200" i="1" kern="1200" baseline="0" dirty="0" smtClean="0">
                <a:solidFill>
                  <a:schemeClr val="tx1"/>
                </a:solidFill>
                <a:latin typeface="+mn-lt"/>
                <a:ea typeface="+mn-ea"/>
                <a:cs typeface="+mn-cs"/>
              </a:rPr>
              <a:t>and the agent who may try to grasp it. Interactional properties</a:t>
            </a:r>
          </a:p>
          <a:p>
            <a:r>
              <a:rPr lang="en-US" sz="1200" kern="1200" baseline="0" dirty="0" smtClean="0">
                <a:solidFill>
                  <a:schemeClr val="tx1"/>
                </a:solidFill>
                <a:latin typeface="+mn-lt"/>
                <a:ea typeface="+mn-ea"/>
                <a:cs typeface="+mn-cs"/>
              </a:rPr>
              <a:t>like GRASPABLE are the basis for categories in </a:t>
            </a:r>
            <a:r>
              <a:rPr lang="en-US" sz="1200" kern="1200" baseline="0" dirty="0" err="1" smtClean="0">
                <a:solidFill>
                  <a:schemeClr val="tx1"/>
                </a:solidFill>
                <a:latin typeface="+mn-lt"/>
                <a:ea typeface="+mn-ea"/>
                <a:cs typeface="+mn-cs"/>
              </a:rPr>
              <a:t>Lakoff</a:t>
            </a:r>
            <a:r>
              <a:rPr lang="en-US" sz="1200" kern="1200" baseline="0" dirty="0" smtClean="0">
                <a:solidFill>
                  <a:schemeClr val="tx1"/>
                </a:solidFill>
                <a:latin typeface="+mn-lt"/>
                <a:ea typeface="+mn-ea"/>
                <a:cs typeface="+mn-cs"/>
              </a:rPr>
              <a:t> and</a:t>
            </a:r>
          </a:p>
          <a:p>
            <a:r>
              <a:rPr lang="en-US" sz="1200" kern="1200" baseline="0" dirty="0" smtClean="0">
                <a:solidFill>
                  <a:schemeClr val="tx1"/>
                </a:solidFill>
                <a:latin typeface="+mn-lt"/>
                <a:ea typeface="+mn-ea"/>
                <a:cs typeface="+mn-cs"/>
              </a:rPr>
              <a:t>Johnson’s theory of categorization (Johnson, 1987; </a:t>
            </a:r>
            <a:r>
              <a:rPr lang="en-US" sz="1200" kern="1200" baseline="0" dirty="0" err="1" smtClean="0">
                <a:solidFill>
                  <a:schemeClr val="tx1"/>
                </a:solidFill>
                <a:latin typeface="+mn-lt"/>
                <a:ea typeface="+mn-ea"/>
                <a:cs typeface="+mn-cs"/>
              </a:rPr>
              <a:t>Lakoff</a:t>
            </a:r>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1984; </a:t>
            </a:r>
            <a:r>
              <a:rPr lang="en-US" sz="1200" kern="1200" baseline="0" dirty="0" err="1" smtClean="0">
                <a:solidFill>
                  <a:schemeClr val="tx1"/>
                </a:solidFill>
                <a:latin typeface="+mn-lt"/>
                <a:ea typeface="+mn-ea"/>
                <a:cs typeface="+mn-cs"/>
              </a:rPr>
              <a:t>Lakoff</a:t>
            </a:r>
            <a:r>
              <a:rPr lang="en-US" sz="1200" kern="1200" baseline="0" dirty="0" smtClean="0">
                <a:solidFill>
                  <a:schemeClr val="tx1"/>
                </a:solidFill>
                <a:latin typeface="+mn-lt"/>
                <a:ea typeface="+mn-ea"/>
                <a:cs typeface="+mn-cs"/>
              </a:rPr>
              <a:t> and Johnson, 1980) and also in </a:t>
            </a:r>
            <a:r>
              <a:rPr lang="en-US" sz="1200" kern="1200" baseline="0" dirty="0" err="1" smtClean="0">
                <a:solidFill>
                  <a:schemeClr val="tx1"/>
                </a:solidFill>
                <a:latin typeface="+mn-lt"/>
                <a:ea typeface="+mn-ea"/>
                <a:cs typeface="+mn-cs"/>
              </a:rPr>
              <a:t>Mandler’s</a:t>
            </a:r>
            <a:r>
              <a:rPr lang="en-US" sz="1200" kern="1200" baseline="0" dirty="0" smtClean="0">
                <a:solidFill>
                  <a:schemeClr val="tx1"/>
                </a:solidFill>
                <a:latin typeface="+mn-lt"/>
                <a:ea typeface="+mn-ea"/>
                <a:cs typeface="+mn-cs"/>
              </a:rPr>
              <a:t> theory</a:t>
            </a:r>
          </a:p>
          <a:p>
            <a:r>
              <a:rPr lang="en-US" sz="1200" kern="1200" baseline="0" dirty="0" smtClean="0">
                <a:solidFill>
                  <a:schemeClr val="tx1"/>
                </a:solidFill>
                <a:latin typeface="+mn-lt"/>
                <a:ea typeface="+mn-ea"/>
                <a:cs typeface="+mn-cs"/>
              </a:rPr>
              <a:t>of conceptual development (</a:t>
            </a:r>
            <a:r>
              <a:rPr lang="en-US" sz="1200" kern="1200" baseline="0" dirty="0" err="1" smtClean="0">
                <a:solidFill>
                  <a:schemeClr val="tx1"/>
                </a:solidFill>
                <a:latin typeface="+mn-lt"/>
                <a:ea typeface="+mn-ea"/>
                <a:cs typeface="+mn-cs"/>
              </a:rPr>
              <a:t>Mandler</a:t>
            </a:r>
            <a:r>
              <a:rPr lang="en-US" sz="1200" kern="1200" baseline="0" dirty="0" smtClean="0">
                <a:solidFill>
                  <a:schemeClr val="tx1"/>
                </a:solidFill>
                <a:latin typeface="+mn-lt"/>
                <a:ea typeface="+mn-ea"/>
                <a:cs typeface="+mn-cs"/>
              </a:rPr>
              <a:t>, 1992). However,</a:t>
            </a:r>
          </a:p>
          <a:p>
            <a:r>
              <a:rPr lang="en-US" sz="1200" kern="1200" baseline="0" dirty="0" smtClean="0">
                <a:solidFill>
                  <a:schemeClr val="tx1"/>
                </a:solidFill>
                <a:latin typeface="+mn-lt"/>
                <a:ea typeface="+mn-ea"/>
                <a:cs typeface="+mn-cs"/>
              </a:rPr>
              <a:t>we believe categories are best defined in terms of </a:t>
            </a:r>
            <a:r>
              <a:rPr lang="en-US" sz="1200" i="1" kern="1200" baseline="0" dirty="0" smtClean="0">
                <a:solidFill>
                  <a:schemeClr val="tx1"/>
                </a:solidFill>
                <a:latin typeface="+mn-lt"/>
                <a:ea typeface="+mn-ea"/>
                <a:cs typeface="+mn-cs"/>
              </a:rPr>
              <a:t>activities,</a:t>
            </a:r>
          </a:p>
          <a:p>
            <a:r>
              <a:rPr lang="en-US" sz="1200" kern="1200" baseline="0" dirty="0" smtClean="0">
                <a:solidFill>
                  <a:schemeClr val="tx1"/>
                </a:solidFill>
                <a:latin typeface="+mn-lt"/>
                <a:ea typeface="+mn-ea"/>
                <a:cs typeface="+mn-cs"/>
              </a:rPr>
              <a:t>and the attractiveness of interactional features is due to them</a:t>
            </a:r>
          </a:p>
          <a:p>
            <a:r>
              <a:rPr lang="en-US" sz="1200" kern="1200" baseline="0" dirty="0" smtClean="0">
                <a:solidFill>
                  <a:schemeClr val="tx1"/>
                </a:solidFill>
                <a:latin typeface="+mn-lt"/>
                <a:ea typeface="+mn-ea"/>
                <a:cs typeface="+mn-cs"/>
              </a:rPr>
              <a:t>describing activities better than objective features such as texture</a:t>
            </a:r>
          </a:p>
          <a:p>
            <a:r>
              <a:rPr lang="en-US" sz="1200" kern="1200" baseline="0" dirty="0" smtClean="0">
                <a:solidFill>
                  <a:schemeClr val="tx1"/>
                </a:solidFill>
                <a:latin typeface="+mn-lt"/>
                <a:ea typeface="+mn-ea"/>
                <a:cs typeface="+mn-cs"/>
              </a:rPr>
              <a:t>(Cohen, Oates and </a:t>
            </a:r>
            <a:r>
              <a:rPr lang="en-US" sz="1200" kern="1200" baseline="0" dirty="0" err="1" smtClean="0">
                <a:solidFill>
                  <a:schemeClr val="tx1"/>
                </a:solidFill>
                <a:latin typeface="+mn-lt"/>
                <a:ea typeface="+mn-ea"/>
                <a:cs typeface="+mn-cs"/>
              </a:rPr>
              <a:t>Atkin</a:t>
            </a:r>
            <a:r>
              <a:rPr lang="en-US" sz="1200" kern="1200" baseline="0" dirty="0" smtClean="0">
                <a:solidFill>
                  <a:schemeClr val="tx1"/>
                </a:solidFill>
                <a:latin typeface="+mn-lt"/>
                <a:ea typeface="+mn-ea"/>
                <a:cs typeface="+mn-cs"/>
              </a:rPr>
              <a:t>, 1996).</a:t>
            </a:r>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For </a:t>
            </a:r>
            <a:r>
              <a:rPr lang="en-US" dirty="0" smtClean="0"/>
              <a:t>months, plastic frogs and</a:t>
            </a:r>
          </a:p>
          <a:p>
            <a:r>
              <a:rPr lang="en-US" dirty="0" smtClean="0"/>
              <a:t>spoons were functionally indistinguishable to Allegra: She would grasp either, put it in her</a:t>
            </a:r>
          </a:p>
          <a:p>
            <a:r>
              <a:rPr lang="en-US" dirty="0" smtClean="0"/>
              <a:t>mouth, and chew. The fact that we consider the frog a </a:t>
            </a:r>
            <a:r>
              <a:rPr lang="en-US" i="1" dirty="0" smtClean="0"/>
              <a:t>toy, and a spoon a utensil doesn’t</a:t>
            </a:r>
          </a:p>
          <a:p>
            <a:r>
              <a:rPr lang="en-US" dirty="0" smtClean="0"/>
              <a:t>matter to her. These are adult categories, not infant categories. On the </a:t>
            </a:r>
            <a:r>
              <a:rPr lang="en-US" dirty="0" err="1" smtClean="0"/>
              <a:t>interactionist</a:t>
            </a:r>
            <a:endParaRPr lang="en-US" dirty="0" smtClean="0"/>
          </a:p>
          <a:p>
            <a:r>
              <a:rPr lang="en-US" dirty="0" smtClean="0"/>
              <a:t>account, only when Allegra uses the spoon to eat food will she differentiate it from the</a:t>
            </a:r>
          </a:p>
          <a:p>
            <a:r>
              <a:rPr lang="en-US" dirty="0" smtClean="0"/>
              <a:t>frog, and only then will she form a category that resembles in its membership those items</a:t>
            </a:r>
          </a:p>
          <a:p>
            <a:r>
              <a:rPr lang="en-US" dirty="0" smtClean="0"/>
              <a:t>we adults call “utensils.”</a:t>
            </a:r>
          </a:p>
          <a:p>
            <a:r>
              <a:rPr lang="en-US" sz="1200" kern="1200" baseline="0" dirty="0" smtClean="0">
                <a:solidFill>
                  <a:schemeClr val="tx1"/>
                </a:solidFill>
                <a:latin typeface="+mn-lt"/>
                <a:ea typeface="+mn-ea"/>
                <a:cs typeface="+mn-cs"/>
              </a:rPr>
              <a:t>So much for categories, but what about concepts and meaning? Here I want to point out</a:t>
            </a:r>
          </a:p>
          <a:p>
            <a:r>
              <a:rPr lang="en-US" sz="1200" kern="1200" baseline="0" dirty="0" smtClean="0">
                <a:solidFill>
                  <a:schemeClr val="tx1"/>
                </a:solidFill>
                <a:latin typeface="+mn-lt"/>
                <a:ea typeface="+mn-ea"/>
                <a:cs typeface="+mn-cs"/>
              </a:rPr>
              <a:t>that except for formal, mathematical objects, many things – perhaps most – are defined in</a:t>
            </a:r>
          </a:p>
          <a:p>
            <a:r>
              <a:rPr lang="en-US" sz="1200" kern="1200" baseline="0" dirty="0" smtClean="0">
                <a:solidFill>
                  <a:schemeClr val="tx1"/>
                </a:solidFill>
                <a:latin typeface="+mn-lt"/>
                <a:ea typeface="+mn-ea"/>
                <a:cs typeface="+mn-cs"/>
              </a:rPr>
              <a:t>terms of what we do with them, or how they were formed, or how they behave. One </a:t>
            </a:r>
            <a:r>
              <a:rPr lang="en-US" sz="1200" i="1" kern="1200" baseline="0" dirty="0" smtClean="0">
                <a:solidFill>
                  <a:schemeClr val="tx1"/>
                </a:solidFill>
                <a:latin typeface="+mn-lt"/>
                <a:ea typeface="+mn-ea"/>
                <a:cs typeface="+mn-cs"/>
              </a:rPr>
              <a:t>could</a:t>
            </a:r>
          </a:p>
          <a:p>
            <a:r>
              <a:rPr lang="en-US" sz="1200" kern="1200" baseline="0" dirty="0" smtClean="0">
                <a:solidFill>
                  <a:schemeClr val="tx1"/>
                </a:solidFill>
                <a:latin typeface="+mn-lt"/>
                <a:ea typeface="+mn-ea"/>
                <a:cs typeface="+mn-cs"/>
              </a:rPr>
              <a:t>define spoons in volumetric terms, or in terms of the materials from which they are</a:t>
            </a:r>
          </a:p>
          <a:p>
            <a:r>
              <a:rPr lang="en-US" sz="1200" kern="1200" baseline="0" dirty="0" smtClean="0">
                <a:solidFill>
                  <a:schemeClr val="tx1"/>
                </a:solidFill>
                <a:latin typeface="+mn-lt"/>
                <a:ea typeface="+mn-ea"/>
                <a:cs typeface="+mn-cs"/>
              </a:rPr>
              <a:t>fabricated, but that’s not how we think of spoons unless what we’re trying to do is design</a:t>
            </a:r>
          </a:p>
          <a:p>
            <a:r>
              <a:rPr lang="en-US" sz="1200" kern="1200" baseline="0" dirty="0" smtClean="0">
                <a:solidFill>
                  <a:schemeClr val="tx1"/>
                </a:solidFill>
                <a:latin typeface="+mn-lt"/>
                <a:ea typeface="+mn-ea"/>
                <a:cs typeface="+mn-cs"/>
              </a:rPr>
              <a:t>or fabricate spoons, so even in this case the definition is tied to activity. So the concept of</a:t>
            </a:r>
          </a:p>
          <a:p>
            <a:r>
              <a:rPr lang="en-US" sz="1200" kern="1200" baseline="0" dirty="0" smtClean="0">
                <a:solidFill>
                  <a:schemeClr val="tx1"/>
                </a:solidFill>
                <a:latin typeface="+mn-lt"/>
                <a:ea typeface="+mn-ea"/>
                <a:cs typeface="+mn-cs"/>
              </a:rPr>
              <a:t>spoon is really a representation of the activities spoons are involved in, and the meaning of</a:t>
            </a:r>
          </a:p>
          <a:p>
            <a:r>
              <a:rPr lang="en-US" sz="1200" kern="1200" baseline="0" dirty="0" smtClean="0">
                <a:solidFill>
                  <a:schemeClr val="tx1"/>
                </a:solidFill>
                <a:latin typeface="+mn-lt"/>
                <a:ea typeface="+mn-ea"/>
                <a:cs typeface="+mn-cs"/>
              </a:rPr>
              <a:t>this concept is essentially </a:t>
            </a:r>
            <a:r>
              <a:rPr lang="en-US" sz="1200" i="1" kern="1200" baseline="0" dirty="0" smtClean="0">
                <a:solidFill>
                  <a:schemeClr val="tx1"/>
                </a:solidFill>
                <a:latin typeface="+mn-lt"/>
                <a:ea typeface="+mn-ea"/>
                <a:cs typeface="+mn-cs"/>
              </a:rPr>
              <a:t>predictive: What it means to be a spoon is just what happens to</a:t>
            </a:r>
          </a:p>
          <a:p>
            <a:r>
              <a:rPr lang="en-US" sz="1200" kern="1200" baseline="0" dirty="0" smtClean="0">
                <a:solidFill>
                  <a:schemeClr val="tx1"/>
                </a:solidFill>
                <a:latin typeface="+mn-lt"/>
                <a:ea typeface="+mn-ea"/>
                <a:cs typeface="+mn-cs"/>
              </a:rPr>
              <a:t>spoons in various activities.</a:t>
            </a:r>
            <a:endParaRPr lang="en-US" dirty="0" smtClean="0"/>
          </a:p>
          <a:p>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96351A-6230-449A-823B-AD456FB4B52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8B97225-6507-4B14-9EA1-C55BDAD9EC83}" type="datetimeFigureOut">
              <a:rPr lang="en-US" smtClean="0"/>
              <a:pPr/>
              <a:t>12/9/2010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D48978E-BD93-444F-847C-F38ED4AB46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B97225-6507-4B14-9EA1-C55BDAD9EC83}" type="datetimeFigureOut">
              <a:rPr lang="en-US" smtClean="0"/>
              <a:pPr/>
              <a:t>12/9/2010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48978E-BD93-444F-847C-F38ED4AB46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B97225-6507-4B14-9EA1-C55BDAD9EC83}" type="datetimeFigureOut">
              <a:rPr lang="en-US" smtClean="0"/>
              <a:pPr/>
              <a:t>12/9/2010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48978E-BD93-444F-847C-F38ED4AB46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B97225-6507-4B14-9EA1-C55BDAD9EC83}" type="datetimeFigureOut">
              <a:rPr lang="en-US" smtClean="0"/>
              <a:pPr/>
              <a:t>12/9/2010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48978E-BD93-444F-847C-F38ED4AB460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8B97225-6507-4B14-9EA1-C55BDAD9EC83}" type="datetimeFigureOut">
              <a:rPr lang="en-US" smtClean="0"/>
              <a:pPr/>
              <a:t>12/9/2010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48978E-BD93-444F-847C-F38ED4AB460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B97225-6507-4B14-9EA1-C55BDAD9EC83}" type="datetimeFigureOut">
              <a:rPr lang="en-US" smtClean="0"/>
              <a:pPr/>
              <a:t>12/9/2010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48978E-BD93-444F-847C-F38ED4AB460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B97225-6507-4B14-9EA1-C55BDAD9EC83}" type="datetimeFigureOut">
              <a:rPr lang="en-US" smtClean="0"/>
              <a:pPr/>
              <a:t>12/9/2010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48978E-BD93-444F-847C-F38ED4AB460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8B97225-6507-4B14-9EA1-C55BDAD9EC83}" type="datetimeFigureOut">
              <a:rPr lang="en-US" smtClean="0"/>
              <a:pPr/>
              <a:t>12/9/2010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48978E-BD93-444F-847C-F38ED4AB460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8B97225-6507-4B14-9EA1-C55BDAD9EC83}" type="datetimeFigureOut">
              <a:rPr lang="en-US" smtClean="0"/>
              <a:pPr/>
              <a:t>12/9/2010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48978E-BD93-444F-847C-F38ED4AB46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8B97225-6507-4B14-9EA1-C55BDAD9EC83}" type="datetimeFigureOut">
              <a:rPr lang="en-US" smtClean="0"/>
              <a:pPr/>
              <a:t>12/9/2010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48978E-BD93-444F-847C-F38ED4AB460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8B97225-6507-4B14-9EA1-C55BDAD9EC83}" type="datetimeFigureOut">
              <a:rPr lang="en-US" smtClean="0"/>
              <a:pPr/>
              <a:t>12/9/2010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D48978E-BD93-444F-847C-F38ED4AB460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8B97225-6507-4B14-9EA1-C55BDAD9EC83}" type="datetimeFigureOut">
              <a:rPr lang="en-US" smtClean="0"/>
              <a:pPr/>
              <a:t>12/9/2010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D48978E-BD93-444F-847C-F38ED4AB46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Constructivist approach</a:t>
            </a:r>
            <a:endParaRPr lang="en-US" dirty="0"/>
          </a:p>
        </p:txBody>
      </p:sp>
      <p:sp>
        <p:nvSpPr>
          <p:cNvPr id="3" name="Subtitle 2"/>
          <p:cNvSpPr>
            <a:spLocks noGrp="1"/>
          </p:cNvSpPr>
          <p:nvPr>
            <p:ph type="subTitle" idx="1"/>
          </p:nvPr>
        </p:nvSpPr>
        <p:spPr/>
        <p:txBody>
          <a:bodyPr/>
          <a:lstStyle/>
          <a:p>
            <a:r>
              <a:rPr lang="en-US" dirty="0" smtClean="0"/>
              <a:t>CSCTR Session </a:t>
            </a:r>
            <a:r>
              <a:rPr lang="en-US" dirty="0" smtClean="0"/>
              <a:t>11</a:t>
            </a:r>
            <a:endParaRPr lang="en-US" dirty="0" smtClean="0"/>
          </a:p>
          <a:p>
            <a:r>
              <a:rPr lang="en-US" dirty="0" smtClean="0"/>
              <a:t>Dana </a:t>
            </a:r>
            <a:r>
              <a:rPr lang="en-US" dirty="0" err="1" smtClean="0"/>
              <a:t>Retov</a:t>
            </a:r>
            <a:r>
              <a:rPr lang="sk-SK" dirty="0" smtClean="0"/>
              <a:t>á</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Context </a:t>
            </a:r>
            <a:r>
              <a:rPr lang="en-US" dirty="0" err="1" smtClean="0"/>
              <a:t>fluents</a:t>
            </a: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2514600" y="1306576"/>
            <a:ext cx="6477000" cy="547522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Context chains</a:t>
            </a:r>
            <a:endParaRPr lang="en-US" dirty="0"/>
          </a:p>
        </p:txBody>
      </p:sp>
      <p:pic>
        <p:nvPicPr>
          <p:cNvPr id="4098" name="Picture 2"/>
          <p:cNvPicPr>
            <a:picLocks noChangeAspect="1" noChangeArrowheads="1"/>
          </p:cNvPicPr>
          <p:nvPr/>
        </p:nvPicPr>
        <p:blipFill>
          <a:blip r:embed="rId3" cstate="print"/>
          <a:srcRect/>
          <a:stretch>
            <a:fillRect/>
          </a:stretch>
        </p:blipFill>
        <p:spPr bwMode="auto">
          <a:xfrm>
            <a:off x="1524000" y="1459872"/>
            <a:ext cx="7040778" cy="524572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i="1" dirty="0" smtClean="0"/>
              <a:t>Classes of objects are differentiated by how </a:t>
            </a:r>
            <a:r>
              <a:rPr lang="en-US" dirty="0" smtClean="0"/>
              <a:t>we interact with them,</a:t>
            </a:r>
          </a:p>
          <a:p>
            <a:r>
              <a:rPr lang="en-US" i="1" dirty="0" smtClean="0"/>
              <a:t>Concepts are abstractions over those classes</a:t>
            </a:r>
          </a:p>
          <a:p>
            <a:r>
              <a:rPr lang="en-US" i="1" dirty="0" smtClean="0"/>
              <a:t>Meaning </a:t>
            </a:r>
            <a:r>
              <a:rPr lang="en-US" dirty="0" smtClean="0"/>
              <a:t>of concepts are in large part predictive models of how interactions with objects will unfold.</a:t>
            </a:r>
          </a:p>
          <a:p>
            <a:r>
              <a:rPr lang="en-US" dirty="0" smtClean="0"/>
              <a:t>In the </a:t>
            </a:r>
            <a:r>
              <a:rPr lang="en-US" i="1" dirty="0" err="1" smtClean="0"/>
              <a:t>interactionist</a:t>
            </a:r>
            <a:r>
              <a:rPr lang="en-US" i="1" dirty="0" smtClean="0"/>
              <a:t> view,  </a:t>
            </a:r>
            <a:r>
              <a:rPr lang="en-US" dirty="0" smtClean="0"/>
              <a:t>category distinctions are based on activity</a:t>
            </a:r>
            <a:endParaRPr lang="en-US" dirty="0"/>
          </a:p>
        </p:txBody>
      </p:sp>
      <p:sp>
        <p:nvSpPr>
          <p:cNvPr id="3" name="Title 2"/>
          <p:cNvSpPr>
            <a:spLocks noGrp="1"/>
          </p:cNvSpPr>
          <p:nvPr>
            <p:ph type="title"/>
          </p:nvPr>
        </p:nvSpPr>
        <p:spPr/>
        <p:txBody>
          <a:bodyPr/>
          <a:lstStyle/>
          <a:p>
            <a:r>
              <a:rPr lang="en-US" dirty="0" err="1" smtClean="0"/>
              <a:t>Interactionist</a:t>
            </a:r>
            <a:r>
              <a:rPr lang="en-US" dirty="0" smtClean="0"/>
              <a:t> account</a:t>
            </a:r>
            <a:endParaRPr lang="en-US" dirty="0"/>
          </a:p>
        </p:txBody>
      </p:sp>
      <p:pic>
        <p:nvPicPr>
          <p:cNvPr id="5122" name="Picture 2"/>
          <p:cNvPicPr>
            <a:picLocks noChangeAspect="1" noChangeArrowheads="1"/>
          </p:cNvPicPr>
          <p:nvPr/>
        </p:nvPicPr>
        <p:blipFill>
          <a:blip r:embed="rId3" cstate="print"/>
          <a:srcRect/>
          <a:stretch>
            <a:fillRect/>
          </a:stretch>
        </p:blipFill>
        <p:spPr bwMode="auto">
          <a:xfrm>
            <a:off x="3810000" y="5168371"/>
            <a:ext cx="2362200" cy="1689629"/>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a:stretch>
            <a:fillRect/>
          </a:stretch>
        </p:blipFill>
        <p:spPr bwMode="auto">
          <a:xfrm>
            <a:off x="6753225" y="4905375"/>
            <a:ext cx="2390775" cy="19526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Thank you!!</a:t>
            </a:r>
            <a:endParaRPr lang="en-US" dirty="0"/>
          </a:p>
        </p:txBody>
      </p:sp>
      <p:pic>
        <p:nvPicPr>
          <p:cNvPr id="4" name="Picture 3" descr="C:\Documents and Settings\Danka\Local Settings\Temporary Internet Files\Content.IE5\8QK3PH9D\MCj00787110000[1].wmf"/>
          <p:cNvPicPr>
            <a:picLocks noChangeAspect="1" noChangeArrowheads="1"/>
          </p:cNvPicPr>
          <p:nvPr/>
        </p:nvPicPr>
        <p:blipFill>
          <a:blip r:embed="rId3" cstate="print"/>
          <a:srcRect/>
          <a:stretch>
            <a:fillRect/>
          </a:stretch>
        </p:blipFill>
        <p:spPr bwMode="auto">
          <a:xfrm>
            <a:off x="5562600" y="1828800"/>
            <a:ext cx="1622425" cy="393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Discussion</a:t>
            </a:r>
            <a:endParaRPr lang="en-US" dirty="0"/>
          </a:p>
        </p:txBody>
      </p:sp>
      <p:sp>
        <p:nvSpPr>
          <p:cNvPr id="5" name="Subtitle 4"/>
          <p:cNvSpPr>
            <a:spLocks noGrp="1"/>
          </p:cNvSpPr>
          <p:nvPr>
            <p:ph type="subTitle" idx="1"/>
          </p:nvPr>
        </p:nvSpPr>
        <p:spPr/>
        <p:txBody>
          <a:bodyPr/>
          <a:lstStyle/>
          <a:p>
            <a:r>
              <a:rPr lang="en-US" dirty="0" smtClean="0"/>
              <a:t>Six lessons from babies </a:t>
            </a:r>
          </a:p>
          <a:p>
            <a:r>
              <a:rPr lang="en-US" dirty="0" smtClean="0"/>
              <a:t>(Smith &amp; Gasser. 2005)</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562600"/>
          </a:xfrm>
        </p:spPr>
        <p:txBody>
          <a:bodyPr>
            <a:normAutofit lnSpcReduction="10000"/>
          </a:bodyPr>
          <a:lstStyle/>
          <a:p>
            <a:r>
              <a:rPr lang="en-US" dirty="0" smtClean="0"/>
              <a:t>It is claimed, that systems should be build incrementally. (not by selecting random x samples for training, and n-x for evaluation). Can you think of problems, where this does not work</a:t>
            </a:r>
            <a:r>
              <a:rPr lang="en-US" dirty="0" smtClean="0"/>
              <a:t>?	[Martin]</a:t>
            </a:r>
          </a:p>
          <a:p>
            <a:endParaRPr lang="en-US" dirty="0" smtClean="0"/>
          </a:p>
          <a:p>
            <a:r>
              <a:rPr lang="en-US" dirty="0" smtClean="0"/>
              <a:t>It is said that it seems to be counter intuitive that children fail to locate an object in a room if the model that should help with this task is too similar to the room. Isn’t this just because a very similar model has to be very complex and is therefore harder to understand</a:t>
            </a:r>
            <a:r>
              <a:rPr lang="en-US" dirty="0" smtClean="0"/>
              <a:t>?			[Thomas]</a:t>
            </a:r>
            <a:r>
              <a:rPr lang="en-US" dirty="0" smtClean="0"/>
              <a:t/>
            </a:r>
            <a:br>
              <a:rPr lang="en-US" dirty="0" smtClean="0"/>
            </a:br>
            <a:endParaRPr lang="en-US" dirty="0" smtClean="0"/>
          </a:p>
        </p:txBody>
      </p:sp>
      <p:sp>
        <p:nvSpPr>
          <p:cNvPr id="3" name="Title 2"/>
          <p:cNvSpPr>
            <a:spLocks noGrp="1"/>
          </p:cNvSpPr>
          <p:nvPr>
            <p:ph type="title"/>
          </p:nvPr>
        </p:nvSpPr>
        <p:spPr/>
        <p:txBody>
          <a:bodyPr/>
          <a:lstStyle/>
          <a:p>
            <a:r>
              <a:rPr lang="en-US" dirty="0" smtClean="0"/>
              <a:t>Incremental learning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could multimodal associations be established in an infant? How does a baby know to look in the direction of the radio when it hears a sound? (In case of a moving car, this would be easy, but if there are no obvious visual clues?) How does it know to look in the direction of its parents when they are talking (prior to it being able to focus well enough to perceive the mouth motions</a:t>
            </a:r>
            <a:r>
              <a:rPr lang="en-US" dirty="0" smtClean="0"/>
              <a:t>)?</a:t>
            </a:r>
            <a:r>
              <a:rPr lang="en-US" dirty="0" smtClean="0"/>
              <a:t>	</a:t>
            </a:r>
            <a:r>
              <a:rPr lang="en-US" dirty="0" smtClean="0"/>
              <a:t>		[Thomas]</a:t>
            </a:r>
          </a:p>
        </p:txBody>
      </p:sp>
      <p:sp>
        <p:nvSpPr>
          <p:cNvPr id="3" name="Title 2"/>
          <p:cNvSpPr>
            <a:spLocks noGrp="1"/>
          </p:cNvSpPr>
          <p:nvPr>
            <p:ph type="title"/>
          </p:nvPr>
        </p:nvSpPr>
        <p:spPr/>
        <p:txBody>
          <a:bodyPr/>
          <a:lstStyle/>
          <a:p>
            <a:r>
              <a:rPr lang="en-US" dirty="0" smtClean="0"/>
              <a:t>Multimodal associations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81600"/>
          </a:xfrm>
        </p:spPr>
        <p:txBody>
          <a:bodyPr>
            <a:normAutofit fontScale="92500" lnSpcReduction="10000"/>
          </a:bodyPr>
          <a:lstStyle/>
          <a:p>
            <a:r>
              <a:rPr lang="en-US" dirty="0" smtClean="0"/>
              <a:t>It is mentioned that babies start with "motor babbling", and then discover activities which trigger interesting events. Can you think of a way to better define what could be "interesting" for a baby</a:t>
            </a:r>
            <a:r>
              <a:rPr lang="en-US" dirty="0" smtClean="0"/>
              <a:t>?</a:t>
            </a:r>
            <a:r>
              <a:rPr lang="en-US" dirty="0" smtClean="0"/>
              <a:t>		[Christian</a:t>
            </a:r>
            <a:r>
              <a:rPr lang="en-US" dirty="0" smtClean="0"/>
              <a:t>]</a:t>
            </a:r>
          </a:p>
          <a:p>
            <a:endParaRPr lang="en-US" dirty="0" smtClean="0"/>
          </a:p>
          <a:p>
            <a:r>
              <a:rPr lang="en-US" dirty="0" smtClean="0"/>
              <a:t>The time babies spend on an activity seems to depend on how much "fun" this activity is (examples in the paper are the mobile attached to a babies ankles, which jingles when the baby moves; and mothers in general, who smile if babies smile and coo if babies coo). In your opinion, what does this "fun" factor depend on? Can we define it</a:t>
            </a:r>
            <a:r>
              <a:rPr lang="en-US" dirty="0" smtClean="0"/>
              <a:t>?		[Thomas]</a:t>
            </a:r>
            <a:endParaRPr lang="en-US" dirty="0"/>
          </a:p>
        </p:txBody>
      </p:sp>
      <p:sp>
        <p:nvSpPr>
          <p:cNvPr id="3" name="Title 2"/>
          <p:cNvSpPr>
            <a:spLocks noGrp="1"/>
          </p:cNvSpPr>
          <p:nvPr>
            <p:ph type="title"/>
          </p:nvPr>
        </p:nvSpPr>
        <p:spPr/>
        <p:txBody>
          <a:bodyPr/>
          <a:lstStyle/>
          <a:p>
            <a:r>
              <a:rPr lang="en-US" dirty="0" smtClean="0"/>
              <a:t>Babbling and goal directedness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Why should we assume that solving the reaching task starts from random, non-goal directed actions? Isn’t it more plausible that, while the babies’ movement might be mostly random, the reaching itself is always goal directed but erroneous?		[Simon</a:t>
            </a:r>
            <a:r>
              <a:rPr lang="en-US" dirty="0" smtClean="0"/>
              <a:t>]</a:t>
            </a:r>
          </a:p>
          <a:p>
            <a:endParaRPr lang="en-US" dirty="0" smtClean="0"/>
          </a:p>
          <a:p>
            <a:r>
              <a:rPr lang="en-US" dirty="0" smtClean="0"/>
              <a:t>How would you try to come up with the "algorithm" the baby uses in order to explore its world? What kind of strategy does it use?	</a:t>
            </a:r>
            <a:r>
              <a:rPr lang="en-US" dirty="0" smtClean="0"/>
              <a:t>[Christian]</a:t>
            </a:r>
            <a:endParaRPr lang="en-US" dirty="0"/>
          </a:p>
        </p:txBody>
      </p:sp>
      <p:sp>
        <p:nvSpPr>
          <p:cNvPr id="3" name="Title 2"/>
          <p:cNvSpPr>
            <a:spLocks noGrp="1"/>
          </p:cNvSpPr>
          <p:nvPr>
            <p:ph type="title"/>
          </p:nvPr>
        </p:nvSpPr>
        <p:spPr/>
        <p:txBody>
          <a:bodyPr/>
          <a:lstStyle/>
          <a:p>
            <a:r>
              <a:rPr lang="en-US" dirty="0" smtClean="0"/>
              <a:t>Babbling and goal directedness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Must </a:t>
            </a:r>
            <a:r>
              <a:rPr lang="en-US" dirty="0" smtClean="0"/>
              <a:t>a artificial system be </a:t>
            </a:r>
            <a:r>
              <a:rPr lang="en-US" dirty="0" err="1" smtClean="0"/>
              <a:t>equiped</a:t>
            </a:r>
            <a:r>
              <a:rPr lang="en-US" dirty="0" smtClean="0"/>
              <a:t> with language</a:t>
            </a:r>
            <a:r>
              <a:rPr lang="en-US" dirty="0" smtClean="0"/>
              <a:t>?		[Martin]</a:t>
            </a:r>
          </a:p>
          <a:p>
            <a:endParaRPr lang="en-US" dirty="0" smtClean="0"/>
          </a:p>
          <a:p>
            <a:r>
              <a:rPr lang="en-US" dirty="0" smtClean="0"/>
              <a:t>Since a lot of interesting things must be learned by the baby before being able to understand language, or even talk, do you think it is a mistake to try and build language understanding systems, without trying to solve earlier developmental problems first?</a:t>
            </a:r>
            <a:br>
              <a:rPr lang="en-US" dirty="0" smtClean="0"/>
            </a:br>
            <a:r>
              <a:rPr lang="en-US" dirty="0" smtClean="0"/>
              <a:t>				[Christian]</a:t>
            </a:r>
            <a:endParaRPr lang="en-US" dirty="0"/>
          </a:p>
        </p:txBody>
      </p:sp>
      <p:sp>
        <p:nvSpPr>
          <p:cNvPr id="3" name="Title 2"/>
          <p:cNvSpPr>
            <a:spLocks noGrp="1"/>
          </p:cNvSpPr>
          <p:nvPr>
            <p:ph type="title"/>
          </p:nvPr>
        </p:nvSpPr>
        <p:spPr/>
        <p:txBody>
          <a:bodyPr/>
          <a:lstStyle/>
          <a:p>
            <a:r>
              <a:rPr lang="en-US" dirty="0" smtClean="0"/>
              <a:t>Language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Start bottom-up</a:t>
            </a:r>
          </a:p>
          <a:p>
            <a:r>
              <a:rPr lang="en-US" dirty="0" smtClean="0"/>
              <a:t>Create cognition based on </a:t>
            </a:r>
            <a:r>
              <a:rPr lang="en-US" dirty="0" err="1" smtClean="0"/>
              <a:t>sensori</a:t>
            </a:r>
            <a:r>
              <a:rPr lang="en-US" dirty="0" smtClean="0"/>
              <a:t>-motor interaction</a:t>
            </a:r>
          </a:p>
          <a:p>
            <a:endParaRPr lang="en-US" dirty="0" smtClean="0"/>
          </a:p>
          <a:p>
            <a:pPr lvl="1"/>
            <a:r>
              <a:rPr lang="en-US" dirty="0" smtClean="0"/>
              <a:t>Cohen et al. (1996) – Building a baby</a:t>
            </a:r>
          </a:p>
          <a:p>
            <a:pPr lvl="1"/>
            <a:r>
              <a:rPr lang="en-US" dirty="0" smtClean="0"/>
              <a:t>Cohen &amp; </a:t>
            </a:r>
            <a:r>
              <a:rPr lang="en-US" dirty="0" err="1" smtClean="0"/>
              <a:t>Lederle</a:t>
            </a:r>
            <a:r>
              <a:rPr lang="en-US" dirty="0" smtClean="0"/>
              <a:t> (1998) - Dynamic maps as representations of verbs</a:t>
            </a:r>
            <a:endParaRPr lang="en-US" dirty="0"/>
          </a:p>
        </p:txBody>
      </p:sp>
      <p:sp>
        <p:nvSpPr>
          <p:cNvPr id="3" name="Title 2"/>
          <p:cNvSpPr>
            <a:spLocks noGrp="1"/>
          </p:cNvSpPr>
          <p:nvPr>
            <p:ph type="title"/>
          </p:nvPr>
        </p:nvSpPr>
        <p:spPr/>
        <p:txBody>
          <a:bodyPr/>
          <a:lstStyle/>
          <a:p>
            <a:r>
              <a:rPr lang="en-US" dirty="0" smtClean="0"/>
              <a:t>Constructivist approach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Must it be social</a:t>
            </a:r>
            <a:r>
              <a:rPr lang="en-US" dirty="0" smtClean="0"/>
              <a:t>?			[Martin]</a:t>
            </a:r>
          </a:p>
          <a:p>
            <a:endParaRPr lang="en-US" dirty="0" smtClean="0"/>
          </a:p>
          <a:p>
            <a:r>
              <a:rPr lang="en-US" dirty="0" smtClean="0"/>
              <a:t>It is said that the lesson to be learned from facial-imitation-behavior is that intelligent systems have to be raised in a social world. But isn’t the main function of this facial imitation to allow for empathy in human interaction? Is this therefore really something we should be especially concerned with at the moment</a:t>
            </a:r>
            <a:r>
              <a:rPr lang="en-US" dirty="0" smtClean="0"/>
              <a:t>? </a:t>
            </a:r>
            <a:r>
              <a:rPr lang="en-US" dirty="0" smtClean="0"/>
              <a:t>	</a:t>
            </a:r>
            <a:r>
              <a:rPr lang="en-US" dirty="0" smtClean="0"/>
              <a:t>[Simon]</a:t>
            </a:r>
            <a:endParaRPr lang="en-US" dirty="0"/>
          </a:p>
        </p:txBody>
      </p:sp>
      <p:sp>
        <p:nvSpPr>
          <p:cNvPr id="3" name="Title 2"/>
          <p:cNvSpPr>
            <a:spLocks noGrp="1"/>
          </p:cNvSpPr>
          <p:nvPr>
            <p:ph type="title"/>
          </p:nvPr>
        </p:nvSpPr>
        <p:spPr/>
        <p:txBody>
          <a:bodyPr/>
          <a:lstStyle/>
          <a:p>
            <a:r>
              <a:rPr lang="en-US" dirty="0" smtClean="0"/>
              <a:t>Social learning</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is said that it seems to be counter intuitive that children fail to locate an object in a room if the model that should help with this task is too similar to the room. Isn’t this just because a very similar model has to be very complex and is therefore harder to understand</a:t>
            </a:r>
            <a:r>
              <a:rPr lang="en-US" dirty="0" smtClean="0"/>
              <a:t>?		[Simon]</a:t>
            </a:r>
            <a:endParaRPr lang="en-US" dirty="0"/>
          </a:p>
        </p:txBody>
      </p:sp>
      <p:sp>
        <p:nvSpPr>
          <p:cNvPr id="3" name="Title 2"/>
          <p:cNvSpPr>
            <a:spLocks noGrp="1"/>
          </p:cNvSpPr>
          <p:nvPr>
            <p:ph type="title"/>
          </p:nvPr>
        </p:nvSpPr>
        <p:spPr/>
        <p:txBody>
          <a:bodyPr/>
          <a:lstStyle/>
          <a:p>
            <a:r>
              <a:rPr lang="en-US" dirty="0" smtClean="0"/>
              <a:t>Arbitrary symbols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agent acquiring conceptual knowledge by </a:t>
            </a:r>
            <a:r>
              <a:rPr lang="en-US" dirty="0" err="1" smtClean="0"/>
              <a:t>sensorimotor</a:t>
            </a:r>
            <a:r>
              <a:rPr lang="en-US" dirty="0" smtClean="0"/>
              <a:t> interaction with its environment</a:t>
            </a:r>
          </a:p>
          <a:p>
            <a:r>
              <a:rPr lang="en-US" dirty="0" smtClean="0"/>
              <a:t>Uses notion of </a:t>
            </a:r>
            <a:r>
              <a:rPr lang="en-US" i="1" dirty="0" smtClean="0"/>
              <a:t>image-schemas</a:t>
            </a:r>
            <a:endParaRPr lang="en-US" dirty="0" smtClean="0"/>
          </a:p>
          <a:p>
            <a:r>
              <a:rPr lang="en-US" dirty="0" smtClean="0"/>
              <a:t>Goal</a:t>
            </a:r>
          </a:p>
          <a:p>
            <a:pPr lvl="1"/>
            <a:r>
              <a:rPr lang="en-US" dirty="0" smtClean="0"/>
              <a:t>Produce conceptual structures from </a:t>
            </a:r>
            <a:r>
              <a:rPr lang="en-US" dirty="0" err="1" smtClean="0"/>
              <a:t>sensorimotor</a:t>
            </a:r>
            <a:r>
              <a:rPr lang="en-US" dirty="0" smtClean="0"/>
              <a:t> interactions</a:t>
            </a:r>
          </a:p>
          <a:p>
            <a:pPr lvl="1"/>
            <a:r>
              <a:rPr lang="en-US" dirty="0" smtClean="0"/>
              <a:t>Show that very little prior structure is sufficient do to this (nature vs. nurture)</a:t>
            </a:r>
          </a:p>
          <a:p>
            <a:pPr lvl="1">
              <a:buNone/>
            </a:pPr>
            <a:endParaRPr lang="en-US" dirty="0" smtClean="0"/>
          </a:p>
        </p:txBody>
      </p:sp>
      <p:sp>
        <p:nvSpPr>
          <p:cNvPr id="3" name="Title 2"/>
          <p:cNvSpPr>
            <a:spLocks noGrp="1"/>
          </p:cNvSpPr>
          <p:nvPr>
            <p:ph type="title"/>
          </p:nvPr>
        </p:nvSpPr>
        <p:spPr/>
        <p:txBody>
          <a:bodyPr/>
          <a:lstStyle/>
          <a:p>
            <a:r>
              <a:rPr lang="en-US" dirty="0" smtClean="0"/>
              <a:t>Building a baby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Pattern detectors or filters that map sensory streams onto </a:t>
            </a:r>
            <a:r>
              <a:rPr lang="en-US" dirty="0" err="1" smtClean="0"/>
              <a:t>redescriptions</a:t>
            </a:r>
            <a:r>
              <a:rPr lang="en-US" dirty="0" smtClean="0"/>
              <a:t> or partial representations.</a:t>
            </a:r>
          </a:p>
          <a:p>
            <a:pPr lvl="1"/>
            <a:r>
              <a:rPr lang="en-US" dirty="0" err="1" smtClean="0"/>
              <a:t>E.g</a:t>
            </a:r>
            <a:r>
              <a:rPr lang="en-US" dirty="0" smtClean="0"/>
              <a:t> .</a:t>
            </a:r>
            <a:endParaRPr lang="en-US" dirty="0"/>
          </a:p>
        </p:txBody>
      </p:sp>
      <p:sp>
        <p:nvSpPr>
          <p:cNvPr id="3" name="Title 2"/>
          <p:cNvSpPr>
            <a:spLocks noGrp="1"/>
          </p:cNvSpPr>
          <p:nvPr>
            <p:ph type="title"/>
          </p:nvPr>
        </p:nvSpPr>
        <p:spPr/>
        <p:txBody>
          <a:bodyPr/>
          <a:lstStyle/>
          <a:p>
            <a:r>
              <a:rPr lang="en-US" dirty="0" smtClean="0"/>
              <a:t>Image schemas</a:t>
            </a:r>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914400" y="3581400"/>
            <a:ext cx="2524125" cy="1705187"/>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3733800" y="3124200"/>
            <a:ext cx="1819275" cy="2266950"/>
          </a:xfrm>
          <a:prstGeom prst="rect">
            <a:avLst/>
          </a:prstGeom>
          <a:noFill/>
          <a:ln w="9525">
            <a:noFill/>
            <a:miter lim="800000"/>
            <a:headEnd/>
            <a:tailEnd/>
          </a:ln>
        </p:spPr>
      </p:pic>
      <p:pic>
        <p:nvPicPr>
          <p:cNvPr id="1030" name="Picture 6"/>
          <p:cNvPicPr>
            <a:picLocks noChangeAspect="1" noChangeArrowheads="1"/>
          </p:cNvPicPr>
          <p:nvPr/>
        </p:nvPicPr>
        <p:blipFill>
          <a:blip r:embed="rId5" cstate="print"/>
          <a:srcRect/>
          <a:stretch>
            <a:fillRect/>
          </a:stretch>
        </p:blipFill>
        <p:spPr bwMode="auto">
          <a:xfrm>
            <a:off x="7010400" y="3200400"/>
            <a:ext cx="2133600" cy="2424545"/>
          </a:xfrm>
          <a:prstGeom prst="rect">
            <a:avLst/>
          </a:prstGeom>
          <a:noFill/>
          <a:ln w="9525">
            <a:noFill/>
            <a:miter lim="800000"/>
            <a:headEnd/>
            <a:tailEnd/>
          </a:ln>
        </p:spPr>
      </p:pic>
      <p:sp>
        <p:nvSpPr>
          <p:cNvPr id="9" name="TextBox 8"/>
          <p:cNvSpPr txBox="1"/>
          <p:nvPr/>
        </p:nvSpPr>
        <p:spPr>
          <a:xfrm>
            <a:off x="2286000" y="5562600"/>
            <a:ext cx="2220480" cy="369332"/>
          </a:xfrm>
          <a:prstGeom prst="rect">
            <a:avLst/>
          </a:prstGeom>
          <a:noFill/>
        </p:spPr>
        <p:txBody>
          <a:bodyPr wrap="none" rtlCol="0">
            <a:spAutoFit/>
          </a:bodyPr>
          <a:lstStyle/>
          <a:p>
            <a:r>
              <a:rPr lang="en-US" dirty="0" smtClean="0">
                <a:solidFill>
                  <a:srgbClr val="FF0000"/>
                </a:solidFill>
              </a:rPr>
              <a:t>ANIMATE</a:t>
            </a:r>
            <a:r>
              <a:rPr lang="en-US" dirty="0" smtClean="0"/>
              <a:t> </a:t>
            </a:r>
            <a:r>
              <a:rPr lang="en-US" dirty="0" smtClean="0">
                <a:solidFill>
                  <a:srgbClr val="FF0000"/>
                </a:solidFill>
              </a:rPr>
              <a:t>MOTION</a:t>
            </a:r>
            <a:endParaRPr lang="en-US" dirty="0">
              <a:solidFill>
                <a:srgbClr val="FF0000"/>
              </a:solidFill>
            </a:endParaRPr>
          </a:p>
        </p:txBody>
      </p:sp>
      <p:sp>
        <p:nvSpPr>
          <p:cNvPr id="10" name="TextBox 9"/>
          <p:cNvSpPr txBox="1"/>
          <p:nvPr/>
        </p:nvSpPr>
        <p:spPr>
          <a:xfrm>
            <a:off x="6477000" y="5943600"/>
            <a:ext cx="2220480" cy="369332"/>
          </a:xfrm>
          <a:prstGeom prst="rect">
            <a:avLst/>
          </a:prstGeom>
          <a:noFill/>
        </p:spPr>
        <p:txBody>
          <a:bodyPr wrap="none" rtlCol="0">
            <a:spAutoFit/>
          </a:bodyPr>
          <a:lstStyle/>
          <a:p>
            <a:r>
              <a:rPr lang="en-US" strike="sngStrike" dirty="0" smtClean="0"/>
              <a:t>ANIMATE MOTION</a:t>
            </a:r>
            <a:endParaRPr lang="en-US" strike="sngStrik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Simulated agent</a:t>
            </a:r>
          </a:p>
          <a:p>
            <a:pPr lvl="1"/>
            <a:r>
              <a:rPr lang="en-US" dirty="0" smtClean="0"/>
              <a:t>Lives in simulated environment – </a:t>
            </a:r>
            <a:r>
              <a:rPr lang="en-US" dirty="0" err="1" smtClean="0"/>
              <a:t>BabyWorld</a:t>
            </a:r>
            <a:endParaRPr lang="en-US" dirty="0" smtClean="0"/>
          </a:p>
          <a:p>
            <a:pPr lvl="2"/>
            <a:r>
              <a:rPr lang="en-US" dirty="0" smtClean="0"/>
              <a:t>Implements </a:t>
            </a:r>
            <a:r>
              <a:rPr lang="en-US" dirty="0" err="1" smtClean="0"/>
              <a:t>Neo’s</a:t>
            </a:r>
            <a:r>
              <a:rPr lang="en-US" dirty="0" smtClean="0"/>
              <a:t> sensations, mental representations, mental and physical activities </a:t>
            </a:r>
            <a:r>
              <a:rPr lang="en-US" dirty="0" err="1" smtClean="0"/>
              <a:t>nad</a:t>
            </a:r>
            <a:r>
              <a:rPr lang="en-US" dirty="0" smtClean="0"/>
              <a:t> the behavior of objects.</a:t>
            </a:r>
          </a:p>
          <a:p>
            <a:pPr marL="1088136" lvl="2" indent="-457200">
              <a:buFont typeface="+mj-lt"/>
              <a:buAutoNum type="arabicPeriod"/>
            </a:pPr>
            <a:r>
              <a:rPr lang="en-US" dirty="0" smtClean="0"/>
              <a:t>Neo – implements everything that Neo does</a:t>
            </a:r>
          </a:p>
          <a:p>
            <a:pPr marL="1371600" lvl="3" indent="-457200"/>
            <a:r>
              <a:rPr lang="en-US" dirty="0" smtClean="0"/>
              <a:t>Learning, moving, mouthing, looking, crying,…</a:t>
            </a:r>
          </a:p>
          <a:p>
            <a:pPr marL="1088136" lvl="2" indent="-457200">
              <a:buFont typeface="+mj-lt"/>
              <a:buAutoNum type="arabicPeriod"/>
            </a:pPr>
            <a:r>
              <a:rPr lang="en-US" dirty="0" err="1" smtClean="0"/>
              <a:t>StreamsWorld</a:t>
            </a:r>
            <a:r>
              <a:rPr lang="en-US" dirty="0" smtClean="0"/>
              <a:t> – represents </a:t>
            </a:r>
            <a:r>
              <a:rPr lang="en-US" dirty="0" err="1" smtClean="0"/>
              <a:t>Neo’s</a:t>
            </a:r>
            <a:r>
              <a:rPr lang="en-US" dirty="0" smtClean="0"/>
              <a:t> environment, implements events that happen around Neo and in response to </a:t>
            </a:r>
            <a:r>
              <a:rPr lang="en-US" dirty="0" err="1" smtClean="0"/>
              <a:t>Neo’s</a:t>
            </a:r>
            <a:r>
              <a:rPr lang="en-US" dirty="0" smtClean="0"/>
              <a:t> actions</a:t>
            </a:r>
          </a:p>
          <a:p>
            <a:pPr marL="850392" lvl="1" indent="-457200"/>
            <a:r>
              <a:rPr lang="en-US" dirty="0" smtClean="0"/>
              <a:t>Neo senses its environment through a collection of </a:t>
            </a:r>
            <a:r>
              <a:rPr lang="en-US" i="1" dirty="0" smtClean="0"/>
              <a:t>streams</a:t>
            </a:r>
            <a:r>
              <a:rPr lang="en-US" dirty="0" smtClean="0"/>
              <a:t> in discrete time steps.</a:t>
            </a:r>
          </a:p>
          <a:p>
            <a:pPr marL="1088136" lvl="2" indent="-457200">
              <a:buFont typeface="+mj-lt"/>
              <a:buAutoNum type="arabicPeriod"/>
            </a:pPr>
            <a:endParaRPr lang="en-US" dirty="0" smtClean="0"/>
          </a:p>
        </p:txBody>
      </p:sp>
      <p:sp>
        <p:nvSpPr>
          <p:cNvPr id="3" name="Title 2"/>
          <p:cNvSpPr>
            <a:spLocks noGrp="1"/>
          </p:cNvSpPr>
          <p:nvPr>
            <p:ph type="title"/>
          </p:nvPr>
        </p:nvSpPr>
        <p:spPr/>
        <p:txBody>
          <a:bodyPr/>
          <a:lstStyle/>
          <a:p>
            <a:r>
              <a:rPr lang="en-US" dirty="0" smtClean="0"/>
              <a:t>NEO</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Streams</a:t>
            </a:r>
          </a:p>
          <a:p>
            <a:pPr lvl="1"/>
            <a:r>
              <a:rPr lang="en-US" dirty="0" smtClean="0"/>
              <a:t>Affect, pain, hunger, somatic, </a:t>
            </a:r>
            <a:r>
              <a:rPr lang="en-US" dirty="0" err="1" smtClean="0"/>
              <a:t>haptic</a:t>
            </a:r>
            <a:r>
              <a:rPr lang="en-US" dirty="0" smtClean="0"/>
              <a:t>, visual, auditory,…</a:t>
            </a:r>
          </a:p>
          <a:p>
            <a:r>
              <a:rPr lang="en-US" dirty="0" smtClean="0"/>
              <a:t>Simple and probabilistic</a:t>
            </a:r>
          </a:p>
          <a:p>
            <a:r>
              <a:rPr lang="en-US" dirty="0" smtClean="0"/>
              <a:t>Only random actions</a:t>
            </a:r>
          </a:p>
          <a:p>
            <a:pPr lvl="1"/>
            <a:r>
              <a:rPr lang="en-US" dirty="0" smtClean="0"/>
              <a:t>E.g. If </a:t>
            </a:r>
            <a:r>
              <a:rPr lang="en-US" dirty="0" err="1" smtClean="0"/>
              <a:t>Neo’s</a:t>
            </a:r>
            <a:r>
              <a:rPr lang="en-US" dirty="0" smtClean="0"/>
              <a:t> eyes alight on a rattle then Neo will grasp the rattle with some probability</a:t>
            </a:r>
          </a:p>
          <a:p>
            <a:r>
              <a:rPr lang="en-US" dirty="0" smtClean="0"/>
              <a:t>At the beginning experience has no apparent structure</a:t>
            </a:r>
            <a:endParaRPr lang="en-US" dirty="0"/>
          </a:p>
        </p:txBody>
      </p:sp>
      <p:sp>
        <p:nvSpPr>
          <p:cNvPr id="3" name="Title 2"/>
          <p:cNvSpPr>
            <a:spLocks noGrp="1"/>
          </p:cNvSpPr>
          <p:nvPr>
            <p:ph type="title"/>
          </p:nvPr>
        </p:nvSpPr>
        <p:spPr/>
        <p:txBody>
          <a:bodyPr/>
          <a:lstStyle/>
          <a:p>
            <a:r>
              <a:rPr lang="en-US" dirty="0" err="1" smtClean="0"/>
              <a:t>BabyWorld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624078" indent="-514350">
              <a:buFont typeface="+mj-lt"/>
              <a:buAutoNum type="arabicPeriod"/>
            </a:pPr>
            <a:r>
              <a:rPr lang="en-US" b="1" dirty="0" smtClean="0"/>
              <a:t>Changes in token values: </a:t>
            </a:r>
            <a:r>
              <a:rPr lang="en-US" dirty="0" smtClean="0"/>
              <a:t>Tokens in streams are augmented by noticing when they change value. </a:t>
            </a:r>
          </a:p>
          <a:p>
            <a:pPr marL="624078" indent="-514350">
              <a:buFont typeface="+mj-lt"/>
              <a:buAutoNum type="arabicPeriod"/>
            </a:pPr>
            <a:r>
              <a:rPr lang="en-US" b="1" dirty="0" smtClean="0"/>
              <a:t>Scopes: </a:t>
            </a:r>
            <a:r>
              <a:rPr lang="en-US" dirty="0" smtClean="0"/>
              <a:t>Neo finds pairs of correlated streams called scopes. </a:t>
            </a:r>
          </a:p>
          <a:p>
            <a:pPr marL="624078" indent="-514350">
              <a:buFont typeface="+mj-lt"/>
              <a:buAutoNum type="arabicPeriod"/>
            </a:pPr>
            <a:r>
              <a:rPr lang="en-US" b="1" dirty="0" smtClean="0"/>
              <a:t>Base </a:t>
            </a:r>
            <a:r>
              <a:rPr lang="en-US" b="1" dirty="0" err="1" smtClean="0"/>
              <a:t>fluents</a:t>
            </a:r>
            <a:r>
              <a:rPr lang="en-US" b="1" dirty="0" smtClean="0"/>
              <a:t>: </a:t>
            </a:r>
            <a:r>
              <a:rPr lang="en-US" dirty="0" smtClean="0"/>
              <a:t>Neo finds common token-value pairs within scopes. </a:t>
            </a:r>
          </a:p>
          <a:p>
            <a:pPr marL="624078" indent="-514350">
              <a:buFont typeface="+mj-lt"/>
              <a:buAutoNum type="arabicPeriod"/>
            </a:pPr>
            <a:r>
              <a:rPr lang="en-US" b="1" dirty="0" smtClean="0"/>
              <a:t>Context </a:t>
            </a:r>
            <a:r>
              <a:rPr lang="en-US" b="1" dirty="0" err="1" smtClean="0"/>
              <a:t>fluents</a:t>
            </a:r>
            <a:r>
              <a:rPr lang="en-US" b="1" dirty="0" smtClean="0"/>
              <a:t>: </a:t>
            </a:r>
            <a:r>
              <a:rPr lang="en-US" dirty="0" smtClean="0"/>
              <a:t>Neo finds base </a:t>
            </a:r>
            <a:r>
              <a:rPr lang="en-US" dirty="0" err="1" smtClean="0"/>
              <a:t>fluents</a:t>
            </a:r>
            <a:r>
              <a:rPr lang="en-US" dirty="0" smtClean="0"/>
              <a:t> that tend to follow each other in time. </a:t>
            </a:r>
          </a:p>
          <a:p>
            <a:pPr marL="624078" indent="-514350">
              <a:buFont typeface="+mj-lt"/>
              <a:buAutoNum type="arabicPeriod"/>
            </a:pPr>
            <a:r>
              <a:rPr lang="en-US" b="1" dirty="0" smtClean="0"/>
              <a:t>Chains: </a:t>
            </a:r>
            <a:r>
              <a:rPr lang="en-US" dirty="0" smtClean="0"/>
              <a:t>These temporal dependencies are combined into temporal chains, which represent activities. Chains are used for activity-based categorization.</a:t>
            </a:r>
            <a:endParaRPr lang="en-US" dirty="0"/>
          </a:p>
        </p:txBody>
      </p:sp>
      <p:sp>
        <p:nvSpPr>
          <p:cNvPr id="3" name="Title 2"/>
          <p:cNvSpPr>
            <a:spLocks noGrp="1"/>
          </p:cNvSpPr>
          <p:nvPr>
            <p:ph type="title"/>
          </p:nvPr>
        </p:nvSpPr>
        <p:spPr/>
        <p:txBody>
          <a:bodyPr>
            <a:normAutofit fontScale="90000"/>
          </a:bodyPr>
          <a:lstStyle/>
          <a:p>
            <a:r>
              <a:rPr lang="en-US" dirty="0" smtClean="0"/>
              <a:t>5 levels of </a:t>
            </a:r>
            <a:r>
              <a:rPr lang="en-US" dirty="0" err="1" smtClean="0"/>
              <a:t>redescription</a:t>
            </a:r>
            <a:r>
              <a:rPr lang="en-US" dirty="0" smtClean="0"/>
              <a:t> of </a:t>
            </a:r>
            <a:r>
              <a:rPr lang="en-US" dirty="0" err="1" smtClean="0"/>
              <a:t>Neo’s</a:t>
            </a:r>
            <a:r>
              <a:rPr lang="en-US" dirty="0" smtClean="0"/>
              <a:t> experience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Agent was able to learn basic concepts</a:t>
            </a:r>
          </a:p>
          <a:p>
            <a:pPr lvl="1"/>
            <a:r>
              <a:rPr lang="en-US" dirty="0" smtClean="0"/>
              <a:t>It learned base </a:t>
            </a:r>
            <a:r>
              <a:rPr lang="en-US" dirty="0" err="1" smtClean="0"/>
              <a:t>fluents</a:t>
            </a:r>
            <a:r>
              <a:rPr lang="en-US" dirty="0" smtClean="0"/>
              <a:t> corresponding to the shape and color of most objects in its </a:t>
            </a:r>
            <a:r>
              <a:rPr lang="en-US" dirty="0" err="1" smtClean="0"/>
              <a:t>envirnoment</a:t>
            </a:r>
            <a:endParaRPr lang="en-US" dirty="0" smtClean="0"/>
          </a:p>
          <a:p>
            <a:pPr lvl="1"/>
            <a:r>
              <a:rPr lang="en-US" dirty="0" smtClean="0"/>
              <a:t>It learned activities</a:t>
            </a:r>
          </a:p>
          <a:p>
            <a:pPr lvl="2"/>
            <a:r>
              <a:rPr lang="en-US" dirty="0" smtClean="0"/>
              <a:t>Grasping, mouthing, </a:t>
            </a:r>
            <a:r>
              <a:rPr lang="en-US" dirty="0" err="1" smtClean="0"/>
              <a:t>movint</a:t>
            </a:r>
            <a:r>
              <a:rPr lang="en-US" dirty="0" err="1" smtClean="0"/>
              <a:t>g</a:t>
            </a:r>
            <a:r>
              <a:rPr lang="en-US" dirty="0" err="1" smtClean="0"/>
              <a:t>its</a:t>
            </a:r>
            <a:r>
              <a:rPr lang="en-US" dirty="0" smtClean="0"/>
              <a:t> </a:t>
            </a:r>
            <a:r>
              <a:rPr lang="en-US" dirty="0" smtClean="0"/>
              <a:t>arm, seeing its arm move</a:t>
            </a:r>
            <a:endParaRPr lang="en-US" dirty="0"/>
          </a:p>
        </p:txBody>
      </p:sp>
      <p:sp>
        <p:nvSpPr>
          <p:cNvPr id="3" name="Title 2"/>
          <p:cNvSpPr>
            <a:spLocks noGrp="1"/>
          </p:cNvSpPr>
          <p:nvPr>
            <p:ph type="title"/>
          </p:nvPr>
        </p:nvSpPr>
        <p:spPr/>
        <p:txBody>
          <a:bodyPr/>
          <a:lstStyle/>
          <a:p>
            <a:r>
              <a:rPr lang="en-US" dirty="0" smtClean="0"/>
              <a:t>Results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3" cstate="print"/>
          <a:srcRect/>
          <a:stretch>
            <a:fillRect/>
          </a:stretch>
        </p:blipFill>
        <p:spPr bwMode="auto">
          <a:xfrm>
            <a:off x="231516" y="381000"/>
            <a:ext cx="8836284" cy="63246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2411</TotalTime>
  <Words>1884</Words>
  <Application>Microsoft Office PowerPoint</Application>
  <PresentationFormat>On-screen Show (4:3)</PresentationFormat>
  <Paragraphs>151</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Constructivist approach</vt:lpstr>
      <vt:lpstr>Constructivist approach</vt:lpstr>
      <vt:lpstr>Building a baby</vt:lpstr>
      <vt:lpstr>Image schemas</vt:lpstr>
      <vt:lpstr>NEO</vt:lpstr>
      <vt:lpstr>BabyWorld</vt:lpstr>
      <vt:lpstr>5 levels of redescription of Neo’s experience</vt:lpstr>
      <vt:lpstr>Results</vt:lpstr>
      <vt:lpstr>Slide 9</vt:lpstr>
      <vt:lpstr>Context fluents</vt:lpstr>
      <vt:lpstr>Context chains</vt:lpstr>
      <vt:lpstr>Interactionist account</vt:lpstr>
      <vt:lpstr>Thank you!!</vt:lpstr>
      <vt:lpstr>Discussion</vt:lpstr>
      <vt:lpstr>Incremental learning</vt:lpstr>
      <vt:lpstr>Multimodal associations</vt:lpstr>
      <vt:lpstr>Babbling and goal directedness</vt:lpstr>
      <vt:lpstr>Babbling and goal directedness</vt:lpstr>
      <vt:lpstr>Language</vt:lpstr>
      <vt:lpstr>Social learning</vt:lpstr>
      <vt:lpstr>Arbitrary symbols</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Semiotics and Enactment</dc:title>
  <dc:creator>Dana Retová</dc:creator>
  <cp:lastModifiedBy>Dana Retová</cp:lastModifiedBy>
  <cp:revision>123</cp:revision>
  <dcterms:created xsi:type="dcterms:W3CDTF">2009-09-28T14:56:45Z</dcterms:created>
  <dcterms:modified xsi:type="dcterms:W3CDTF">2010-12-09T12:48:12Z</dcterms:modified>
</cp:coreProperties>
</file>