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322" r:id="rId2"/>
    <p:sldId id="286" r:id="rId3"/>
    <p:sldId id="288" r:id="rId4"/>
    <p:sldId id="287" r:id="rId5"/>
    <p:sldId id="330" r:id="rId6"/>
    <p:sldId id="292" r:id="rId7"/>
    <p:sldId id="293" r:id="rId8"/>
    <p:sldId id="289" r:id="rId9"/>
    <p:sldId id="294" r:id="rId10"/>
    <p:sldId id="291" r:id="rId11"/>
    <p:sldId id="317" r:id="rId12"/>
    <p:sldId id="295" r:id="rId13"/>
    <p:sldId id="320" r:id="rId14"/>
    <p:sldId id="324" r:id="rId15"/>
    <p:sldId id="325" r:id="rId16"/>
    <p:sldId id="326" r:id="rId17"/>
    <p:sldId id="298" r:id="rId18"/>
    <p:sldId id="327" r:id="rId19"/>
    <p:sldId id="328" r:id="rId20"/>
    <p:sldId id="329" r:id="rId21"/>
    <p:sldId id="331" r:id="rId22"/>
    <p:sldId id="313" r:id="rId23"/>
    <p:sldId id="332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76942" autoAdjust="0"/>
  </p:normalViewPr>
  <p:slideViewPr>
    <p:cSldViewPr>
      <p:cViewPr varScale="1">
        <p:scale>
          <a:sx n="90" d="100"/>
          <a:sy n="90" d="100"/>
        </p:scale>
        <p:origin x="-6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54E61-5025-4ED0-A2E1-5E07E8AEBFB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5DD95-8299-4DEF-B601-F83D9239B80B}">
      <dgm:prSet phldrT="[Text]"/>
      <dgm:spPr/>
      <dgm:t>
        <a:bodyPr/>
        <a:lstStyle/>
        <a:p>
          <a:r>
            <a:rPr lang="en-US" dirty="0" err="1" smtClean="0"/>
            <a:t>Repre</a:t>
          </a:r>
          <a:r>
            <a:rPr lang="sk-SK" dirty="0" smtClean="0"/>
            <a:t>z</a:t>
          </a:r>
          <a:r>
            <a:rPr lang="en-US" dirty="0" err="1" smtClean="0"/>
            <a:t>entamen</a:t>
          </a:r>
          <a:r>
            <a:rPr lang="en-US" dirty="0" smtClean="0"/>
            <a:t> (</a:t>
          </a:r>
          <a:r>
            <a:rPr lang="en-US" dirty="0" smtClean="0"/>
            <a:t>form)</a:t>
          </a:r>
          <a:endParaRPr lang="en-US" dirty="0"/>
        </a:p>
      </dgm:t>
    </dgm:pt>
    <dgm:pt modelId="{16C7742C-0698-4644-B530-F42B2BBF1AAB}" type="parTrans" cxnId="{CEB65896-5B7C-48B2-9FA5-597CA95DB594}">
      <dgm:prSet/>
      <dgm:spPr/>
      <dgm:t>
        <a:bodyPr/>
        <a:lstStyle/>
        <a:p>
          <a:endParaRPr lang="en-US"/>
        </a:p>
      </dgm:t>
    </dgm:pt>
    <dgm:pt modelId="{39235606-DF91-43AA-8E60-26AEDB2251BB}" type="sibTrans" cxnId="{CEB65896-5B7C-48B2-9FA5-597CA95DB594}">
      <dgm:prSet/>
      <dgm:spPr/>
      <dgm:t>
        <a:bodyPr/>
        <a:lstStyle/>
        <a:p>
          <a:endParaRPr lang="en-US"/>
        </a:p>
      </dgm:t>
    </dgm:pt>
    <dgm:pt modelId="{C5AC86EE-DAC6-4724-9C33-63A10D493A3D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 smtClean="0"/>
        </a:p>
        <a:p>
          <a:r>
            <a:rPr lang="en-US" dirty="0" smtClean="0"/>
            <a:t>(</a:t>
          </a:r>
          <a:r>
            <a:rPr lang="en-US" dirty="0" smtClean="0"/>
            <a:t>referent</a:t>
          </a:r>
          <a:r>
            <a:rPr lang="en-US" dirty="0" smtClean="0"/>
            <a:t>)</a:t>
          </a:r>
          <a:endParaRPr lang="en-US" dirty="0"/>
        </a:p>
      </dgm:t>
    </dgm:pt>
    <dgm:pt modelId="{F9712EFC-A34E-4904-98E0-7D46570EB03A}" type="parTrans" cxnId="{42AED990-AD4A-4910-AE7C-357A623DFFF5}">
      <dgm:prSet/>
      <dgm:spPr/>
      <dgm:t>
        <a:bodyPr/>
        <a:lstStyle/>
        <a:p>
          <a:endParaRPr lang="en-US"/>
        </a:p>
      </dgm:t>
    </dgm:pt>
    <dgm:pt modelId="{201260A9-0F12-4AF2-BAD1-559D3FC447DD}" type="sibTrans" cxnId="{42AED990-AD4A-4910-AE7C-357A623DFFF5}">
      <dgm:prSet/>
      <dgm:spPr/>
      <dgm:t>
        <a:bodyPr/>
        <a:lstStyle/>
        <a:p>
          <a:endParaRPr lang="en-US"/>
        </a:p>
      </dgm:t>
    </dgm:pt>
    <dgm:pt modelId="{762F9A6D-C863-44F5-8D02-3594B1CF0026}">
      <dgm:prSet phldrT="[Text]"/>
      <dgm:spPr/>
      <dgm:t>
        <a:bodyPr/>
        <a:lstStyle/>
        <a:p>
          <a:r>
            <a:rPr lang="en-US" dirty="0" err="1" smtClean="0"/>
            <a:t>Interpretant</a:t>
          </a:r>
          <a:endParaRPr lang="en-US" dirty="0" smtClean="0"/>
        </a:p>
        <a:p>
          <a:r>
            <a:rPr lang="en-US" dirty="0" smtClean="0"/>
            <a:t>(meaning)</a:t>
          </a:r>
          <a:endParaRPr lang="en-US" dirty="0"/>
        </a:p>
      </dgm:t>
    </dgm:pt>
    <dgm:pt modelId="{4C5E9995-51B4-4AE0-A337-A16ACD40518D}" type="parTrans" cxnId="{131E3078-A13F-4E35-884F-96D0AA2D4693}">
      <dgm:prSet/>
      <dgm:spPr/>
      <dgm:t>
        <a:bodyPr/>
        <a:lstStyle/>
        <a:p>
          <a:endParaRPr lang="en-US"/>
        </a:p>
      </dgm:t>
    </dgm:pt>
    <dgm:pt modelId="{BA17365F-687F-4F12-BD5B-8E61F5994B8E}" type="sibTrans" cxnId="{131E3078-A13F-4E35-884F-96D0AA2D4693}">
      <dgm:prSet/>
      <dgm:spPr/>
      <dgm:t>
        <a:bodyPr/>
        <a:lstStyle/>
        <a:p>
          <a:endParaRPr lang="en-US"/>
        </a:p>
      </dgm:t>
    </dgm:pt>
    <dgm:pt modelId="{2D78E073-2595-4E08-BC69-B86C9B0ADE86}" type="pres">
      <dgm:prSet presAssocID="{98954E61-5025-4ED0-A2E1-5E07E8AEBF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9A732E-DB9B-462F-8A06-D04133F21F11}" type="pres">
      <dgm:prSet presAssocID="{8DB5DD95-8299-4DEF-B601-F83D9239B8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F1225-39B8-4CCD-A2B4-D3DB9837C3C9}" type="pres">
      <dgm:prSet presAssocID="{39235606-DF91-43AA-8E60-26AEDB2251B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F06888F-A5DF-4CF1-969C-ED35900B1D11}" type="pres">
      <dgm:prSet presAssocID="{39235606-DF91-43AA-8E60-26AEDB2251B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028EAF0-08E9-447B-A43A-819EEB470164}" type="pres">
      <dgm:prSet presAssocID="{C5AC86EE-DAC6-4724-9C33-63A10D493A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16E54-3779-4178-BD5C-0F29B3638011}" type="pres">
      <dgm:prSet presAssocID="{201260A9-0F12-4AF2-BAD1-559D3FC447D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B792269-444D-4EFA-AED7-3CB2A8D14D6D}" type="pres">
      <dgm:prSet presAssocID="{201260A9-0F12-4AF2-BAD1-559D3FC447D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E473C67-F5F2-4F7E-B21D-ACCD9B069C5E}" type="pres">
      <dgm:prSet presAssocID="{762F9A6D-C863-44F5-8D02-3594B1CF002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8072-1C81-4085-A0A9-58A02C4F3DB0}" type="pres">
      <dgm:prSet presAssocID="{BA17365F-687F-4F12-BD5B-8E61F5994B8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91F63B2-90EB-483D-9B2B-41E341B39229}" type="pres">
      <dgm:prSet presAssocID="{BA17365F-687F-4F12-BD5B-8E61F5994B8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EB65896-5B7C-48B2-9FA5-597CA95DB594}" srcId="{98954E61-5025-4ED0-A2E1-5E07E8AEBFB5}" destId="{8DB5DD95-8299-4DEF-B601-F83D9239B80B}" srcOrd="0" destOrd="0" parTransId="{16C7742C-0698-4644-B530-F42B2BBF1AAB}" sibTransId="{39235606-DF91-43AA-8E60-26AEDB2251BB}"/>
    <dgm:cxn modelId="{48B0F04F-9461-4D40-A192-64498EAD0EA2}" type="presOf" srcId="{39235606-DF91-43AA-8E60-26AEDB2251BB}" destId="{A46F1225-39B8-4CCD-A2B4-D3DB9837C3C9}" srcOrd="0" destOrd="0" presId="urn:microsoft.com/office/officeart/2005/8/layout/cycle7"/>
    <dgm:cxn modelId="{42AED990-AD4A-4910-AE7C-357A623DFFF5}" srcId="{98954E61-5025-4ED0-A2E1-5E07E8AEBFB5}" destId="{C5AC86EE-DAC6-4724-9C33-63A10D493A3D}" srcOrd="1" destOrd="0" parTransId="{F9712EFC-A34E-4904-98E0-7D46570EB03A}" sibTransId="{201260A9-0F12-4AF2-BAD1-559D3FC447DD}"/>
    <dgm:cxn modelId="{2C1AB905-8327-4D10-A16B-8A785797EC73}" type="presOf" srcId="{BA17365F-687F-4F12-BD5B-8E61F5994B8E}" destId="{00218072-1C81-4085-A0A9-58A02C4F3DB0}" srcOrd="0" destOrd="0" presId="urn:microsoft.com/office/officeart/2005/8/layout/cycle7"/>
    <dgm:cxn modelId="{3AB9BA25-CAFF-4F8C-AC3B-3528146B8540}" type="presOf" srcId="{762F9A6D-C863-44F5-8D02-3594B1CF0026}" destId="{DE473C67-F5F2-4F7E-B21D-ACCD9B069C5E}" srcOrd="0" destOrd="0" presId="urn:microsoft.com/office/officeart/2005/8/layout/cycle7"/>
    <dgm:cxn modelId="{388C24BC-3A6D-4109-B07D-69FAEC2EC5C8}" type="presOf" srcId="{98954E61-5025-4ED0-A2E1-5E07E8AEBFB5}" destId="{2D78E073-2595-4E08-BC69-B86C9B0ADE86}" srcOrd="0" destOrd="0" presId="urn:microsoft.com/office/officeart/2005/8/layout/cycle7"/>
    <dgm:cxn modelId="{131E3078-A13F-4E35-884F-96D0AA2D4693}" srcId="{98954E61-5025-4ED0-A2E1-5E07E8AEBFB5}" destId="{762F9A6D-C863-44F5-8D02-3594B1CF0026}" srcOrd="2" destOrd="0" parTransId="{4C5E9995-51B4-4AE0-A337-A16ACD40518D}" sibTransId="{BA17365F-687F-4F12-BD5B-8E61F5994B8E}"/>
    <dgm:cxn modelId="{1973F20E-EDB1-477A-BC21-150ABBFB7B88}" type="presOf" srcId="{BA17365F-687F-4F12-BD5B-8E61F5994B8E}" destId="{C91F63B2-90EB-483D-9B2B-41E341B39229}" srcOrd="1" destOrd="0" presId="urn:microsoft.com/office/officeart/2005/8/layout/cycle7"/>
    <dgm:cxn modelId="{047CDDDB-5233-4952-AA8B-2B2C1979A630}" type="presOf" srcId="{8DB5DD95-8299-4DEF-B601-F83D9239B80B}" destId="{479A732E-DB9B-462F-8A06-D04133F21F11}" srcOrd="0" destOrd="0" presId="urn:microsoft.com/office/officeart/2005/8/layout/cycle7"/>
    <dgm:cxn modelId="{EE6119A0-2EB5-45FB-924A-D3EBED153192}" type="presOf" srcId="{201260A9-0F12-4AF2-BAD1-559D3FC447DD}" destId="{0D416E54-3779-4178-BD5C-0F29B3638011}" srcOrd="0" destOrd="0" presId="urn:microsoft.com/office/officeart/2005/8/layout/cycle7"/>
    <dgm:cxn modelId="{36354E4F-4FBC-4E2B-9B8C-B2769C5A5143}" type="presOf" srcId="{39235606-DF91-43AA-8E60-26AEDB2251BB}" destId="{AF06888F-A5DF-4CF1-969C-ED35900B1D11}" srcOrd="1" destOrd="0" presId="urn:microsoft.com/office/officeart/2005/8/layout/cycle7"/>
    <dgm:cxn modelId="{AED683E0-2F96-4C6A-980A-ED9241B9E8E8}" type="presOf" srcId="{C5AC86EE-DAC6-4724-9C33-63A10D493A3D}" destId="{1028EAF0-08E9-447B-A43A-819EEB470164}" srcOrd="0" destOrd="0" presId="urn:microsoft.com/office/officeart/2005/8/layout/cycle7"/>
    <dgm:cxn modelId="{C4FC4282-59E4-4525-B821-229F5DF3553E}" type="presOf" srcId="{201260A9-0F12-4AF2-BAD1-559D3FC447DD}" destId="{EB792269-444D-4EFA-AED7-3CB2A8D14D6D}" srcOrd="1" destOrd="0" presId="urn:microsoft.com/office/officeart/2005/8/layout/cycle7"/>
    <dgm:cxn modelId="{26286971-1A8F-4C21-B1A4-7292CA5C45F5}" type="presParOf" srcId="{2D78E073-2595-4E08-BC69-B86C9B0ADE86}" destId="{479A732E-DB9B-462F-8A06-D04133F21F11}" srcOrd="0" destOrd="0" presId="urn:microsoft.com/office/officeart/2005/8/layout/cycle7"/>
    <dgm:cxn modelId="{BC2CB883-12D0-477E-86D7-BC46568E0722}" type="presParOf" srcId="{2D78E073-2595-4E08-BC69-B86C9B0ADE86}" destId="{A46F1225-39B8-4CCD-A2B4-D3DB9837C3C9}" srcOrd="1" destOrd="0" presId="urn:microsoft.com/office/officeart/2005/8/layout/cycle7"/>
    <dgm:cxn modelId="{3F53C7D7-6CE3-48B4-B83B-D55EA5499283}" type="presParOf" srcId="{A46F1225-39B8-4CCD-A2B4-D3DB9837C3C9}" destId="{AF06888F-A5DF-4CF1-969C-ED35900B1D11}" srcOrd="0" destOrd="0" presId="urn:microsoft.com/office/officeart/2005/8/layout/cycle7"/>
    <dgm:cxn modelId="{0FB49138-FFE7-4808-91DC-EA8C128FDE7F}" type="presParOf" srcId="{2D78E073-2595-4E08-BC69-B86C9B0ADE86}" destId="{1028EAF0-08E9-447B-A43A-819EEB470164}" srcOrd="2" destOrd="0" presId="urn:microsoft.com/office/officeart/2005/8/layout/cycle7"/>
    <dgm:cxn modelId="{4A866595-3666-4627-80A6-DA3B34C7C57C}" type="presParOf" srcId="{2D78E073-2595-4E08-BC69-B86C9B0ADE86}" destId="{0D416E54-3779-4178-BD5C-0F29B3638011}" srcOrd="3" destOrd="0" presId="urn:microsoft.com/office/officeart/2005/8/layout/cycle7"/>
    <dgm:cxn modelId="{BE781245-523B-4D57-A8C4-5DCA43118DDB}" type="presParOf" srcId="{0D416E54-3779-4178-BD5C-0F29B3638011}" destId="{EB792269-444D-4EFA-AED7-3CB2A8D14D6D}" srcOrd="0" destOrd="0" presId="urn:microsoft.com/office/officeart/2005/8/layout/cycle7"/>
    <dgm:cxn modelId="{2D1D3A53-908F-497A-B2FC-4739161D29D6}" type="presParOf" srcId="{2D78E073-2595-4E08-BC69-B86C9B0ADE86}" destId="{DE473C67-F5F2-4F7E-B21D-ACCD9B069C5E}" srcOrd="4" destOrd="0" presId="urn:microsoft.com/office/officeart/2005/8/layout/cycle7"/>
    <dgm:cxn modelId="{7ACAC647-9956-4EAF-8ED7-57872F945644}" type="presParOf" srcId="{2D78E073-2595-4E08-BC69-B86C9B0ADE86}" destId="{00218072-1C81-4085-A0A9-58A02C4F3DB0}" srcOrd="5" destOrd="0" presId="urn:microsoft.com/office/officeart/2005/8/layout/cycle7"/>
    <dgm:cxn modelId="{8D1FC650-06AE-4349-A036-695FCDB4681F}" type="presParOf" srcId="{00218072-1C81-4085-A0A9-58A02C4F3DB0}" destId="{C91F63B2-90EB-483D-9B2B-41E341B3922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954E61-5025-4ED0-A2E1-5E07E8AEBFB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5DD95-8299-4DEF-B601-F83D9239B80B}">
      <dgm:prSet phldrT="[Text]"/>
      <dgm:spPr/>
      <dgm:t>
        <a:bodyPr/>
        <a:lstStyle/>
        <a:p>
          <a:r>
            <a:rPr lang="en-US" dirty="0" err="1" smtClean="0"/>
            <a:t>Repre</a:t>
          </a:r>
          <a:r>
            <a:rPr lang="sk-SK" dirty="0" smtClean="0"/>
            <a:t>z</a:t>
          </a:r>
          <a:r>
            <a:rPr lang="en-US" dirty="0" err="1" smtClean="0"/>
            <a:t>entamen</a:t>
          </a:r>
          <a:r>
            <a:rPr lang="en-US" dirty="0" smtClean="0"/>
            <a:t> (form)</a:t>
          </a:r>
          <a:endParaRPr lang="en-US" dirty="0"/>
        </a:p>
      </dgm:t>
    </dgm:pt>
    <dgm:pt modelId="{16C7742C-0698-4644-B530-F42B2BBF1AAB}" type="parTrans" cxnId="{CEB65896-5B7C-48B2-9FA5-597CA95DB594}">
      <dgm:prSet/>
      <dgm:spPr/>
      <dgm:t>
        <a:bodyPr/>
        <a:lstStyle/>
        <a:p>
          <a:endParaRPr lang="en-US"/>
        </a:p>
      </dgm:t>
    </dgm:pt>
    <dgm:pt modelId="{39235606-DF91-43AA-8E60-26AEDB2251BB}" type="sibTrans" cxnId="{CEB65896-5B7C-48B2-9FA5-597CA95DB594}">
      <dgm:prSet/>
      <dgm:spPr/>
      <dgm:t>
        <a:bodyPr/>
        <a:lstStyle/>
        <a:p>
          <a:endParaRPr lang="en-US"/>
        </a:p>
      </dgm:t>
    </dgm:pt>
    <dgm:pt modelId="{C5AC86EE-DAC6-4724-9C33-63A10D493A3D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Object</a:t>
          </a:r>
        </a:p>
        <a:p>
          <a:r>
            <a:rPr lang="en-US" dirty="0" smtClean="0"/>
            <a:t>(referent)</a:t>
          </a:r>
          <a:endParaRPr lang="en-US" dirty="0"/>
        </a:p>
      </dgm:t>
    </dgm:pt>
    <dgm:pt modelId="{F9712EFC-A34E-4904-98E0-7D46570EB03A}" type="parTrans" cxnId="{42AED990-AD4A-4910-AE7C-357A623DFFF5}">
      <dgm:prSet/>
      <dgm:spPr/>
      <dgm:t>
        <a:bodyPr/>
        <a:lstStyle/>
        <a:p>
          <a:endParaRPr lang="en-US"/>
        </a:p>
      </dgm:t>
    </dgm:pt>
    <dgm:pt modelId="{201260A9-0F12-4AF2-BAD1-559D3FC447DD}" type="sibTrans" cxnId="{42AED990-AD4A-4910-AE7C-357A623DFFF5}">
      <dgm:prSet/>
      <dgm:spPr/>
      <dgm:t>
        <a:bodyPr/>
        <a:lstStyle/>
        <a:p>
          <a:endParaRPr lang="en-US"/>
        </a:p>
      </dgm:t>
    </dgm:pt>
    <dgm:pt modelId="{762F9A6D-C863-44F5-8D02-3594B1CF0026}">
      <dgm:prSet phldrT="[Text]"/>
      <dgm:spPr/>
      <dgm:t>
        <a:bodyPr/>
        <a:lstStyle/>
        <a:p>
          <a:r>
            <a:rPr lang="en-US" dirty="0" err="1" smtClean="0"/>
            <a:t>Interpretant</a:t>
          </a:r>
          <a:endParaRPr lang="en-US" dirty="0" smtClean="0"/>
        </a:p>
        <a:p>
          <a:r>
            <a:rPr lang="en-US" dirty="0" smtClean="0"/>
            <a:t>(meaning)</a:t>
          </a:r>
          <a:endParaRPr lang="en-US" dirty="0"/>
        </a:p>
      </dgm:t>
    </dgm:pt>
    <dgm:pt modelId="{4C5E9995-51B4-4AE0-A337-A16ACD40518D}" type="parTrans" cxnId="{131E3078-A13F-4E35-884F-96D0AA2D4693}">
      <dgm:prSet/>
      <dgm:spPr/>
      <dgm:t>
        <a:bodyPr/>
        <a:lstStyle/>
        <a:p>
          <a:endParaRPr lang="en-US"/>
        </a:p>
      </dgm:t>
    </dgm:pt>
    <dgm:pt modelId="{BA17365F-687F-4F12-BD5B-8E61F5994B8E}" type="sibTrans" cxnId="{131E3078-A13F-4E35-884F-96D0AA2D4693}">
      <dgm:prSet/>
      <dgm:spPr/>
      <dgm:t>
        <a:bodyPr/>
        <a:lstStyle/>
        <a:p>
          <a:endParaRPr lang="en-US"/>
        </a:p>
      </dgm:t>
    </dgm:pt>
    <dgm:pt modelId="{2D78E073-2595-4E08-BC69-B86C9B0ADE86}" type="pres">
      <dgm:prSet presAssocID="{98954E61-5025-4ED0-A2E1-5E07E8AEBF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9A732E-DB9B-462F-8A06-D04133F21F11}" type="pres">
      <dgm:prSet presAssocID="{8DB5DD95-8299-4DEF-B601-F83D9239B8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F1225-39B8-4CCD-A2B4-D3DB9837C3C9}" type="pres">
      <dgm:prSet presAssocID="{39235606-DF91-43AA-8E60-26AEDB2251B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F06888F-A5DF-4CF1-969C-ED35900B1D11}" type="pres">
      <dgm:prSet presAssocID="{39235606-DF91-43AA-8E60-26AEDB2251B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028EAF0-08E9-447B-A43A-819EEB470164}" type="pres">
      <dgm:prSet presAssocID="{C5AC86EE-DAC6-4724-9C33-63A10D493A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16E54-3779-4178-BD5C-0F29B3638011}" type="pres">
      <dgm:prSet presAssocID="{201260A9-0F12-4AF2-BAD1-559D3FC447D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B792269-444D-4EFA-AED7-3CB2A8D14D6D}" type="pres">
      <dgm:prSet presAssocID="{201260A9-0F12-4AF2-BAD1-559D3FC447D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E473C67-F5F2-4F7E-B21D-ACCD9B069C5E}" type="pres">
      <dgm:prSet presAssocID="{762F9A6D-C863-44F5-8D02-3594B1CF002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8072-1C81-4085-A0A9-58A02C4F3DB0}" type="pres">
      <dgm:prSet presAssocID="{BA17365F-687F-4F12-BD5B-8E61F5994B8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91F63B2-90EB-483D-9B2B-41E341B39229}" type="pres">
      <dgm:prSet presAssocID="{BA17365F-687F-4F12-BD5B-8E61F5994B8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D12039F-E069-48D8-A159-69FD2C1E6481}" type="presOf" srcId="{39235606-DF91-43AA-8E60-26AEDB2251BB}" destId="{AF06888F-A5DF-4CF1-969C-ED35900B1D11}" srcOrd="1" destOrd="0" presId="urn:microsoft.com/office/officeart/2005/8/layout/cycle7"/>
    <dgm:cxn modelId="{BB1A9E9A-FECE-4A31-8044-E6F1EA8D5152}" type="presOf" srcId="{762F9A6D-C863-44F5-8D02-3594B1CF0026}" destId="{DE473C67-F5F2-4F7E-B21D-ACCD9B069C5E}" srcOrd="0" destOrd="0" presId="urn:microsoft.com/office/officeart/2005/8/layout/cycle7"/>
    <dgm:cxn modelId="{CEB65896-5B7C-48B2-9FA5-597CA95DB594}" srcId="{98954E61-5025-4ED0-A2E1-5E07E8AEBFB5}" destId="{8DB5DD95-8299-4DEF-B601-F83D9239B80B}" srcOrd="0" destOrd="0" parTransId="{16C7742C-0698-4644-B530-F42B2BBF1AAB}" sibTransId="{39235606-DF91-43AA-8E60-26AEDB2251BB}"/>
    <dgm:cxn modelId="{CDADE11F-2795-419A-B79F-8DBB83065006}" type="presOf" srcId="{201260A9-0F12-4AF2-BAD1-559D3FC447DD}" destId="{0D416E54-3779-4178-BD5C-0F29B3638011}" srcOrd="0" destOrd="0" presId="urn:microsoft.com/office/officeart/2005/8/layout/cycle7"/>
    <dgm:cxn modelId="{51EC069D-F38F-4D04-B45D-456171DF778C}" type="presOf" srcId="{39235606-DF91-43AA-8E60-26AEDB2251BB}" destId="{A46F1225-39B8-4CCD-A2B4-D3DB9837C3C9}" srcOrd="0" destOrd="0" presId="urn:microsoft.com/office/officeart/2005/8/layout/cycle7"/>
    <dgm:cxn modelId="{42AED990-AD4A-4910-AE7C-357A623DFFF5}" srcId="{98954E61-5025-4ED0-A2E1-5E07E8AEBFB5}" destId="{C5AC86EE-DAC6-4724-9C33-63A10D493A3D}" srcOrd="1" destOrd="0" parTransId="{F9712EFC-A34E-4904-98E0-7D46570EB03A}" sibTransId="{201260A9-0F12-4AF2-BAD1-559D3FC447DD}"/>
    <dgm:cxn modelId="{E02DA404-5505-4705-A890-8C01A411CDE6}" type="presOf" srcId="{BA17365F-687F-4F12-BD5B-8E61F5994B8E}" destId="{C91F63B2-90EB-483D-9B2B-41E341B39229}" srcOrd="1" destOrd="0" presId="urn:microsoft.com/office/officeart/2005/8/layout/cycle7"/>
    <dgm:cxn modelId="{4DC188F4-798A-46EB-921C-74B4F89EF32F}" type="presOf" srcId="{BA17365F-687F-4F12-BD5B-8E61F5994B8E}" destId="{00218072-1C81-4085-A0A9-58A02C4F3DB0}" srcOrd="0" destOrd="0" presId="urn:microsoft.com/office/officeart/2005/8/layout/cycle7"/>
    <dgm:cxn modelId="{131E3078-A13F-4E35-884F-96D0AA2D4693}" srcId="{98954E61-5025-4ED0-A2E1-5E07E8AEBFB5}" destId="{762F9A6D-C863-44F5-8D02-3594B1CF0026}" srcOrd="2" destOrd="0" parTransId="{4C5E9995-51B4-4AE0-A337-A16ACD40518D}" sibTransId="{BA17365F-687F-4F12-BD5B-8E61F5994B8E}"/>
    <dgm:cxn modelId="{5FEE23F0-1368-463B-971C-13EE7751D1C5}" type="presOf" srcId="{8DB5DD95-8299-4DEF-B601-F83D9239B80B}" destId="{479A732E-DB9B-462F-8A06-D04133F21F11}" srcOrd="0" destOrd="0" presId="urn:microsoft.com/office/officeart/2005/8/layout/cycle7"/>
    <dgm:cxn modelId="{4BC07BC2-E44C-46A4-9C4D-09DE07F31B3C}" type="presOf" srcId="{C5AC86EE-DAC6-4724-9C33-63A10D493A3D}" destId="{1028EAF0-08E9-447B-A43A-819EEB470164}" srcOrd="0" destOrd="0" presId="urn:microsoft.com/office/officeart/2005/8/layout/cycle7"/>
    <dgm:cxn modelId="{7EDE2969-A53B-483D-B8A2-B53F7E22C883}" type="presOf" srcId="{201260A9-0F12-4AF2-BAD1-559D3FC447DD}" destId="{EB792269-444D-4EFA-AED7-3CB2A8D14D6D}" srcOrd="1" destOrd="0" presId="urn:microsoft.com/office/officeart/2005/8/layout/cycle7"/>
    <dgm:cxn modelId="{CDE828B9-9837-45A7-A5EB-571C53DE7779}" type="presOf" srcId="{98954E61-5025-4ED0-A2E1-5E07E8AEBFB5}" destId="{2D78E073-2595-4E08-BC69-B86C9B0ADE86}" srcOrd="0" destOrd="0" presId="urn:microsoft.com/office/officeart/2005/8/layout/cycle7"/>
    <dgm:cxn modelId="{109A327B-9DD1-4CBC-AE66-8A51AE8EDD54}" type="presParOf" srcId="{2D78E073-2595-4E08-BC69-B86C9B0ADE86}" destId="{479A732E-DB9B-462F-8A06-D04133F21F11}" srcOrd="0" destOrd="0" presId="urn:microsoft.com/office/officeart/2005/8/layout/cycle7"/>
    <dgm:cxn modelId="{D4252E1A-7122-4E7E-A45F-410FED1DA245}" type="presParOf" srcId="{2D78E073-2595-4E08-BC69-B86C9B0ADE86}" destId="{A46F1225-39B8-4CCD-A2B4-D3DB9837C3C9}" srcOrd="1" destOrd="0" presId="urn:microsoft.com/office/officeart/2005/8/layout/cycle7"/>
    <dgm:cxn modelId="{84F99533-150C-44CB-837C-3FBA6C510579}" type="presParOf" srcId="{A46F1225-39B8-4CCD-A2B4-D3DB9837C3C9}" destId="{AF06888F-A5DF-4CF1-969C-ED35900B1D11}" srcOrd="0" destOrd="0" presId="urn:microsoft.com/office/officeart/2005/8/layout/cycle7"/>
    <dgm:cxn modelId="{BD4B745E-0D94-40DF-B88A-E41EF88263C1}" type="presParOf" srcId="{2D78E073-2595-4E08-BC69-B86C9B0ADE86}" destId="{1028EAF0-08E9-447B-A43A-819EEB470164}" srcOrd="2" destOrd="0" presId="urn:microsoft.com/office/officeart/2005/8/layout/cycle7"/>
    <dgm:cxn modelId="{35A74281-C58D-4B06-8BBF-414B8D98E22D}" type="presParOf" srcId="{2D78E073-2595-4E08-BC69-B86C9B0ADE86}" destId="{0D416E54-3779-4178-BD5C-0F29B3638011}" srcOrd="3" destOrd="0" presId="urn:microsoft.com/office/officeart/2005/8/layout/cycle7"/>
    <dgm:cxn modelId="{F6364FDD-A6D7-4A2D-9C1B-CFAD2F21130E}" type="presParOf" srcId="{0D416E54-3779-4178-BD5C-0F29B3638011}" destId="{EB792269-444D-4EFA-AED7-3CB2A8D14D6D}" srcOrd="0" destOrd="0" presId="urn:microsoft.com/office/officeart/2005/8/layout/cycle7"/>
    <dgm:cxn modelId="{BCC73825-A279-4DDD-9676-8F1FF9319115}" type="presParOf" srcId="{2D78E073-2595-4E08-BC69-B86C9B0ADE86}" destId="{DE473C67-F5F2-4F7E-B21D-ACCD9B069C5E}" srcOrd="4" destOrd="0" presId="urn:microsoft.com/office/officeart/2005/8/layout/cycle7"/>
    <dgm:cxn modelId="{5818E546-1DFA-48E1-9103-5C0392956BD1}" type="presParOf" srcId="{2D78E073-2595-4E08-BC69-B86C9B0ADE86}" destId="{00218072-1C81-4085-A0A9-58A02C4F3DB0}" srcOrd="5" destOrd="0" presId="urn:microsoft.com/office/officeart/2005/8/layout/cycle7"/>
    <dgm:cxn modelId="{1386DF8C-0EE0-4400-B31D-18CB1947CE64}" type="presParOf" srcId="{00218072-1C81-4085-A0A9-58A02C4F3DB0}" destId="{C91F63B2-90EB-483D-9B2B-41E341B3922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954E61-5025-4ED0-A2E1-5E07E8AEBFB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5DD95-8299-4DEF-B601-F83D9239B80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/>
            <a:t>Repre</a:t>
          </a:r>
          <a:r>
            <a:rPr lang="sk-SK" dirty="0" smtClean="0"/>
            <a:t>z</a:t>
          </a:r>
          <a:r>
            <a:rPr lang="en-US" dirty="0" err="1" smtClean="0"/>
            <a:t>entamen</a:t>
          </a:r>
          <a:r>
            <a:rPr lang="en-US" dirty="0" smtClean="0"/>
            <a:t> (form)</a:t>
          </a:r>
          <a:endParaRPr lang="en-US" dirty="0"/>
        </a:p>
      </dgm:t>
    </dgm:pt>
    <dgm:pt modelId="{16C7742C-0698-4644-B530-F42B2BBF1AAB}" type="parTrans" cxnId="{CEB65896-5B7C-48B2-9FA5-597CA95DB594}">
      <dgm:prSet/>
      <dgm:spPr/>
      <dgm:t>
        <a:bodyPr/>
        <a:lstStyle/>
        <a:p>
          <a:endParaRPr lang="en-US"/>
        </a:p>
      </dgm:t>
    </dgm:pt>
    <dgm:pt modelId="{39235606-DF91-43AA-8E60-26AEDB2251BB}" type="sibTrans" cxnId="{CEB65896-5B7C-48B2-9FA5-597CA95DB594}">
      <dgm:prSet/>
      <dgm:spPr/>
      <dgm:t>
        <a:bodyPr/>
        <a:lstStyle/>
        <a:p>
          <a:endParaRPr lang="en-US"/>
        </a:p>
      </dgm:t>
    </dgm:pt>
    <dgm:pt modelId="{C5AC86EE-DAC6-4724-9C33-63A10D493A3D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 smtClean="0"/>
        </a:p>
        <a:p>
          <a:r>
            <a:rPr lang="en-US" dirty="0" smtClean="0"/>
            <a:t>(referent)</a:t>
          </a:r>
          <a:endParaRPr lang="en-US" dirty="0"/>
        </a:p>
      </dgm:t>
    </dgm:pt>
    <dgm:pt modelId="{F9712EFC-A34E-4904-98E0-7D46570EB03A}" type="parTrans" cxnId="{42AED990-AD4A-4910-AE7C-357A623DFFF5}">
      <dgm:prSet/>
      <dgm:spPr/>
      <dgm:t>
        <a:bodyPr/>
        <a:lstStyle/>
        <a:p>
          <a:endParaRPr lang="en-US"/>
        </a:p>
      </dgm:t>
    </dgm:pt>
    <dgm:pt modelId="{201260A9-0F12-4AF2-BAD1-559D3FC447DD}" type="sibTrans" cxnId="{42AED990-AD4A-4910-AE7C-357A623DFFF5}">
      <dgm:prSet/>
      <dgm:spPr/>
      <dgm:t>
        <a:bodyPr/>
        <a:lstStyle/>
        <a:p>
          <a:endParaRPr lang="en-US"/>
        </a:p>
      </dgm:t>
    </dgm:pt>
    <dgm:pt modelId="{762F9A6D-C863-44F5-8D02-3594B1CF0026}">
      <dgm:prSet phldrT="[Text]"/>
      <dgm:spPr/>
      <dgm:t>
        <a:bodyPr/>
        <a:lstStyle/>
        <a:p>
          <a:r>
            <a:rPr lang="en-US" dirty="0" err="1" smtClean="0"/>
            <a:t>Interpretant</a:t>
          </a:r>
          <a:endParaRPr lang="en-US" dirty="0" smtClean="0"/>
        </a:p>
        <a:p>
          <a:r>
            <a:rPr lang="en-US" dirty="0" smtClean="0"/>
            <a:t>(meaning)</a:t>
          </a:r>
          <a:endParaRPr lang="en-US" dirty="0"/>
        </a:p>
      </dgm:t>
    </dgm:pt>
    <dgm:pt modelId="{4C5E9995-51B4-4AE0-A337-A16ACD40518D}" type="parTrans" cxnId="{131E3078-A13F-4E35-884F-96D0AA2D4693}">
      <dgm:prSet/>
      <dgm:spPr/>
      <dgm:t>
        <a:bodyPr/>
        <a:lstStyle/>
        <a:p>
          <a:endParaRPr lang="en-US"/>
        </a:p>
      </dgm:t>
    </dgm:pt>
    <dgm:pt modelId="{BA17365F-687F-4F12-BD5B-8E61F5994B8E}" type="sibTrans" cxnId="{131E3078-A13F-4E35-884F-96D0AA2D4693}">
      <dgm:prSet/>
      <dgm:spPr/>
      <dgm:t>
        <a:bodyPr/>
        <a:lstStyle/>
        <a:p>
          <a:endParaRPr lang="en-US"/>
        </a:p>
      </dgm:t>
    </dgm:pt>
    <dgm:pt modelId="{2D78E073-2595-4E08-BC69-B86C9B0ADE86}" type="pres">
      <dgm:prSet presAssocID="{98954E61-5025-4ED0-A2E1-5E07E8AEBF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9A732E-DB9B-462F-8A06-D04133F21F11}" type="pres">
      <dgm:prSet presAssocID="{8DB5DD95-8299-4DEF-B601-F83D9239B8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F1225-39B8-4CCD-A2B4-D3DB9837C3C9}" type="pres">
      <dgm:prSet presAssocID="{39235606-DF91-43AA-8E60-26AEDB2251B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F06888F-A5DF-4CF1-969C-ED35900B1D11}" type="pres">
      <dgm:prSet presAssocID="{39235606-DF91-43AA-8E60-26AEDB2251B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028EAF0-08E9-447B-A43A-819EEB470164}" type="pres">
      <dgm:prSet presAssocID="{C5AC86EE-DAC6-4724-9C33-63A10D493A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16E54-3779-4178-BD5C-0F29B3638011}" type="pres">
      <dgm:prSet presAssocID="{201260A9-0F12-4AF2-BAD1-559D3FC447D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B792269-444D-4EFA-AED7-3CB2A8D14D6D}" type="pres">
      <dgm:prSet presAssocID="{201260A9-0F12-4AF2-BAD1-559D3FC447D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E473C67-F5F2-4F7E-B21D-ACCD9B069C5E}" type="pres">
      <dgm:prSet presAssocID="{762F9A6D-C863-44F5-8D02-3594B1CF002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8072-1C81-4085-A0A9-58A02C4F3DB0}" type="pres">
      <dgm:prSet presAssocID="{BA17365F-687F-4F12-BD5B-8E61F5994B8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91F63B2-90EB-483D-9B2B-41E341B39229}" type="pres">
      <dgm:prSet presAssocID="{BA17365F-687F-4F12-BD5B-8E61F5994B8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EB65896-5B7C-48B2-9FA5-597CA95DB594}" srcId="{98954E61-5025-4ED0-A2E1-5E07E8AEBFB5}" destId="{8DB5DD95-8299-4DEF-B601-F83D9239B80B}" srcOrd="0" destOrd="0" parTransId="{16C7742C-0698-4644-B530-F42B2BBF1AAB}" sibTransId="{39235606-DF91-43AA-8E60-26AEDB2251BB}"/>
    <dgm:cxn modelId="{42AED990-AD4A-4910-AE7C-357A623DFFF5}" srcId="{98954E61-5025-4ED0-A2E1-5E07E8AEBFB5}" destId="{C5AC86EE-DAC6-4724-9C33-63A10D493A3D}" srcOrd="1" destOrd="0" parTransId="{F9712EFC-A34E-4904-98E0-7D46570EB03A}" sibTransId="{201260A9-0F12-4AF2-BAD1-559D3FC447DD}"/>
    <dgm:cxn modelId="{9431C12F-182D-4D22-BBA7-51FB688E86CE}" type="presOf" srcId="{201260A9-0F12-4AF2-BAD1-559D3FC447DD}" destId="{0D416E54-3779-4178-BD5C-0F29B3638011}" srcOrd="0" destOrd="0" presId="urn:microsoft.com/office/officeart/2005/8/layout/cycle7"/>
    <dgm:cxn modelId="{EF242586-DFDD-49E7-A420-C4AC821F1EC4}" type="presOf" srcId="{98954E61-5025-4ED0-A2E1-5E07E8AEBFB5}" destId="{2D78E073-2595-4E08-BC69-B86C9B0ADE86}" srcOrd="0" destOrd="0" presId="urn:microsoft.com/office/officeart/2005/8/layout/cycle7"/>
    <dgm:cxn modelId="{4ECDFDC5-E2EB-4EFA-90F5-22B8510A7FDF}" type="presOf" srcId="{BA17365F-687F-4F12-BD5B-8E61F5994B8E}" destId="{00218072-1C81-4085-A0A9-58A02C4F3DB0}" srcOrd="0" destOrd="0" presId="urn:microsoft.com/office/officeart/2005/8/layout/cycle7"/>
    <dgm:cxn modelId="{80B72652-9EAD-491F-8355-7DF5E9E7E819}" type="presOf" srcId="{762F9A6D-C863-44F5-8D02-3594B1CF0026}" destId="{DE473C67-F5F2-4F7E-B21D-ACCD9B069C5E}" srcOrd="0" destOrd="0" presId="urn:microsoft.com/office/officeart/2005/8/layout/cycle7"/>
    <dgm:cxn modelId="{9A688DAD-696F-4CFC-A15D-AF90D4E2EC03}" type="presOf" srcId="{BA17365F-687F-4F12-BD5B-8E61F5994B8E}" destId="{C91F63B2-90EB-483D-9B2B-41E341B39229}" srcOrd="1" destOrd="0" presId="urn:microsoft.com/office/officeart/2005/8/layout/cycle7"/>
    <dgm:cxn modelId="{131E3078-A13F-4E35-884F-96D0AA2D4693}" srcId="{98954E61-5025-4ED0-A2E1-5E07E8AEBFB5}" destId="{762F9A6D-C863-44F5-8D02-3594B1CF0026}" srcOrd="2" destOrd="0" parTransId="{4C5E9995-51B4-4AE0-A337-A16ACD40518D}" sibTransId="{BA17365F-687F-4F12-BD5B-8E61F5994B8E}"/>
    <dgm:cxn modelId="{D999B3DF-4EC7-4D38-9C84-196EA5C84AF4}" type="presOf" srcId="{39235606-DF91-43AA-8E60-26AEDB2251BB}" destId="{A46F1225-39B8-4CCD-A2B4-D3DB9837C3C9}" srcOrd="0" destOrd="0" presId="urn:microsoft.com/office/officeart/2005/8/layout/cycle7"/>
    <dgm:cxn modelId="{EAFB463E-AEE9-4426-9F66-8B2AF5B1A830}" type="presOf" srcId="{201260A9-0F12-4AF2-BAD1-559D3FC447DD}" destId="{EB792269-444D-4EFA-AED7-3CB2A8D14D6D}" srcOrd="1" destOrd="0" presId="urn:microsoft.com/office/officeart/2005/8/layout/cycle7"/>
    <dgm:cxn modelId="{26DD2FDE-3685-40C3-8DCE-E76F66F6EDBF}" type="presOf" srcId="{8DB5DD95-8299-4DEF-B601-F83D9239B80B}" destId="{479A732E-DB9B-462F-8A06-D04133F21F11}" srcOrd="0" destOrd="0" presId="urn:microsoft.com/office/officeart/2005/8/layout/cycle7"/>
    <dgm:cxn modelId="{819D1CD8-2E1E-4D7D-A706-A55B0D0767E5}" type="presOf" srcId="{C5AC86EE-DAC6-4724-9C33-63A10D493A3D}" destId="{1028EAF0-08E9-447B-A43A-819EEB470164}" srcOrd="0" destOrd="0" presId="urn:microsoft.com/office/officeart/2005/8/layout/cycle7"/>
    <dgm:cxn modelId="{11412300-3E3E-4308-98C4-DC17F261C5DB}" type="presOf" srcId="{39235606-DF91-43AA-8E60-26AEDB2251BB}" destId="{AF06888F-A5DF-4CF1-969C-ED35900B1D11}" srcOrd="1" destOrd="0" presId="urn:microsoft.com/office/officeart/2005/8/layout/cycle7"/>
    <dgm:cxn modelId="{39DFB5F2-EA32-45A2-A762-CA8DAF7045C5}" type="presParOf" srcId="{2D78E073-2595-4E08-BC69-B86C9B0ADE86}" destId="{479A732E-DB9B-462F-8A06-D04133F21F11}" srcOrd="0" destOrd="0" presId="urn:microsoft.com/office/officeart/2005/8/layout/cycle7"/>
    <dgm:cxn modelId="{2A37A807-C4CA-4702-A90A-5FCAC0A3E97C}" type="presParOf" srcId="{2D78E073-2595-4E08-BC69-B86C9B0ADE86}" destId="{A46F1225-39B8-4CCD-A2B4-D3DB9837C3C9}" srcOrd="1" destOrd="0" presId="urn:microsoft.com/office/officeart/2005/8/layout/cycle7"/>
    <dgm:cxn modelId="{FE9ED960-E535-4BB1-9C26-1081409D7869}" type="presParOf" srcId="{A46F1225-39B8-4CCD-A2B4-D3DB9837C3C9}" destId="{AF06888F-A5DF-4CF1-969C-ED35900B1D11}" srcOrd="0" destOrd="0" presId="urn:microsoft.com/office/officeart/2005/8/layout/cycle7"/>
    <dgm:cxn modelId="{7E83517A-D547-4A33-ACAB-4B47C25AF914}" type="presParOf" srcId="{2D78E073-2595-4E08-BC69-B86C9B0ADE86}" destId="{1028EAF0-08E9-447B-A43A-819EEB470164}" srcOrd="2" destOrd="0" presId="urn:microsoft.com/office/officeart/2005/8/layout/cycle7"/>
    <dgm:cxn modelId="{1428AAB8-CB0D-47C6-A2FD-E3A5C0DDED99}" type="presParOf" srcId="{2D78E073-2595-4E08-BC69-B86C9B0ADE86}" destId="{0D416E54-3779-4178-BD5C-0F29B3638011}" srcOrd="3" destOrd="0" presId="urn:microsoft.com/office/officeart/2005/8/layout/cycle7"/>
    <dgm:cxn modelId="{E6317F17-079C-4B70-8203-055F3C27861B}" type="presParOf" srcId="{0D416E54-3779-4178-BD5C-0F29B3638011}" destId="{EB792269-444D-4EFA-AED7-3CB2A8D14D6D}" srcOrd="0" destOrd="0" presId="urn:microsoft.com/office/officeart/2005/8/layout/cycle7"/>
    <dgm:cxn modelId="{7C138129-6439-4661-80C6-402CC08C4897}" type="presParOf" srcId="{2D78E073-2595-4E08-BC69-B86C9B0ADE86}" destId="{DE473C67-F5F2-4F7E-B21D-ACCD9B069C5E}" srcOrd="4" destOrd="0" presId="urn:microsoft.com/office/officeart/2005/8/layout/cycle7"/>
    <dgm:cxn modelId="{66008652-DB6E-439A-B7AF-5403D014B861}" type="presParOf" srcId="{2D78E073-2595-4E08-BC69-B86C9B0ADE86}" destId="{00218072-1C81-4085-A0A9-58A02C4F3DB0}" srcOrd="5" destOrd="0" presId="urn:microsoft.com/office/officeart/2005/8/layout/cycle7"/>
    <dgm:cxn modelId="{0284EB93-C9A1-442B-85AD-23A2C74C7215}" type="presParOf" srcId="{00218072-1C81-4085-A0A9-58A02C4F3DB0}" destId="{C91F63B2-90EB-483D-9B2B-41E341B3922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954E61-5025-4ED0-A2E1-5E07E8AEBFB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5DD95-8299-4DEF-B601-F83D9239B80B}">
      <dgm:prSet phldrT="[Text]"/>
      <dgm:spPr/>
      <dgm:t>
        <a:bodyPr/>
        <a:lstStyle/>
        <a:p>
          <a:r>
            <a:rPr lang="en-US" dirty="0" err="1" smtClean="0"/>
            <a:t>Repre</a:t>
          </a:r>
          <a:r>
            <a:rPr lang="sk-SK" dirty="0" smtClean="0"/>
            <a:t>z</a:t>
          </a:r>
          <a:r>
            <a:rPr lang="en-US" dirty="0" err="1" smtClean="0"/>
            <a:t>entamen</a:t>
          </a:r>
          <a:r>
            <a:rPr lang="en-US" dirty="0" smtClean="0"/>
            <a:t> (form)</a:t>
          </a:r>
          <a:endParaRPr lang="en-US" dirty="0"/>
        </a:p>
      </dgm:t>
    </dgm:pt>
    <dgm:pt modelId="{16C7742C-0698-4644-B530-F42B2BBF1AAB}" type="parTrans" cxnId="{CEB65896-5B7C-48B2-9FA5-597CA95DB594}">
      <dgm:prSet/>
      <dgm:spPr/>
      <dgm:t>
        <a:bodyPr/>
        <a:lstStyle/>
        <a:p>
          <a:endParaRPr lang="en-US"/>
        </a:p>
      </dgm:t>
    </dgm:pt>
    <dgm:pt modelId="{39235606-DF91-43AA-8E60-26AEDB2251BB}" type="sibTrans" cxnId="{CEB65896-5B7C-48B2-9FA5-597CA95DB594}">
      <dgm:prSet/>
      <dgm:spPr/>
      <dgm:t>
        <a:bodyPr/>
        <a:lstStyle/>
        <a:p>
          <a:endParaRPr lang="en-US"/>
        </a:p>
      </dgm:t>
    </dgm:pt>
    <dgm:pt modelId="{C5AC86EE-DAC6-4724-9C33-63A10D493A3D}">
      <dgm:prSet phldrT="[Text]"/>
      <dgm:spPr/>
      <dgm:t>
        <a:bodyPr/>
        <a:lstStyle/>
        <a:p>
          <a:r>
            <a:rPr lang="en-US" dirty="0" smtClean="0"/>
            <a:t>Object</a:t>
          </a:r>
        </a:p>
        <a:p>
          <a:r>
            <a:rPr lang="en-US" dirty="0" smtClean="0"/>
            <a:t>(referent)</a:t>
          </a:r>
          <a:endParaRPr lang="en-US" dirty="0"/>
        </a:p>
      </dgm:t>
    </dgm:pt>
    <dgm:pt modelId="{F9712EFC-A34E-4904-98E0-7D46570EB03A}" type="parTrans" cxnId="{42AED990-AD4A-4910-AE7C-357A623DFFF5}">
      <dgm:prSet/>
      <dgm:spPr/>
      <dgm:t>
        <a:bodyPr/>
        <a:lstStyle/>
        <a:p>
          <a:endParaRPr lang="en-US"/>
        </a:p>
      </dgm:t>
    </dgm:pt>
    <dgm:pt modelId="{201260A9-0F12-4AF2-BAD1-559D3FC447DD}" type="sibTrans" cxnId="{42AED990-AD4A-4910-AE7C-357A623DFFF5}">
      <dgm:prSet/>
      <dgm:spPr/>
      <dgm:t>
        <a:bodyPr/>
        <a:lstStyle/>
        <a:p>
          <a:endParaRPr lang="en-US"/>
        </a:p>
      </dgm:t>
    </dgm:pt>
    <dgm:pt modelId="{762F9A6D-C863-44F5-8D02-3594B1CF002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/>
            <a:t>Interpretant</a:t>
          </a:r>
          <a:endParaRPr lang="en-US" dirty="0" smtClean="0"/>
        </a:p>
        <a:p>
          <a:r>
            <a:rPr lang="en-US" dirty="0" smtClean="0"/>
            <a:t>(meaning)</a:t>
          </a:r>
          <a:endParaRPr lang="en-US" dirty="0"/>
        </a:p>
      </dgm:t>
    </dgm:pt>
    <dgm:pt modelId="{4C5E9995-51B4-4AE0-A337-A16ACD40518D}" type="parTrans" cxnId="{131E3078-A13F-4E35-884F-96D0AA2D4693}">
      <dgm:prSet/>
      <dgm:spPr/>
      <dgm:t>
        <a:bodyPr/>
        <a:lstStyle/>
        <a:p>
          <a:endParaRPr lang="en-US"/>
        </a:p>
      </dgm:t>
    </dgm:pt>
    <dgm:pt modelId="{BA17365F-687F-4F12-BD5B-8E61F5994B8E}" type="sibTrans" cxnId="{131E3078-A13F-4E35-884F-96D0AA2D4693}">
      <dgm:prSet/>
      <dgm:spPr/>
      <dgm:t>
        <a:bodyPr/>
        <a:lstStyle/>
        <a:p>
          <a:endParaRPr lang="en-US"/>
        </a:p>
      </dgm:t>
    </dgm:pt>
    <dgm:pt modelId="{2D78E073-2595-4E08-BC69-B86C9B0ADE86}" type="pres">
      <dgm:prSet presAssocID="{98954E61-5025-4ED0-A2E1-5E07E8AEBF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9A732E-DB9B-462F-8A06-D04133F21F11}" type="pres">
      <dgm:prSet presAssocID="{8DB5DD95-8299-4DEF-B601-F83D9239B8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F1225-39B8-4CCD-A2B4-D3DB9837C3C9}" type="pres">
      <dgm:prSet presAssocID="{39235606-DF91-43AA-8E60-26AEDB2251B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F06888F-A5DF-4CF1-969C-ED35900B1D11}" type="pres">
      <dgm:prSet presAssocID="{39235606-DF91-43AA-8E60-26AEDB2251B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028EAF0-08E9-447B-A43A-819EEB470164}" type="pres">
      <dgm:prSet presAssocID="{C5AC86EE-DAC6-4724-9C33-63A10D493A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16E54-3779-4178-BD5C-0F29B3638011}" type="pres">
      <dgm:prSet presAssocID="{201260A9-0F12-4AF2-BAD1-559D3FC447D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B792269-444D-4EFA-AED7-3CB2A8D14D6D}" type="pres">
      <dgm:prSet presAssocID="{201260A9-0F12-4AF2-BAD1-559D3FC447D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E473C67-F5F2-4F7E-B21D-ACCD9B069C5E}" type="pres">
      <dgm:prSet presAssocID="{762F9A6D-C863-44F5-8D02-3594B1CF002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8072-1C81-4085-A0A9-58A02C4F3DB0}" type="pres">
      <dgm:prSet presAssocID="{BA17365F-687F-4F12-BD5B-8E61F5994B8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91F63B2-90EB-483D-9B2B-41E341B39229}" type="pres">
      <dgm:prSet presAssocID="{BA17365F-687F-4F12-BD5B-8E61F5994B8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EB65896-5B7C-48B2-9FA5-597CA95DB594}" srcId="{98954E61-5025-4ED0-A2E1-5E07E8AEBFB5}" destId="{8DB5DD95-8299-4DEF-B601-F83D9239B80B}" srcOrd="0" destOrd="0" parTransId="{16C7742C-0698-4644-B530-F42B2BBF1AAB}" sibTransId="{39235606-DF91-43AA-8E60-26AEDB2251BB}"/>
    <dgm:cxn modelId="{C0D3B357-AB4E-4C17-ACF1-2A97BA6C488C}" type="presOf" srcId="{39235606-DF91-43AA-8E60-26AEDB2251BB}" destId="{AF06888F-A5DF-4CF1-969C-ED35900B1D11}" srcOrd="1" destOrd="0" presId="urn:microsoft.com/office/officeart/2005/8/layout/cycle7"/>
    <dgm:cxn modelId="{42AED990-AD4A-4910-AE7C-357A623DFFF5}" srcId="{98954E61-5025-4ED0-A2E1-5E07E8AEBFB5}" destId="{C5AC86EE-DAC6-4724-9C33-63A10D493A3D}" srcOrd="1" destOrd="0" parTransId="{F9712EFC-A34E-4904-98E0-7D46570EB03A}" sibTransId="{201260A9-0F12-4AF2-BAD1-559D3FC447DD}"/>
    <dgm:cxn modelId="{A553DA69-D272-41B8-B7DE-74058B966914}" type="presOf" srcId="{8DB5DD95-8299-4DEF-B601-F83D9239B80B}" destId="{479A732E-DB9B-462F-8A06-D04133F21F11}" srcOrd="0" destOrd="0" presId="urn:microsoft.com/office/officeart/2005/8/layout/cycle7"/>
    <dgm:cxn modelId="{78C97849-E25C-4B54-A1EB-807C0CC02632}" type="presOf" srcId="{201260A9-0F12-4AF2-BAD1-559D3FC447DD}" destId="{EB792269-444D-4EFA-AED7-3CB2A8D14D6D}" srcOrd="1" destOrd="0" presId="urn:microsoft.com/office/officeart/2005/8/layout/cycle7"/>
    <dgm:cxn modelId="{131E3078-A13F-4E35-884F-96D0AA2D4693}" srcId="{98954E61-5025-4ED0-A2E1-5E07E8AEBFB5}" destId="{762F9A6D-C863-44F5-8D02-3594B1CF0026}" srcOrd="2" destOrd="0" parTransId="{4C5E9995-51B4-4AE0-A337-A16ACD40518D}" sibTransId="{BA17365F-687F-4F12-BD5B-8E61F5994B8E}"/>
    <dgm:cxn modelId="{8A490BC7-F6A2-430A-8B53-417E22767EED}" type="presOf" srcId="{762F9A6D-C863-44F5-8D02-3594B1CF0026}" destId="{DE473C67-F5F2-4F7E-B21D-ACCD9B069C5E}" srcOrd="0" destOrd="0" presId="urn:microsoft.com/office/officeart/2005/8/layout/cycle7"/>
    <dgm:cxn modelId="{27165D77-7A84-48EB-A334-DC0176660D96}" type="presOf" srcId="{39235606-DF91-43AA-8E60-26AEDB2251BB}" destId="{A46F1225-39B8-4CCD-A2B4-D3DB9837C3C9}" srcOrd="0" destOrd="0" presId="urn:microsoft.com/office/officeart/2005/8/layout/cycle7"/>
    <dgm:cxn modelId="{13CCBF3E-31D9-4B63-BC17-EE40357A239E}" type="presOf" srcId="{BA17365F-687F-4F12-BD5B-8E61F5994B8E}" destId="{C91F63B2-90EB-483D-9B2B-41E341B39229}" srcOrd="1" destOrd="0" presId="urn:microsoft.com/office/officeart/2005/8/layout/cycle7"/>
    <dgm:cxn modelId="{865A4BC3-4749-4041-A614-6529D4121CAF}" type="presOf" srcId="{98954E61-5025-4ED0-A2E1-5E07E8AEBFB5}" destId="{2D78E073-2595-4E08-BC69-B86C9B0ADE86}" srcOrd="0" destOrd="0" presId="urn:microsoft.com/office/officeart/2005/8/layout/cycle7"/>
    <dgm:cxn modelId="{5637A907-37D2-431E-B4D7-7138A74B8845}" type="presOf" srcId="{C5AC86EE-DAC6-4724-9C33-63A10D493A3D}" destId="{1028EAF0-08E9-447B-A43A-819EEB470164}" srcOrd="0" destOrd="0" presId="urn:microsoft.com/office/officeart/2005/8/layout/cycle7"/>
    <dgm:cxn modelId="{C8FEC24D-F1D4-4167-972B-A2BA1B53125F}" type="presOf" srcId="{BA17365F-687F-4F12-BD5B-8E61F5994B8E}" destId="{00218072-1C81-4085-A0A9-58A02C4F3DB0}" srcOrd="0" destOrd="0" presId="urn:microsoft.com/office/officeart/2005/8/layout/cycle7"/>
    <dgm:cxn modelId="{E063BAA1-D47C-4BE0-8246-81C91E80A57E}" type="presOf" srcId="{201260A9-0F12-4AF2-BAD1-559D3FC447DD}" destId="{0D416E54-3779-4178-BD5C-0F29B3638011}" srcOrd="0" destOrd="0" presId="urn:microsoft.com/office/officeart/2005/8/layout/cycle7"/>
    <dgm:cxn modelId="{07E57E32-D5DC-4FB0-A6A4-1199B63FC1BA}" type="presParOf" srcId="{2D78E073-2595-4E08-BC69-B86C9B0ADE86}" destId="{479A732E-DB9B-462F-8A06-D04133F21F11}" srcOrd="0" destOrd="0" presId="urn:microsoft.com/office/officeart/2005/8/layout/cycle7"/>
    <dgm:cxn modelId="{4A0969CC-F6B7-42C0-9754-FDEAB42108F2}" type="presParOf" srcId="{2D78E073-2595-4E08-BC69-B86C9B0ADE86}" destId="{A46F1225-39B8-4CCD-A2B4-D3DB9837C3C9}" srcOrd="1" destOrd="0" presId="urn:microsoft.com/office/officeart/2005/8/layout/cycle7"/>
    <dgm:cxn modelId="{F8B6CE43-0873-46CC-B031-157851D9CBBF}" type="presParOf" srcId="{A46F1225-39B8-4CCD-A2B4-D3DB9837C3C9}" destId="{AF06888F-A5DF-4CF1-969C-ED35900B1D11}" srcOrd="0" destOrd="0" presId="urn:microsoft.com/office/officeart/2005/8/layout/cycle7"/>
    <dgm:cxn modelId="{E288F8B5-B6FA-4B10-9117-589222ACB338}" type="presParOf" srcId="{2D78E073-2595-4E08-BC69-B86C9B0ADE86}" destId="{1028EAF0-08E9-447B-A43A-819EEB470164}" srcOrd="2" destOrd="0" presId="urn:microsoft.com/office/officeart/2005/8/layout/cycle7"/>
    <dgm:cxn modelId="{F2F0D57E-2A91-49DC-9292-A10C4166F575}" type="presParOf" srcId="{2D78E073-2595-4E08-BC69-B86C9B0ADE86}" destId="{0D416E54-3779-4178-BD5C-0F29B3638011}" srcOrd="3" destOrd="0" presId="urn:microsoft.com/office/officeart/2005/8/layout/cycle7"/>
    <dgm:cxn modelId="{28984384-6104-4D7A-BAA9-77FE41DB7161}" type="presParOf" srcId="{0D416E54-3779-4178-BD5C-0F29B3638011}" destId="{EB792269-444D-4EFA-AED7-3CB2A8D14D6D}" srcOrd="0" destOrd="0" presId="urn:microsoft.com/office/officeart/2005/8/layout/cycle7"/>
    <dgm:cxn modelId="{28A31DF3-A774-4743-8CE4-66F6BC670F5B}" type="presParOf" srcId="{2D78E073-2595-4E08-BC69-B86C9B0ADE86}" destId="{DE473C67-F5F2-4F7E-B21D-ACCD9B069C5E}" srcOrd="4" destOrd="0" presId="urn:microsoft.com/office/officeart/2005/8/layout/cycle7"/>
    <dgm:cxn modelId="{F2B05A7D-E179-45FA-A649-A536D3FDA7A9}" type="presParOf" srcId="{2D78E073-2595-4E08-BC69-B86C9B0ADE86}" destId="{00218072-1C81-4085-A0A9-58A02C4F3DB0}" srcOrd="5" destOrd="0" presId="urn:microsoft.com/office/officeart/2005/8/layout/cycle7"/>
    <dgm:cxn modelId="{D136EA40-A094-4C64-8393-E0B8AAA422D8}" type="presParOf" srcId="{00218072-1C81-4085-A0A9-58A02C4F3DB0}" destId="{C91F63B2-90EB-483D-9B2B-41E341B3922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9A732E-DB9B-462F-8A06-D04133F21F11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Repre</a:t>
          </a:r>
          <a:r>
            <a:rPr lang="sk-SK" sz="2600" kern="1200" dirty="0" smtClean="0"/>
            <a:t>z</a:t>
          </a:r>
          <a:r>
            <a:rPr lang="en-US" sz="2600" kern="1200" dirty="0" err="1" smtClean="0"/>
            <a:t>entamen</a:t>
          </a:r>
          <a:r>
            <a:rPr lang="en-US" sz="2600" kern="1200" dirty="0" smtClean="0"/>
            <a:t> (</a:t>
          </a:r>
          <a:r>
            <a:rPr lang="en-US" sz="2600" kern="1200" dirty="0" smtClean="0"/>
            <a:t>form)</a:t>
          </a:r>
          <a:endParaRPr lang="en-US" sz="2600" kern="1200" dirty="0"/>
        </a:p>
      </dsp:txBody>
      <dsp:txXfrm>
        <a:off x="2943448" y="1529"/>
        <a:ext cx="2342703" cy="1171351"/>
      </dsp:txXfrm>
    </dsp:sp>
    <dsp:sp modelId="{A46F1225-39B8-4CCD-A2B4-D3DB9837C3C9}">
      <dsp:nvSpPr>
        <dsp:cNvPr id="0" name=""/>
        <dsp:cNvSpPr/>
      </dsp:nvSpPr>
      <dsp:spPr>
        <a:xfrm rot="3600000">
          <a:off x="4471375" y="2057994"/>
          <a:ext cx="1221868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3600000">
        <a:off x="4471375" y="2057994"/>
        <a:ext cx="1221868" cy="409973"/>
      </dsp:txXfrm>
    </dsp:sp>
    <dsp:sp modelId="{1028EAF0-08E9-447B-A43A-819EEB470164}">
      <dsp:nvSpPr>
        <dsp:cNvPr id="0" name=""/>
        <dsp:cNvSpPr/>
      </dsp:nvSpPr>
      <dsp:spPr>
        <a:xfrm>
          <a:off x="4878467" y="3353081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Object</a:t>
          </a:r>
          <a:endParaRPr lang="en-US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</a:t>
          </a:r>
          <a:r>
            <a:rPr lang="en-US" sz="2600" kern="1200" dirty="0" smtClean="0"/>
            <a:t>referent</a:t>
          </a:r>
          <a:r>
            <a:rPr lang="en-US" sz="2600" kern="1200" dirty="0" smtClean="0"/>
            <a:t>)</a:t>
          </a:r>
          <a:endParaRPr lang="en-US" sz="2600" kern="1200" dirty="0"/>
        </a:p>
      </dsp:txBody>
      <dsp:txXfrm>
        <a:off x="4878467" y="3353081"/>
        <a:ext cx="2342703" cy="1171351"/>
      </dsp:txXfrm>
    </dsp:sp>
    <dsp:sp modelId="{0D416E54-3779-4178-BD5C-0F29B3638011}">
      <dsp:nvSpPr>
        <dsp:cNvPr id="0" name=""/>
        <dsp:cNvSpPr/>
      </dsp:nvSpPr>
      <dsp:spPr>
        <a:xfrm rot="10800000">
          <a:off x="3503865" y="3733770"/>
          <a:ext cx="1221868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503865" y="3733770"/>
        <a:ext cx="1221868" cy="409973"/>
      </dsp:txXfrm>
    </dsp:sp>
    <dsp:sp modelId="{DE473C67-F5F2-4F7E-B21D-ACCD9B069C5E}">
      <dsp:nvSpPr>
        <dsp:cNvPr id="0" name=""/>
        <dsp:cNvSpPr/>
      </dsp:nvSpPr>
      <dsp:spPr>
        <a:xfrm>
          <a:off x="1008428" y="3353081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Interpretant</a:t>
          </a:r>
          <a:endParaRPr lang="en-US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(meaning)</a:t>
          </a:r>
          <a:endParaRPr lang="en-US" sz="2600" kern="1200" dirty="0"/>
        </a:p>
      </dsp:txBody>
      <dsp:txXfrm>
        <a:off x="1008428" y="3353081"/>
        <a:ext cx="2342703" cy="1171351"/>
      </dsp:txXfrm>
    </dsp:sp>
    <dsp:sp modelId="{00218072-1C81-4085-A0A9-58A02C4F3DB0}">
      <dsp:nvSpPr>
        <dsp:cNvPr id="0" name=""/>
        <dsp:cNvSpPr/>
      </dsp:nvSpPr>
      <dsp:spPr>
        <a:xfrm rot="18000000">
          <a:off x="2536356" y="2057994"/>
          <a:ext cx="1221868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8000000">
        <a:off x="2536356" y="2057994"/>
        <a:ext cx="1221868" cy="4099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9A732E-DB9B-462F-8A06-D04133F21F11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Repre</a:t>
          </a:r>
          <a:r>
            <a:rPr lang="sk-SK" sz="2600" kern="1200" dirty="0" smtClean="0"/>
            <a:t>z</a:t>
          </a:r>
          <a:r>
            <a:rPr lang="en-US" sz="2600" kern="1200" dirty="0" err="1" smtClean="0"/>
            <a:t>entamen</a:t>
          </a:r>
          <a:r>
            <a:rPr lang="en-US" sz="2600" kern="1200" dirty="0" smtClean="0"/>
            <a:t> (form)</a:t>
          </a:r>
          <a:endParaRPr lang="en-US" sz="2600" kern="1200" dirty="0"/>
        </a:p>
      </dsp:txBody>
      <dsp:txXfrm>
        <a:off x="2943448" y="1529"/>
        <a:ext cx="2342703" cy="1171351"/>
      </dsp:txXfrm>
    </dsp:sp>
    <dsp:sp modelId="{A46F1225-39B8-4CCD-A2B4-D3DB9837C3C9}">
      <dsp:nvSpPr>
        <dsp:cNvPr id="0" name=""/>
        <dsp:cNvSpPr/>
      </dsp:nvSpPr>
      <dsp:spPr>
        <a:xfrm rot="3600000">
          <a:off x="4471375" y="2057994"/>
          <a:ext cx="1221868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3600000">
        <a:off x="4471375" y="2057994"/>
        <a:ext cx="1221868" cy="409973"/>
      </dsp:txXfrm>
    </dsp:sp>
    <dsp:sp modelId="{1028EAF0-08E9-447B-A43A-819EEB470164}">
      <dsp:nvSpPr>
        <dsp:cNvPr id="0" name=""/>
        <dsp:cNvSpPr/>
      </dsp:nvSpPr>
      <dsp:spPr>
        <a:xfrm>
          <a:off x="4878467" y="3353081"/>
          <a:ext cx="2342703" cy="1171351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Object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(referent)</a:t>
          </a:r>
          <a:endParaRPr lang="en-US" sz="2600" kern="1200" dirty="0"/>
        </a:p>
      </dsp:txBody>
      <dsp:txXfrm>
        <a:off x="4878467" y="3353081"/>
        <a:ext cx="2342703" cy="1171351"/>
      </dsp:txXfrm>
    </dsp:sp>
    <dsp:sp modelId="{0D416E54-3779-4178-BD5C-0F29B3638011}">
      <dsp:nvSpPr>
        <dsp:cNvPr id="0" name=""/>
        <dsp:cNvSpPr/>
      </dsp:nvSpPr>
      <dsp:spPr>
        <a:xfrm rot="10800000">
          <a:off x="3503865" y="3733770"/>
          <a:ext cx="1221868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503865" y="3733770"/>
        <a:ext cx="1221868" cy="409973"/>
      </dsp:txXfrm>
    </dsp:sp>
    <dsp:sp modelId="{DE473C67-F5F2-4F7E-B21D-ACCD9B069C5E}">
      <dsp:nvSpPr>
        <dsp:cNvPr id="0" name=""/>
        <dsp:cNvSpPr/>
      </dsp:nvSpPr>
      <dsp:spPr>
        <a:xfrm>
          <a:off x="1008428" y="3353081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Interpretant</a:t>
          </a:r>
          <a:endParaRPr lang="en-US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(meaning)</a:t>
          </a:r>
          <a:endParaRPr lang="en-US" sz="2600" kern="1200" dirty="0"/>
        </a:p>
      </dsp:txBody>
      <dsp:txXfrm>
        <a:off x="1008428" y="3353081"/>
        <a:ext cx="2342703" cy="1171351"/>
      </dsp:txXfrm>
    </dsp:sp>
    <dsp:sp modelId="{00218072-1C81-4085-A0A9-58A02C4F3DB0}">
      <dsp:nvSpPr>
        <dsp:cNvPr id="0" name=""/>
        <dsp:cNvSpPr/>
      </dsp:nvSpPr>
      <dsp:spPr>
        <a:xfrm rot="18000000">
          <a:off x="2536356" y="2057994"/>
          <a:ext cx="1221868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8000000">
        <a:off x="2536356" y="2057994"/>
        <a:ext cx="1221868" cy="4099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9A732E-DB9B-462F-8A06-D04133F21F11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Repre</a:t>
          </a:r>
          <a:r>
            <a:rPr lang="sk-SK" sz="2600" kern="1200" dirty="0" smtClean="0"/>
            <a:t>z</a:t>
          </a:r>
          <a:r>
            <a:rPr lang="en-US" sz="2600" kern="1200" dirty="0" err="1" smtClean="0"/>
            <a:t>entamen</a:t>
          </a:r>
          <a:r>
            <a:rPr lang="en-US" sz="2600" kern="1200" dirty="0" smtClean="0"/>
            <a:t> (form)</a:t>
          </a:r>
          <a:endParaRPr lang="en-US" sz="2600" kern="1200" dirty="0"/>
        </a:p>
      </dsp:txBody>
      <dsp:txXfrm>
        <a:off x="2943448" y="1529"/>
        <a:ext cx="2342703" cy="1171351"/>
      </dsp:txXfrm>
    </dsp:sp>
    <dsp:sp modelId="{A46F1225-39B8-4CCD-A2B4-D3DB9837C3C9}">
      <dsp:nvSpPr>
        <dsp:cNvPr id="0" name=""/>
        <dsp:cNvSpPr/>
      </dsp:nvSpPr>
      <dsp:spPr>
        <a:xfrm rot="3600000">
          <a:off x="4471375" y="2057994"/>
          <a:ext cx="1221868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3600000">
        <a:off x="4471375" y="2057994"/>
        <a:ext cx="1221868" cy="409973"/>
      </dsp:txXfrm>
    </dsp:sp>
    <dsp:sp modelId="{1028EAF0-08E9-447B-A43A-819EEB470164}">
      <dsp:nvSpPr>
        <dsp:cNvPr id="0" name=""/>
        <dsp:cNvSpPr/>
      </dsp:nvSpPr>
      <dsp:spPr>
        <a:xfrm>
          <a:off x="4878467" y="3353081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Object</a:t>
          </a:r>
          <a:endParaRPr lang="en-US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(referent)</a:t>
          </a:r>
          <a:endParaRPr lang="en-US" sz="2600" kern="1200" dirty="0"/>
        </a:p>
      </dsp:txBody>
      <dsp:txXfrm>
        <a:off x="4878467" y="3353081"/>
        <a:ext cx="2342703" cy="1171351"/>
      </dsp:txXfrm>
    </dsp:sp>
    <dsp:sp modelId="{0D416E54-3779-4178-BD5C-0F29B3638011}">
      <dsp:nvSpPr>
        <dsp:cNvPr id="0" name=""/>
        <dsp:cNvSpPr/>
      </dsp:nvSpPr>
      <dsp:spPr>
        <a:xfrm rot="10800000">
          <a:off x="3503865" y="3733770"/>
          <a:ext cx="1221868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503865" y="3733770"/>
        <a:ext cx="1221868" cy="409973"/>
      </dsp:txXfrm>
    </dsp:sp>
    <dsp:sp modelId="{DE473C67-F5F2-4F7E-B21D-ACCD9B069C5E}">
      <dsp:nvSpPr>
        <dsp:cNvPr id="0" name=""/>
        <dsp:cNvSpPr/>
      </dsp:nvSpPr>
      <dsp:spPr>
        <a:xfrm>
          <a:off x="1008428" y="3353081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Interpretant</a:t>
          </a:r>
          <a:endParaRPr lang="en-US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(meaning)</a:t>
          </a:r>
          <a:endParaRPr lang="en-US" sz="2600" kern="1200" dirty="0"/>
        </a:p>
      </dsp:txBody>
      <dsp:txXfrm>
        <a:off x="1008428" y="3353081"/>
        <a:ext cx="2342703" cy="1171351"/>
      </dsp:txXfrm>
    </dsp:sp>
    <dsp:sp modelId="{00218072-1C81-4085-A0A9-58A02C4F3DB0}">
      <dsp:nvSpPr>
        <dsp:cNvPr id="0" name=""/>
        <dsp:cNvSpPr/>
      </dsp:nvSpPr>
      <dsp:spPr>
        <a:xfrm rot="18000000">
          <a:off x="2536356" y="2057994"/>
          <a:ext cx="1221868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8000000">
        <a:off x="2536356" y="2057994"/>
        <a:ext cx="1221868" cy="4099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9A732E-DB9B-462F-8A06-D04133F21F11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Repre</a:t>
          </a:r>
          <a:r>
            <a:rPr lang="sk-SK" sz="2600" kern="1200" dirty="0" smtClean="0"/>
            <a:t>z</a:t>
          </a:r>
          <a:r>
            <a:rPr lang="en-US" sz="2600" kern="1200" dirty="0" err="1" smtClean="0"/>
            <a:t>entamen</a:t>
          </a:r>
          <a:r>
            <a:rPr lang="en-US" sz="2600" kern="1200" dirty="0" smtClean="0"/>
            <a:t> (form)</a:t>
          </a:r>
          <a:endParaRPr lang="en-US" sz="2600" kern="1200" dirty="0"/>
        </a:p>
      </dsp:txBody>
      <dsp:txXfrm>
        <a:off x="2943448" y="1529"/>
        <a:ext cx="2342703" cy="1171351"/>
      </dsp:txXfrm>
    </dsp:sp>
    <dsp:sp modelId="{A46F1225-39B8-4CCD-A2B4-D3DB9837C3C9}">
      <dsp:nvSpPr>
        <dsp:cNvPr id="0" name=""/>
        <dsp:cNvSpPr/>
      </dsp:nvSpPr>
      <dsp:spPr>
        <a:xfrm rot="3600000">
          <a:off x="4471375" y="2057994"/>
          <a:ext cx="1221868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3600000">
        <a:off x="4471375" y="2057994"/>
        <a:ext cx="1221868" cy="409973"/>
      </dsp:txXfrm>
    </dsp:sp>
    <dsp:sp modelId="{1028EAF0-08E9-447B-A43A-819EEB470164}">
      <dsp:nvSpPr>
        <dsp:cNvPr id="0" name=""/>
        <dsp:cNvSpPr/>
      </dsp:nvSpPr>
      <dsp:spPr>
        <a:xfrm>
          <a:off x="4878467" y="3353081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Object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(referent)</a:t>
          </a:r>
          <a:endParaRPr lang="en-US" sz="2600" kern="1200" dirty="0"/>
        </a:p>
      </dsp:txBody>
      <dsp:txXfrm>
        <a:off x="4878467" y="3353081"/>
        <a:ext cx="2342703" cy="1171351"/>
      </dsp:txXfrm>
    </dsp:sp>
    <dsp:sp modelId="{0D416E54-3779-4178-BD5C-0F29B3638011}">
      <dsp:nvSpPr>
        <dsp:cNvPr id="0" name=""/>
        <dsp:cNvSpPr/>
      </dsp:nvSpPr>
      <dsp:spPr>
        <a:xfrm rot="10800000">
          <a:off x="3503865" y="3733770"/>
          <a:ext cx="1221868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503865" y="3733770"/>
        <a:ext cx="1221868" cy="409973"/>
      </dsp:txXfrm>
    </dsp:sp>
    <dsp:sp modelId="{DE473C67-F5F2-4F7E-B21D-ACCD9B069C5E}">
      <dsp:nvSpPr>
        <dsp:cNvPr id="0" name=""/>
        <dsp:cNvSpPr/>
      </dsp:nvSpPr>
      <dsp:spPr>
        <a:xfrm>
          <a:off x="1008428" y="3353081"/>
          <a:ext cx="2342703" cy="1171351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Interpretant</a:t>
          </a:r>
          <a:endParaRPr lang="en-US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(meaning)</a:t>
          </a:r>
          <a:endParaRPr lang="en-US" sz="2600" kern="1200" dirty="0"/>
        </a:p>
      </dsp:txBody>
      <dsp:txXfrm>
        <a:off x="1008428" y="3353081"/>
        <a:ext cx="2342703" cy="1171351"/>
      </dsp:txXfrm>
    </dsp:sp>
    <dsp:sp modelId="{00218072-1C81-4085-A0A9-58A02C4F3DB0}">
      <dsp:nvSpPr>
        <dsp:cNvPr id="0" name=""/>
        <dsp:cNvSpPr/>
      </dsp:nvSpPr>
      <dsp:spPr>
        <a:xfrm rot="18000000">
          <a:off x="2536356" y="2057994"/>
          <a:ext cx="1221868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8000000">
        <a:off x="2536356" y="2057994"/>
        <a:ext cx="1221868" cy="409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71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764DEF-B2B6-4698-9F21-2D2E25B88536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200" b="1" dirty="0" smtClean="0"/>
              <a:t>Syntax</a:t>
            </a:r>
            <a:r>
              <a:rPr lang="cs-CZ" sz="1200" dirty="0" smtClean="0"/>
              <a:t> is a sub</a:t>
            </a:r>
            <a:r>
              <a:rPr lang="en-US" sz="1200" dirty="0" err="1" smtClean="0"/>
              <a:t>fi</a:t>
            </a:r>
            <a:r>
              <a:rPr lang="cs-CZ" sz="1200" dirty="0" smtClean="0"/>
              <a:t>eld of linguistics that studies the construction of complex</a:t>
            </a:r>
            <a:r>
              <a:rPr lang="en-US" sz="1200" dirty="0" smtClean="0"/>
              <a:t> </a:t>
            </a:r>
            <a:r>
              <a:rPr lang="cs-CZ" sz="1200" dirty="0" smtClean="0"/>
              <a:t>signs from simpler signs (the rules that determine the way sentences</a:t>
            </a:r>
            <a:r>
              <a:rPr lang="en-US" sz="1200" dirty="0" smtClean="0"/>
              <a:t> </a:t>
            </a:r>
            <a:r>
              <a:rPr lang="cs-CZ" sz="1200" dirty="0" smtClean="0"/>
              <a:t>are formed by the combination of lexical items into phrases).</a:t>
            </a:r>
          </a:p>
          <a:p>
            <a:r>
              <a:rPr lang="cs-CZ" sz="1200" b="1" dirty="0" smtClean="0"/>
              <a:t>Semantics</a:t>
            </a:r>
            <a:r>
              <a:rPr lang="cs-CZ" sz="1200" dirty="0" smtClean="0"/>
              <a:t> studies aspects of meaning that are expressed in systems of signs</a:t>
            </a:r>
            <a:r>
              <a:rPr lang="en-US" sz="1200" dirty="0" smtClean="0"/>
              <a:t> </a:t>
            </a:r>
            <a:r>
              <a:rPr lang="cs-CZ" sz="1200" dirty="0" smtClean="0"/>
              <a:t>(a language,code,or other form of representation).</a:t>
            </a:r>
          </a:p>
          <a:p>
            <a:r>
              <a:rPr lang="cs-CZ" sz="1200" b="1" dirty="0" smtClean="0"/>
              <a:t>Pragmatics</a:t>
            </a:r>
            <a:r>
              <a:rPr lang="cs-CZ" sz="1200" dirty="0" smtClean="0"/>
              <a:t> studies how language is practically used by individuals and</a:t>
            </a:r>
            <a:r>
              <a:rPr lang="en-US" sz="1200" dirty="0" smtClean="0"/>
              <a:t> </a:t>
            </a:r>
            <a:r>
              <a:rPr lang="cs-CZ" sz="1200" dirty="0" smtClean="0"/>
              <a:t>communities and how it is interpreted in particular circumstances and</a:t>
            </a:r>
          </a:p>
          <a:p>
            <a:pPr eaLnBrk="1" hangingPunct="1">
              <a:defRPr/>
            </a:pPr>
            <a:endParaRPr lang="sk-SK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532DD-B829-4BCC-8DC6-DA61F4295C70}" type="slidenum">
              <a:rPr lang="cs-CZ" smtClean="0">
                <a:latin typeface="Arial" pitchFamily="34" charset="0"/>
              </a:rPr>
              <a:pPr>
                <a:defRPr/>
              </a:pPr>
              <a:t>5</a:t>
            </a:fld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351A-6230-449A-823B-AD456FB4B52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</a:t>
            </a:r>
            <a:r>
              <a:rPr lang="sk-SK" baseline="0" dirty="0" smtClean="0"/>
              <a:t> sa týka referenta, môže ísť o objekt, indivíduum, kategóriu ale aj napríklad situáciu.</a:t>
            </a:r>
          </a:p>
          <a:p>
            <a:r>
              <a:rPr lang="sk-SK" baseline="0" dirty="0" smtClean="0"/>
              <a:t>Predpokladáme, existenciu reálneho sveta. Pomocou zmyslov a kognície si vytvárame jeho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351A-6230-449A-823B-AD456FB4B52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Rovnako</a:t>
            </a:r>
            <a:r>
              <a:rPr lang="sk-SK" baseline="0" dirty="0" smtClean="0"/>
              <a:t> forma (znak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nemus</a:t>
            </a:r>
            <a:r>
              <a:rPr lang="sk-SK" baseline="0" dirty="0" smtClean="0"/>
              <a:t>í mať nutne formu slova.</a:t>
            </a:r>
            <a:r>
              <a:rPr lang="en-US" baseline="0" dirty="0" smtClean="0"/>
              <a:t> </a:t>
            </a:r>
            <a:endParaRPr lang="sk-SK" baseline="0" dirty="0" smtClean="0"/>
          </a:p>
          <a:p>
            <a:r>
              <a:rPr lang="sk-SK" baseline="0" dirty="0" smtClean="0"/>
              <a:t>Znak môže mať tiež podobu obrazu, zvuku, pachu, chuti, úkonu, objektu. Tieto nemajú význam sami o sebe ale len, keď sú interpretované ako znak interpretantom.</a:t>
            </a:r>
          </a:p>
          <a:p>
            <a:r>
              <a:rPr lang="sk-SK" baseline="0" dirty="0" smtClean="0"/>
              <a:t>„Nič nie je znakom pokiaľ to nikto neinterpretuje ako znak. A čokoľvek sa môže stať znakom pokiaľ to niekto interpretuje ako znak.“ (Pierce)</a:t>
            </a:r>
          </a:p>
          <a:p>
            <a:endParaRPr lang="sk-SK" baseline="0" dirty="0" smtClean="0"/>
          </a:p>
          <a:p>
            <a:r>
              <a:rPr lang="en-US" dirty="0" err="1" smtClean="0"/>
              <a:t>Inde</a:t>
            </a:r>
            <a:r>
              <a:rPr lang="sk-SK" dirty="0" smtClean="0"/>
              <a:t>xálne</a:t>
            </a:r>
            <a:r>
              <a:rPr lang="en-US" dirty="0" smtClean="0"/>
              <a:t> – </a:t>
            </a:r>
            <a:r>
              <a:rPr lang="sk-SK" dirty="0" smtClean="0"/>
              <a:t>priamy kauzálny</a:t>
            </a:r>
            <a:r>
              <a:rPr lang="sk-SK" baseline="0" dirty="0" smtClean="0"/>
              <a:t> vzťah </a:t>
            </a:r>
            <a:r>
              <a:rPr lang="en-US" dirty="0" smtClean="0"/>
              <a:t>– </a:t>
            </a:r>
            <a:r>
              <a:rPr lang="sk-SK" dirty="0" smtClean="0"/>
              <a:t>signály</a:t>
            </a:r>
          </a:p>
          <a:p>
            <a:r>
              <a:rPr lang="sk-SK" b="0" dirty="0" smtClean="0"/>
              <a:t>Ikonické</a:t>
            </a:r>
            <a:r>
              <a:rPr lang="sk-SK" b="0" baseline="0" dirty="0" smtClean="0"/>
              <a:t> </a:t>
            </a:r>
            <a:r>
              <a:rPr lang="en-US" b="0" baseline="0" dirty="0" smtClean="0"/>
              <a:t>– </a:t>
            </a:r>
            <a:r>
              <a:rPr lang="en-US" b="0" baseline="0" dirty="0" err="1" smtClean="0"/>
              <a:t>napodob</a:t>
            </a:r>
            <a:r>
              <a:rPr lang="sk-SK" b="0" baseline="0" dirty="0" smtClean="0"/>
              <a:t>ňovanie </a:t>
            </a:r>
            <a:r>
              <a:rPr lang="en-US" b="0" baseline="0" dirty="0" smtClean="0"/>
              <a:t>(</a:t>
            </a:r>
            <a:r>
              <a:rPr lang="en-US" b="0" baseline="0" dirty="0" err="1" smtClean="0"/>
              <a:t>napr</a:t>
            </a:r>
            <a:r>
              <a:rPr lang="sk-SK" b="0" baseline="0" dirty="0" smtClean="0"/>
              <a:t>íklad pantomímou), podobnosť v percepcii</a:t>
            </a:r>
          </a:p>
          <a:p>
            <a:r>
              <a:rPr lang="sk-SK" b="0" baseline="0" dirty="0" smtClean="0"/>
              <a:t>Symbolické – arbitrárne spojenie</a:t>
            </a:r>
            <a:endParaRPr lang="en-US" b="0" dirty="0" smtClean="0"/>
          </a:p>
          <a:p>
            <a:endParaRPr lang="sk-S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351A-6230-449A-823B-AD456FB4B5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Význam </a:t>
            </a:r>
            <a:r>
              <a:rPr lang="sk-SK" baseline="0" dirty="0" smtClean="0"/>
              <a:t>nie je mapovanie jednej entity na jedno slovo ako je tomu v realistickej sémantike.</a:t>
            </a:r>
          </a:p>
          <a:p>
            <a:r>
              <a:rPr lang="sk-SK" baseline="0" dirty="0" smtClean="0"/>
              <a:t>Čo je významom kategórie?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351A-6230-449A-823B-AD456FB4B52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Význam </a:t>
            </a:r>
            <a:r>
              <a:rPr lang="sk-SK" baseline="0" dirty="0" smtClean="0"/>
              <a:t>nie je mapovanie jednej entity na jedno slovo.</a:t>
            </a:r>
          </a:p>
          <a:p>
            <a:r>
              <a:rPr lang="sk-SK" baseline="0" dirty="0" smtClean="0"/>
              <a:t>Čo je významom kategórie?</a:t>
            </a:r>
          </a:p>
          <a:p>
            <a:endParaRPr lang="sk-SK" baseline="0" dirty="0" smtClean="0"/>
          </a:p>
          <a:p>
            <a:r>
              <a:rPr lang="sk-SK" baseline="0" dirty="0" smtClean="0"/>
              <a:t>V realistickej sémantike</a:t>
            </a:r>
          </a:p>
          <a:p>
            <a:pPr marL="1081087" lvl="1" indent="-514350">
              <a:buFont typeface="+mj-lt"/>
              <a:buNone/>
            </a:pPr>
            <a:r>
              <a:rPr lang="sk-SK" baseline="0" dirty="0" smtClean="0"/>
              <a:t>Pri kategóriách (pes, stôl) existujú nutné a postačujúce podmienky na zaradenie pojmu do kategórie.</a:t>
            </a:r>
          </a:p>
          <a:p>
            <a:pPr marL="1081087" lvl="1" indent="-514350">
              <a:buFont typeface="+mj-lt"/>
              <a:buNone/>
            </a:pPr>
            <a:r>
              <a:rPr lang="sk-SK" baseline="0" dirty="0" smtClean="0"/>
              <a:t>Kategória ako nádoba, veci sú buď dnu alebo mimo.</a:t>
            </a:r>
          </a:p>
          <a:p>
            <a:pPr marL="1081087" lvl="1" indent="-514350">
              <a:buFont typeface="+mj-lt"/>
              <a:buNone/>
            </a:pPr>
            <a:r>
              <a:rPr lang="sk-SK" baseline="0" dirty="0" smtClean="0"/>
              <a:t>Ako by ste definovali nutné a postačujúce podmienky pre stoličku? Musí mať 4 nohy? Operadlo? Musí byť z dreva?</a:t>
            </a:r>
          </a:p>
          <a:p>
            <a:endParaRPr lang="sk-SK" dirty="0" smtClean="0"/>
          </a:p>
          <a:p>
            <a:r>
              <a:rPr lang="sk-SK" dirty="0" smtClean="0"/>
              <a:t>V kognitívnej</a:t>
            </a:r>
            <a:r>
              <a:rPr lang="sk-SK" baseline="0" dirty="0" smtClean="0"/>
              <a:t> sémantike</a:t>
            </a:r>
          </a:p>
          <a:p>
            <a:r>
              <a:rPr lang="sk-SK" baseline="0" dirty="0" smtClean="0"/>
              <a:t>	Niektoré stoličky sú lepším príkladom kategórie než iné. Najlepšie príklady sú prototypmi.</a:t>
            </a:r>
          </a:p>
          <a:p>
            <a:r>
              <a:rPr lang="sk-SK" baseline="0" dirty="0" smtClean="0"/>
              <a:t>	Ukazuje sa, že objekty často zaraďujeme do kategórií podľa tzv. interakčných vlastností. Jednoducho povedané, čo sa dá s nimi robiť.</a:t>
            </a:r>
          </a:p>
          <a:p>
            <a:r>
              <a:rPr lang="sk-SK" baseline="0" dirty="0" smtClean="0"/>
              <a:t>	V našom prípade, na stoličku sa dá sadnúť.</a:t>
            </a:r>
          </a:p>
          <a:p>
            <a:endParaRPr lang="sk-SK" baseline="0" dirty="0" smtClean="0"/>
          </a:p>
          <a:p>
            <a:r>
              <a:rPr lang="sk-SK" baseline="0" dirty="0" smtClean="0"/>
              <a:t>Subjekt chápe význam slova „stolička“, pokial je schopný v praxi odlíšiť objekty, ktoré patria do kategórie stolička od tých, ktoré tam nepatria..</a:t>
            </a:r>
          </a:p>
          <a:p>
            <a:r>
              <a:rPr lang="sk-SK" baseline="0" dirty="0" smtClean="0"/>
              <a:t>Samozrejme schopnosť kategorizovať je vo zvieracej ríši univerzálna. Už baktéria vie odlíšiť potravu od nebezpečia, zvieratá rozlišujú predátorov, možných sexuálnych partnerov, korisť a pod. Znamená to, že môžeme mať významy aj bez jazyka.</a:t>
            </a:r>
          </a:p>
          <a:p>
            <a:endParaRPr lang="sk-SK" baseline="0" dirty="0" smtClean="0"/>
          </a:p>
          <a:p>
            <a:r>
              <a:rPr lang="sk-SK" dirty="0" smtClean="0"/>
              <a:t>Čo</a:t>
            </a:r>
            <a:r>
              <a:rPr lang="sk-SK" baseline="0" dirty="0" smtClean="0"/>
              <a:t> je kategorizácia z neurálneho hľadiska?</a:t>
            </a:r>
          </a:p>
          <a:p>
            <a:r>
              <a:rPr lang="sk-SK" baseline="0" dirty="0" smtClean="0"/>
              <a:t>	Máme okolo 100 miliárd neurónov, každý s tisícmi spojení. Zhluky neurónov však medzi sebou majú relatívne málo spojení =</a:t>
            </a:r>
            <a:r>
              <a:rPr lang="en-US" baseline="0" dirty="0" smtClean="0"/>
              <a:t>&gt;</a:t>
            </a:r>
            <a:r>
              <a:rPr lang="sk-SK" baseline="0" dirty="0" smtClean="0"/>
              <a:t> niektoré vzory na vstupe sa nutne musia zlúčiť do rovnakého výstupu. Kedykoľvek máme rovnaký výstup na rozdielne vstupy, ide o kategorizáciu. Napríklad ľudské oko má 100 miliónov receptorov ale iba 1 milión nervových vlákien. Každý obraz na retine sa teda musí zredukovať 100-násobne. Informácia z jedného vlákna je kategorizáciou z asi 100 receptorov.</a:t>
            </a:r>
          </a:p>
          <a:p>
            <a:endParaRPr lang="sk-SK" dirty="0" smtClean="0"/>
          </a:p>
          <a:p>
            <a:endParaRPr lang="sk-SK" baseline="0" dirty="0" smtClean="0"/>
          </a:p>
          <a:p>
            <a:r>
              <a:rPr lang="sk-SK" baseline="0" dirty="0" smtClean="0"/>
              <a:t>Význam slov a kategorizácia nie sú objektívne dané a nezávislé od našich zmyslov a tela. Naopak sú podmienené našou situovanosťou v prostredí, tým, čo je dôležité pre naše potreby. </a:t>
            </a:r>
          </a:p>
          <a:p>
            <a:endParaRPr lang="sk-SK" baseline="0" dirty="0" smtClean="0"/>
          </a:p>
          <a:p>
            <a:endParaRPr lang="sk-SK" baseline="0" dirty="0" smtClean="0"/>
          </a:p>
          <a:p>
            <a:endParaRPr lang="sk-SK" baseline="0" dirty="0" smtClean="0"/>
          </a:p>
          <a:p>
            <a:endParaRPr lang="sk-S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F7AE-4059-4ABB-A39E-06A0C1F944E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3887" lvl="0" indent="-514350">
              <a:buFont typeface="+mj-lt"/>
              <a:buNone/>
            </a:pPr>
            <a:r>
              <a:rPr lang="sk-SK" baseline="0" dirty="0" smtClean="0"/>
              <a:t>Ako je možné, že si my, ľudia, rozumieme?</a:t>
            </a:r>
          </a:p>
          <a:p>
            <a:pPr marL="623887" lvl="0" indent="-514350">
              <a:buFont typeface="+mj-lt"/>
              <a:buNone/>
            </a:pPr>
            <a:r>
              <a:rPr lang="sk-SK" baseline="0" dirty="0" smtClean="0"/>
              <a:t>	Podobné telá, podobné zmysly, podobné mozgy, podobná štrukúra skúsenosti, ktorá formuje naše myslenie.</a:t>
            </a:r>
          </a:p>
          <a:p>
            <a:pPr marL="623887" lvl="0" indent="-514350">
              <a:buFont typeface="+mj-lt"/>
              <a:buNone/>
            </a:pPr>
            <a:endParaRPr lang="sk-SK" baseline="0" dirty="0" smtClean="0"/>
          </a:p>
          <a:p>
            <a:pPr marL="623887" lvl="0" indent="-514350">
              <a:buFont typeface="+mj-lt"/>
              <a:buNone/>
            </a:pPr>
            <a:r>
              <a:rPr lang="sk-SK" baseline="0" dirty="0" smtClean="0"/>
              <a:t>Úlohou kognitívnej sémantiky je skúmať tieto univerzály v ľudskej skúsenosti, ktoré tvoria základ nášho pojmového aparátu a poprípade sa ho snažiť formalizovať a testovať.</a:t>
            </a:r>
            <a:endParaRPr lang="sk-SK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F7AE-4059-4ABB-A39E-06A0C1F944E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4DEF-B2B6-4698-9F21-2D2E25B88536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FEB213-E170-4DC3-BCF5-F1062CAA69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A8AB-3661-4E2A-B410-014404359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453B4BF-6118-448B-A6A1-8B0B88B9F9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02729F-CED6-40B4-BC9B-2B4BE358D8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1C8F0A-AC06-4A72-8B1C-1E727BFA6C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E49019A-161D-45F9-A4A6-F2E38EAEA8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24789ED-FE54-4852-A53C-719B1B2A902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3E246B-25F8-42DF-8BF7-20F4A9079F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E82019-7B35-4ED1-9325-B36849D8C5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C3A149-58DC-413F-8DD8-EF6BF5610A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615C16C-448A-40D9-894E-94B20CFAFD7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D9B44A-97C9-4B8A-98CB-65F42C0F40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audio" Target="file:///D:\Userfiles\My%20Documents\Skola\MeiCogSci\CSCTR\CSCTR09\Lectures\VervetSnakeAlarm.aif.aiff" TargetMode="External"/><Relationship Id="rId7" Type="http://schemas.openxmlformats.org/officeDocument/2006/relationships/diagramLayout" Target="../diagrams/layout3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file:///D:\Userfiles\My%20Documents\Skola\MeiCogSci\CSCTR\CSCTR09\Lectures\VervetLeopardAlarm.aif.aiff" TargetMode="External"/><Relationship Id="rId16" Type="http://schemas.openxmlformats.org/officeDocument/2006/relationships/image" Target="../media/image17.png"/><Relationship Id="rId1" Type="http://schemas.openxmlformats.org/officeDocument/2006/relationships/audio" Target="file:///D:\Userfiles\My%20Documents\Skola\MeiCogSci\CSCTR\CSCTR09\Lectures\VervetEagleAlarm.aif.aiff" TargetMode="External"/><Relationship Id="rId6" Type="http://schemas.openxmlformats.org/officeDocument/2006/relationships/diagramData" Target="../diagrams/data3.xml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16.png"/><Relationship Id="rId10" Type="http://schemas.microsoft.com/office/2007/relationships/diagramDrawing" Target="../diagrams/drawing3.xml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3.xml"/><Relationship Id="rId1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477000" cy="2895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Cognitive Semantics:</a:t>
            </a:r>
            <a:br>
              <a:rPr lang="en-US" dirty="0" smtClean="0"/>
            </a:br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Dana </a:t>
            </a:r>
            <a:r>
              <a:rPr lang="en-US" dirty="0" err="1" smtClean="0"/>
              <a:t>Retov</a:t>
            </a:r>
            <a:r>
              <a:rPr lang="sk-SK" dirty="0" smtClean="0"/>
              <a:t>á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CSCTR2010 – Session 1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0"/>
            <a:ext cx="3175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Cognitive Semantics</a:t>
            </a:r>
            <a:endParaRPr lang="cs-CZ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000"/>
              <a:t>Meaning is a conceptual structure in a cognitive system </a:t>
            </a:r>
            <a:endParaRPr lang="en-US" sz="200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000"/>
              <a:t>Conceptual structures are embodied (meaning is not independent of perception or bodily experience).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000"/>
              <a:t>Semantic elements are constructed from geometrical or topological structures (not symbols that can be composed according to some system of rules).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000"/>
              <a:t>Cognitive models are primarily image-schematic (not propositional). Image schemas are transformed by metaphoric and metonymic operations</a:t>
            </a:r>
            <a:r>
              <a:rPr lang="en-US" sz="2000"/>
              <a:t>.</a:t>
            </a:r>
            <a:endParaRPr lang="cs-CZ" sz="200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000"/>
              <a:t>Semantics is primary to syntax and partly determines it (syntax cannot be described independently of semantics).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2000"/>
              <a:t>Contrary to the Aristotelian paradigm based on necessary and sufficient conditions, concepts show prototype effects.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Semiotics</a:t>
            </a:r>
            <a:endParaRPr lang="cs-CZ"/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/>
              <a:t>Semiotics is the study of signs as complex dyadic or triadic relations.</a:t>
            </a:r>
            <a:endParaRPr lang="en-US" sz="2000"/>
          </a:p>
          <a:p>
            <a:r>
              <a:rPr lang="cs-CZ" sz="2000"/>
              <a:t>It differs from linguistics in that it generalizes from linguistic signs to signs</a:t>
            </a:r>
            <a:r>
              <a:rPr lang="en-US" sz="2000"/>
              <a:t> </a:t>
            </a:r>
            <a:r>
              <a:rPr lang="cs-CZ" sz="2000"/>
              <a:t>in any medium or sensory modality.</a:t>
            </a:r>
            <a:endParaRPr lang="en-US" sz="2000"/>
          </a:p>
          <a:p>
            <a:r>
              <a:rPr lang="cs-CZ" sz="2000"/>
              <a:t>Morris (1938/1971)de</a:t>
            </a:r>
            <a:r>
              <a:rPr lang="en-US" sz="2000"/>
              <a:t>fi</a:t>
            </a:r>
            <a:r>
              <a:rPr lang="cs-CZ" sz="2000"/>
              <a:t>ned semiotics as grouping the triad syntax,</a:t>
            </a:r>
            <a:r>
              <a:rPr lang="en-US" sz="2000"/>
              <a:t> </a:t>
            </a:r>
            <a:r>
              <a:rPr lang="cs-CZ" sz="2000"/>
              <a:t>semantics,</a:t>
            </a:r>
            <a:r>
              <a:rPr lang="en-US" sz="2000"/>
              <a:t> </a:t>
            </a:r>
            <a:r>
              <a:rPr lang="cs-CZ" sz="2000"/>
              <a:t>and pragmatics,</a:t>
            </a:r>
            <a:r>
              <a:rPr lang="en-US" sz="2000"/>
              <a:t> </a:t>
            </a:r>
            <a:r>
              <a:rPr lang="cs-CZ" sz="2000"/>
              <a:t>where</a:t>
            </a:r>
            <a:r>
              <a:rPr lang="en-US" sz="2000"/>
              <a:t> </a:t>
            </a:r>
            <a:r>
              <a:rPr lang="cs-CZ" sz="2000"/>
              <a:t>syntax studies the interrelation of the signs without regard to</a:t>
            </a:r>
            <a:r>
              <a:rPr lang="en-US" sz="2000"/>
              <a:t> </a:t>
            </a:r>
            <a:r>
              <a:rPr lang="cs-CZ" sz="2000"/>
              <a:t>meaning,</a:t>
            </a:r>
            <a:r>
              <a:rPr lang="en-US" sz="2000"/>
              <a:t> </a:t>
            </a:r>
            <a:r>
              <a:rPr lang="cs-CZ" sz="2000"/>
              <a:t>semantics studies the relation between the signs and the objects</a:t>
            </a:r>
            <a:r>
              <a:rPr lang="en-US" sz="2000"/>
              <a:t> </a:t>
            </a:r>
            <a:r>
              <a:rPr lang="cs-CZ" sz="2000"/>
              <a:t>to which they apply and pragmatics studies the relation between the</a:t>
            </a:r>
            <a:r>
              <a:rPr lang="en-US" sz="2000"/>
              <a:t> </a:t>
            </a:r>
            <a:r>
              <a:rPr lang="cs-CZ" sz="2000"/>
              <a:t>sign system and its user.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Semiotic Approach to Meaning</a:t>
            </a:r>
            <a:endParaRPr 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Meaning is creation and interpretation of </a:t>
            </a:r>
            <a:r>
              <a:rPr lang="en-US" i="1"/>
              <a:t>signs</a:t>
            </a:r>
            <a:r>
              <a:rPr lang="sk-SK"/>
              <a:t>.</a:t>
            </a:r>
          </a:p>
          <a:p>
            <a:r>
              <a:rPr lang="sk-SK">
                <a:latin typeface="Times New Roman" pitchFamily="18" charset="0"/>
              </a:rPr>
              <a:t>„</a:t>
            </a:r>
            <a:r>
              <a:rPr lang="cs-CZ">
                <a:latin typeface="Times New Roman" pitchFamily="18" charset="0"/>
              </a:rPr>
              <a:t>Anything can be a sign as long as someone interprets it as ’signifying’ something</a:t>
            </a:r>
            <a:r>
              <a:rPr lang="sk-SK">
                <a:latin typeface="Times New Roman" pitchFamily="18" charset="0"/>
              </a:rPr>
              <a:t>, i.e.</a:t>
            </a:r>
            <a:r>
              <a:rPr lang="cs-CZ">
                <a:latin typeface="Times New Roman" pitchFamily="18" charset="0"/>
              </a:rPr>
              <a:t> referring to or standing for something other than itself</a:t>
            </a:r>
            <a:r>
              <a:rPr lang="sk-SK">
                <a:latin typeface="Times New Roman" pitchFamily="18" charset="0"/>
              </a:rPr>
              <a:t>.“</a:t>
            </a:r>
            <a:r>
              <a:rPr lang="cs-CZ">
                <a:latin typeface="Times New Roman" pitchFamily="18" charset="0"/>
              </a:rPr>
              <a:t> (Chandler, 2007) </a:t>
            </a:r>
            <a:endParaRPr lang="sk-SK">
              <a:latin typeface="Times New Roman" pitchFamily="18" charset="0"/>
            </a:endParaRPr>
          </a:p>
          <a:p>
            <a:r>
              <a:rPr lang="cs-CZ">
                <a:latin typeface="Times New Roman" pitchFamily="18" charset="0"/>
              </a:rPr>
              <a:t>“Nothing is a sign unless it is interpreted as a sign</a:t>
            </a:r>
            <a:r>
              <a:rPr lang="sk-SK">
                <a:latin typeface="Times New Roman" pitchFamily="18" charset="0"/>
              </a:rPr>
              <a:t>.</a:t>
            </a:r>
            <a:r>
              <a:rPr lang="cs-CZ">
                <a:latin typeface="Times New Roman" pitchFamily="18" charset="0"/>
              </a:rPr>
              <a:t>” (Peirce, 1931-58) </a:t>
            </a:r>
            <a:endParaRPr lang="sk-SK">
              <a:latin typeface="Times New Roman" pitchFamily="18" charset="0"/>
            </a:endParaRPr>
          </a:p>
          <a:p>
            <a:endParaRPr lang="cs-CZ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Sign as a Dyadic Relation (de Saussure)</a:t>
            </a:r>
            <a:endParaRPr 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7050" name="Group 10"/>
          <p:cNvGrpSpPr>
            <a:grpSpLocks/>
          </p:cNvGrpSpPr>
          <p:nvPr/>
        </p:nvGrpSpPr>
        <p:grpSpPr bwMode="auto">
          <a:xfrm>
            <a:off x="152400" y="2667000"/>
            <a:ext cx="8763000" cy="1752600"/>
            <a:chOff x="96" y="3072"/>
            <a:chExt cx="5520" cy="1104"/>
          </a:xfrm>
        </p:grpSpPr>
        <p:sp>
          <p:nvSpPr>
            <p:cNvPr id="87044" name="Oval 4"/>
            <p:cNvSpPr>
              <a:spLocks noChangeArrowheads="1"/>
            </p:cNvSpPr>
            <p:nvPr/>
          </p:nvSpPr>
          <p:spPr bwMode="auto">
            <a:xfrm>
              <a:off x="864" y="3072"/>
              <a:ext cx="1296" cy="7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Signified</a:t>
              </a:r>
              <a:endParaRPr lang="cs-CZ"/>
            </a:p>
          </p:txBody>
        </p:sp>
        <p:sp>
          <p:nvSpPr>
            <p:cNvPr id="87045" name="Oval 5"/>
            <p:cNvSpPr>
              <a:spLocks noChangeArrowheads="1"/>
            </p:cNvSpPr>
            <p:nvPr/>
          </p:nvSpPr>
          <p:spPr bwMode="auto">
            <a:xfrm>
              <a:off x="4080" y="3072"/>
              <a:ext cx="1296" cy="7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Signifier</a:t>
              </a:r>
              <a:endParaRPr lang="cs-CZ"/>
            </a:p>
          </p:txBody>
        </p:sp>
        <p:sp>
          <p:nvSpPr>
            <p:cNvPr id="87046" name="Line 6"/>
            <p:cNvSpPr>
              <a:spLocks noChangeShapeType="1"/>
            </p:cNvSpPr>
            <p:nvPr/>
          </p:nvSpPr>
          <p:spPr bwMode="auto">
            <a:xfrm>
              <a:off x="2112" y="3600"/>
              <a:ext cx="20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96" y="3888"/>
              <a:ext cx="27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k-SK">
                  <a:solidFill>
                    <a:srgbClr val="FF0000"/>
                  </a:solidFill>
                </a:rPr>
                <a:t>„Ment</a:t>
              </a:r>
              <a:r>
                <a:rPr lang="en-US">
                  <a:solidFill>
                    <a:srgbClr val="FF0000"/>
                  </a:solidFill>
                </a:rPr>
                <a:t>a</a:t>
              </a:r>
              <a:r>
                <a:rPr lang="sk-SK">
                  <a:solidFill>
                    <a:srgbClr val="FF0000"/>
                  </a:solidFill>
                </a:rPr>
                <a:t>l“ </a:t>
              </a:r>
              <a:r>
                <a:rPr lang="en-US">
                  <a:solidFill>
                    <a:srgbClr val="FF0000"/>
                  </a:solidFill>
                </a:rPr>
                <a:t>concept, idea</a:t>
              </a:r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87048" name="Text Box 8"/>
            <p:cNvSpPr txBox="1">
              <a:spLocks noChangeArrowheads="1"/>
            </p:cNvSpPr>
            <p:nvPr/>
          </p:nvSpPr>
          <p:spPr bwMode="auto">
            <a:xfrm>
              <a:off x="4080" y="3888"/>
              <a:ext cx="15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Word or sound</a:t>
              </a:r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87049" name="Text Box 9"/>
            <p:cNvSpPr txBox="1">
              <a:spLocks noChangeArrowheads="1"/>
            </p:cNvSpPr>
            <p:nvPr/>
          </p:nvSpPr>
          <p:spPr bwMode="auto">
            <a:xfrm>
              <a:off x="2448" y="3168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Sign, meaning</a:t>
              </a:r>
              <a:endParaRPr lang="cs-CZ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Semiotic triangle (Pierce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Picture 14" descr="C:\Documents and Settings\Danka\Local Settings\Temporary Internet Files\Content.IE5\VLLW9KH6\MCBS01705_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6576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3886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5200" y="403860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19800" y="228600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“CHAIR”</a:t>
            </a:r>
            <a:endParaRPr lang="en-US" b="1" dirty="0"/>
          </a:p>
        </p:txBody>
      </p:sp>
      <p:sp>
        <p:nvSpPr>
          <p:cNvPr id="16" name="Freeform 15"/>
          <p:cNvSpPr/>
          <p:nvPr/>
        </p:nvSpPr>
        <p:spPr>
          <a:xfrm>
            <a:off x="2921725" y="1443446"/>
            <a:ext cx="6239692" cy="5342708"/>
          </a:xfrm>
          <a:custGeom>
            <a:avLst/>
            <a:gdLst>
              <a:gd name="connsiteX0" fmla="*/ 762001 w 6239692"/>
              <a:gd name="connsiteY0" fmla="*/ 137160 h 5342708"/>
              <a:gd name="connsiteX1" fmla="*/ 56606 w 6239692"/>
              <a:gd name="connsiteY1" fmla="*/ 1456508 h 5342708"/>
              <a:gd name="connsiteX2" fmla="*/ 1101635 w 6239692"/>
              <a:gd name="connsiteY2" fmla="*/ 3807823 h 5342708"/>
              <a:gd name="connsiteX3" fmla="*/ 2185852 w 6239692"/>
              <a:gd name="connsiteY3" fmla="*/ 5114108 h 5342708"/>
              <a:gd name="connsiteX4" fmla="*/ 4432664 w 6239692"/>
              <a:gd name="connsiteY4" fmla="*/ 5179423 h 5342708"/>
              <a:gd name="connsiteX5" fmla="*/ 6065521 w 6239692"/>
              <a:gd name="connsiteY5" fmla="*/ 4408714 h 5342708"/>
              <a:gd name="connsiteX6" fmla="*/ 5477692 w 6239692"/>
              <a:gd name="connsiteY6" fmla="*/ 1835331 h 5342708"/>
              <a:gd name="connsiteX7" fmla="*/ 4106092 w 6239692"/>
              <a:gd name="connsiteY7" fmla="*/ 280851 h 5342708"/>
              <a:gd name="connsiteX8" fmla="*/ 1598024 w 6239692"/>
              <a:gd name="connsiteY8" fmla="*/ 150223 h 5342708"/>
              <a:gd name="connsiteX9" fmla="*/ 722812 w 6239692"/>
              <a:gd name="connsiteY9" fmla="*/ 254725 h 534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39692" h="5342708">
                <a:moveTo>
                  <a:pt x="762001" y="137160"/>
                </a:moveTo>
                <a:cubicBezTo>
                  <a:pt x="381000" y="490945"/>
                  <a:pt x="0" y="844731"/>
                  <a:pt x="56606" y="1456508"/>
                </a:cubicBezTo>
                <a:cubicBezTo>
                  <a:pt x="113212" y="2068285"/>
                  <a:pt x="746761" y="3198223"/>
                  <a:pt x="1101635" y="3807823"/>
                </a:cubicBezTo>
                <a:cubicBezTo>
                  <a:pt x="1456509" y="4417423"/>
                  <a:pt x="1630681" y="4885508"/>
                  <a:pt x="2185852" y="5114108"/>
                </a:cubicBezTo>
                <a:cubicBezTo>
                  <a:pt x="2741023" y="5342708"/>
                  <a:pt x="3786053" y="5296989"/>
                  <a:pt x="4432664" y="5179423"/>
                </a:cubicBezTo>
                <a:cubicBezTo>
                  <a:pt x="5079276" y="5061857"/>
                  <a:pt x="5891350" y="4966063"/>
                  <a:pt x="6065521" y="4408714"/>
                </a:cubicBezTo>
                <a:cubicBezTo>
                  <a:pt x="6239692" y="3851365"/>
                  <a:pt x="5804263" y="2523308"/>
                  <a:pt x="5477692" y="1835331"/>
                </a:cubicBezTo>
                <a:cubicBezTo>
                  <a:pt x="5151121" y="1147354"/>
                  <a:pt x="4752703" y="561702"/>
                  <a:pt x="4106092" y="280851"/>
                </a:cubicBezTo>
                <a:cubicBezTo>
                  <a:pt x="3459481" y="0"/>
                  <a:pt x="2161904" y="154577"/>
                  <a:pt x="1598024" y="150223"/>
                </a:cubicBezTo>
                <a:cubicBezTo>
                  <a:pt x="1034144" y="145869"/>
                  <a:pt x="878478" y="200297"/>
                  <a:pt x="722812" y="254725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43400" y="3733800"/>
            <a:ext cx="293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Realistic semantics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Semiotic</a:t>
            </a:r>
            <a:r>
              <a:rPr lang="sk-SK" dirty="0" smtClean="0"/>
              <a:t>ký trojuholník </a:t>
            </a:r>
            <a:r>
              <a:rPr lang="en-US" dirty="0" smtClean="0"/>
              <a:t>(Pierce)</a:t>
            </a:r>
            <a:endParaRPr lang="en-US" dirty="0"/>
          </a:p>
        </p:txBody>
      </p:sp>
      <p:pic>
        <p:nvPicPr>
          <p:cNvPr id="10" name="Picture 14" descr="C:\Documents and Settings\Danka\Local Settings\Temporary Internet Files\Content.IE5\VLLW9KH6\MCBS01705_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6576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3886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5200" y="403860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19800" y="228600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</a:t>
            </a:r>
            <a:r>
              <a:rPr lang="en-US" b="1" dirty="0" smtClean="0"/>
              <a:t>CHAIR</a:t>
            </a:r>
            <a:r>
              <a:rPr lang="en-US" b="1" dirty="0" smtClean="0"/>
              <a:t>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Semiotic</a:t>
            </a:r>
            <a:r>
              <a:rPr lang="sk-SK" dirty="0" smtClean="0"/>
              <a:t>ký trojuholník </a:t>
            </a:r>
            <a:r>
              <a:rPr lang="en-US" dirty="0" smtClean="0"/>
              <a:t>(Pierce)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0" y="259080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“CHAIR”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1905000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0" y="2438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286000" y="21336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Index</a:t>
            </a:r>
            <a:endParaRPr lang="sk-SK" sz="2000" b="1" dirty="0" smtClean="0"/>
          </a:p>
          <a:p>
            <a:endParaRPr lang="sk-SK" sz="2000" b="1" dirty="0" smtClean="0"/>
          </a:p>
          <a:p>
            <a:r>
              <a:rPr lang="sk-SK" sz="2000" b="1" dirty="0" smtClean="0"/>
              <a:t>I</a:t>
            </a:r>
            <a:r>
              <a:rPr lang="en-US" sz="2000" b="1" dirty="0" smtClean="0"/>
              <a:t>c</a:t>
            </a:r>
            <a:r>
              <a:rPr lang="sk-SK" sz="2000" b="1" dirty="0" smtClean="0"/>
              <a:t>on</a:t>
            </a:r>
            <a:endParaRPr lang="sk-SK" sz="2000" b="1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257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21676" y="5810250"/>
            <a:ext cx="1169924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00" y="4953000"/>
            <a:ext cx="77972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81800" y="4343400"/>
            <a:ext cx="120700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VervetEagleAlarm.aif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1676400" y="1752600"/>
            <a:ext cx="304800" cy="304800"/>
          </a:xfrm>
          <a:prstGeom prst="rect">
            <a:avLst/>
          </a:prstGeom>
        </p:spPr>
      </p:pic>
      <p:pic>
        <p:nvPicPr>
          <p:cNvPr id="23" name="VervetLeopardAlarm.aif.aiff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 cstate="print"/>
          <a:stretch>
            <a:fillRect/>
          </a:stretch>
        </p:blipFill>
        <p:spPr>
          <a:xfrm>
            <a:off x="2133600" y="1752600"/>
            <a:ext cx="304800" cy="304800"/>
          </a:xfrm>
          <a:prstGeom prst="rect">
            <a:avLst/>
          </a:prstGeom>
        </p:spPr>
      </p:pic>
      <p:pic>
        <p:nvPicPr>
          <p:cNvPr id="24" name="VervetSnakeAlarm.aif.aiff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9" cstate="print"/>
          <a:stretch>
            <a:fillRect/>
          </a:stretch>
        </p:blipFill>
        <p:spPr>
          <a:xfrm>
            <a:off x="2590800" y="1752600"/>
            <a:ext cx="304800" cy="3048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010400" y="2057400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Symbol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8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4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Semi</a:t>
            </a:r>
            <a:r>
              <a:rPr lang="en-US"/>
              <a:t>osis</a:t>
            </a:r>
            <a:endParaRPr lang="cs-CZ"/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400"/>
              <a:t>A</a:t>
            </a:r>
            <a:r>
              <a:rPr lang="cs-CZ" sz="2400"/>
              <a:t> sign is not an absolute</a:t>
            </a:r>
            <a:r>
              <a:rPr lang="sk-SK" sz="2400"/>
              <a:t> </a:t>
            </a:r>
            <a:r>
              <a:rPr lang="cs-CZ" sz="2400"/>
              <a:t>or ontological property of a thing, but rather it is a relational, situated and</a:t>
            </a:r>
            <a:r>
              <a:rPr lang="sk-SK" sz="2400"/>
              <a:t> </a:t>
            </a:r>
            <a:r>
              <a:rPr lang="cs-CZ" sz="2400"/>
              <a:t>interpretive role that a thing can have only within a particular context of relationships.</a:t>
            </a:r>
          </a:p>
          <a:p>
            <a:pPr>
              <a:lnSpc>
                <a:spcPct val="90000"/>
              </a:lnSpc>
            </a:pPr>
            <a:r>
              <a:rPr lang="cs-CZ" sz="2400"/>
              <a:t>What constitutes a sign for one observer (interp</a:t>
            </a:r>
            <a:r>
              <a:rPr lang="sk-SK" sz="2400"/>
              <a:t>r</a:t>
            </a:r>
            <a:r>
              <a:rPr lang="cs-CZ" sz="2400"/>
              <a:t>eter), can be just</a:t>
            </a:r>
            <a:r>
              <a:rPr lang="sk-SK" sz="2400"/>
              <a:t> </a:t>
            </a:r>
            <a:r>
              <a:rPr lang="cs-CZ" sz="2400"/>
              <a:t>a useless or imperceptible noise for another one, depending on the interp</a:t>
            </a:r>
            <a:r>
              <a:rPr lang="sk-SK" sz="2400"/>
              <a:t>r</a:t>
            </a:r>
            <a:r>
              <a:rPr lang="cs-CZ" sz="2400"/>
              <a:t>eter’s</a:t>
            </a:r>
            <a:r>
              <a:rPr lang="sk-SK" sz="2400"/>
              <a:t> </a:t>
            </a:r>
            <a:r>
              <a:rPr lang="cs-CZ" sz="2400"/>
              <a:t>embodiment, society and the history of interactions. </a:t>
            </a:r>
            <a:endParaRPr lang="sk-SK" sz="2400"/>
          </a:p>
          <a:p>
            <a:pPr>
              <a:lnSpc>
                <a:spcPct val="90000"/>
              </a:lnSpc>
            </a:pPr>
            <a:r>
              <a:rPr lang="cs-CZ" sz="2400"/>
              <a:t>A particular interaction</a:t>
            </a:r>
            <a:r>
              <a:rPr lang="sk-SK" sz="2400"/>
              <a:t> </a:t>
            </a:r>
            <a:r>
              <a:rPr lang="cs-CZ" sz="2400"/>
              <a:t>between the representamen, the object and the interpretant is referred to by</a:t>
            </a:r>
            <a:r>
              <a:rPr lang="sk-SK" sz="2400"/>
              <a:t> </a:t>
            </a:r>
            <a:r>
              <a:rPr lang="cs-CZ" sz="2400"/>
              <a:t>Peirce as (act of) </a:t>
            </a:r>
            <a:r>
              <a:rPr lang="cs-CZ" sz="2400" i="1"/>
              <a:t>semiosis</a:t>
            </a:r>
            <a:r>
              <a:rPr lang="cs-CZ" sz="240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Semiotic</a:t>
            </a:r>
            <a:r>
              <a:rPr lang="sk-SK" dirty="0" smtClean="0"/>
              <a:t>ký trojuholník </a:t>
            </a:r>
            <a:r>
              <a:rPr lang="en-US" dirty="0" smtClean="0"/>
              <a:t>(Pierce)</a:t>
            </a:r>
            <a:endParaRPr lang="en-US" dirty="0"/>
          </a:p>
        </p:txBody>
      </p:sp>
      <p:pic>
        <p:nvPicPr>
          <p:cNvPr id="10" name="Picture 14" descr="C:\Documents and Settings\Danka\Local Settings\Temporary Internet Files\Content.IE5\VLLW9KH6\MCBS01705_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6576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3886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5200" y="403860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19800" y="228600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“CHAIR”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and categorization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</a:t>
            </a:r>
            <a:r>
              <a:rPr lang="en-US" dirty="0" smtClean="0"/>
              <a:t>CHAIR</a:t>
            </a:r>
            <a:r>
              <a:rPr lang="sk-SK" dirty="0" smtClean="0"/>
              <a:t>“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05200"/>
            <a:ext cx="2038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9718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981200"/>
            <a:ext cx="1682417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495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1905000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Agents</a:t>
            </a:r>
            <a:endParaRPr 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entities achieving some goals by sensing and acting in certain (real or virtual) environments</a:t>
            </a:r>
            <a:endParaRPr lang="en-US">
              <a:cs typeface="Times New Roman" pitchFamily="18" charset="0"/>
            </a:endParaRPr>
          </a:p>
          <a:p>
            <a:pPr algn="just"/>
            <a:r>
              <a:rPr lang="en-US">
                <a:cs typeface="Times New Roman" pitchFamily="18" charset="0"/>
              </a:rPr>
              <a:t>bacteria, animals, humans, some computer programs and robots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can we understand each other</a:t>
            </a:r>
            <a:r>
              <a:rPr lang="sk-SK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Meanings are created individually but on the basis of common </a:t>
            </a:r>
            <a:r>
              <a:rPr lang="en-US" dirty="0" err="1" smtClean="0"/>
              <a:t>sensori</a:t>
            </a:r>
            <a:r>
              <a:rPr lang="en-US" dirty="0" smtClean="0"/>
              <a:t>-</a:t>
            </a:r>
            <a:r>
              <a:rPr lang="en-US" dirty="0" smtClean="0"/>
              <a:t>motor experiences</a:t>
            </a:r>
            <a:endParaRPr lang="sk-SK" dirty="0" smtClean="0"/>
          </a:p>
          <a:p>
            <a:r>
              <a:rPr lang="en-US" dirty="0" smtClean="0"/>
              <a:t>Concepts are based on our </a:t>
            </a:r>
            <a:r>
              <a:rPr lang="en-US" b="1" dirty="0" smtClean="0"/>
              <a:t>pre-conceptual experience</a:t>
            </a:r>
            <a:r>
              <a:rPr lang="sk-SK" b="1" dirty="0" smtClean="0"/>
              <a:t> </a:t>
            </a:r>
            <a:r>
              <a:rPr lang="sk-SK" dirty="0" smtClean="0"/>
              <a:t>(Lakoff, 1987)</a:t>
            </a:r>
          </a:p>
          <a:p>
            <a:pPr lvl="1"/>
            <a:r>
              <a:rPr lang="en-US" b="1" dirty="0" smtClean="0"/>
              <a:t>Basic level of categorization</a:t>
            </a:r>
            <a:r>
              <a:rPr lang="sk-SK" b="1" dirty="0" smtClean="0"/>
              <a:t> </a:t>
            </a:r>
            <a:r>
              <a:rPr lang="sk-SK" dirty="0" smtClean="0"/>
              <a:t>(Rosch, 1978)</a:t>
            </a:r>
          </a:p>
          <a:p>
            <a:pPr lvl="1"/>
            <a:r>
              <a:rPr lang="en-US" b="1" dirty="0" smtClean="0"/>
              <a:t>Image schemas </a:t>
            </a:r>
            <a:r>
              <a:rPr lang="sk-SK" dirty="0" smtClean="0"/>
              <a:t>(Johnson</a:t>
            </a:r>
            <a:r>
              <a:rPr lang="sk-SK" dirty="0" smtClean="0"/>
              <a:t>, 1987</a:t>
            </a:r>
            <a:r>
              <a:rPr lang="sk-SK" dirty="0" smtClean="0"/>
              <a:t>)</a:t>
            </a:r>
            <a:endParaRPr lang="en-US" dirty="0" smtClean="0"/>
          </a:p>
          <a:p>
            <a:pPr lvl="1"/>
            <a:r>
              <a:rPr lang="en-US" b="1" dirty="0" smtClean="0"/>
              <a:t>Metaphors</a:t>
            </a:r>
            <a:endParaRPr lang="sk-SK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Semiosis</a:t>
            </a:r>
            <a:endParaRPr lang="en-US" dirty="0" smtClean="0"/>
          </a:p>
          <a:p>
            <a:r>
              <a:rPr lang="en-US" dirty="0" smtClean="0"/>
              <a:t>Meaning in animal world – evolution</a:t>
            </a:r>
          </a:p>
          <a:p>
            <a:r>
              <a:rPr lang="en-US" dirty="0" smtClean="0"/>
              <a:t>Categorization and representation of meaning</a:t>
            </a:r>
          </a:p>
          <a:p>
            <a:r>
              <a:rPr lang="en-US" dirty="0" smtClean="0"/>
              <a:t>Cognitive semantics</a:t>
            </a:r>
          </a:p>
          <a:p>
            <a:pPr lvl="1"/>
            <a:r>
              <a:rPr lang="en-US" dirty="0" smtClean="0"/>
              <a:t>Image schemas</a:t>
            </a:r>
          </a:p>
          <a:p>
            <a:pPr lvl="1"/>
            <a:r>
              <a:rPr lang="en-US" dirty="0" smtClean="0"/>
              <a:t>Basic level categories</a:t>
            </a:r>
          </a:p>
          <a:p>
            <a:pPr lvl="1"/>
            <a:r>
              <a:rPr lang="en-US" dirty="0" smtClean="0"/>
              <a:t>Metaphors</a:t>
            </a:r>
          </a:p>
          <a:p>
            <a:r>
              <a:rPr lang="en-US" dirty="0" smtClean="0"/>
              <a:t>Conceptual spaces</a:t>
            </a:r>
          </a:p>
          <a:p>
            <a:r>
              <a:rPr lang="en-US" dirty="0" smtClean="0"/>
              <a:t>Embodied construction grammar</a:t>
            </a:r>
          </a:p>
          <a:p>
            <a:r>
              <a:rPr lang="en-US" dirty="0" smtClean="0"/>
              <a:t>Meaning in artificial systems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cs-CZ"/>
          </a:p>
        </p:txBody>
      </p:sp>
      <p:sp>
        <p:nvSpPr>
          <p:cNvPr id="79876" name="Rectangle 4"/>
          <p:cNvSpPr>
            <a:spLocks noGrp="1" noChangeAspect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40000"/>
            <a:ext cx="28829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– what are your intuitions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meaning of the word “chair”?</a:t>
            </a:r>
          </a:p>
          <a:p>
            <a:r>
              <a:rPr lang="en-US" dirty="0" smtClean="0"/>
              <a:t>What is the meaning of the word “democracy”?</a:t>
            </a:r>
          </a:p>
          <a:p>
            <a:pPr lvl="1"/>
            <a:r>
              <a:rPr lang="en-US" dirty="0" smtClean="0"/>
              <a:t>Is there a difference?</a:t>
            </a:r>
          </a:p>
          <a:p>
            <a:r>
              <a:rPr lang="en-US" dirty="0" smtClean="0"/>
              <a:t>Can we have meaning without language?</a:t>
            </a:r>
          </a:p>
          <a:p>
            <a:r>
              <a:rPr lang="en-US" dirty="0" smtClean="0"/>
              <a:t>What does it mean to </a:t>
            </a:r>
            <a:r>
              <a:rPr lang="en-US" b="1" dirty="0" smtClean="0"/>
              <a:t>understand</a:t>
            </a:r>
            <a:r>
              <a:rPr lang="en-US" dirty="0" smtClean="0"/>
              <a:t> something?</a:t>
            </a:r>
          </a:p>
          <a:p>
            <a:r>
              <a:rPr lang="en-US" dirty="0" smtClean="0"/>
              <a:t>Is a machine capable of understanding in principle?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cs-CZ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CC0000"/>
                </a:solidFill>
              </a:rPr>
              <a:t>Look </a:t>
            </a:r>
            <a:r>
              <a:rPr lang="en-US" sz="2300" dirty="0">
                <a:solidFill>
                  <a:srgbClr val="CC0000"/>
                </a:solidFill>
              </a:rPr>
              <a:t>for a theory of meaning and understanding applicable to non-human agents as well</a:t>
            </a:r>
          </a:p>
          <a:p>
            <a:pPr>
              <a:lnSpc>
                <a:spcPct val="90000"/>
              </a:lnSpc>
            </a:pPr>
            <a:endParaRPr lang="en-US" sz="2300" dirty="0" smtClean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CC0000"/>
                </a:solidFill>
              </a:rPr>
              <a:t>Propose </a:t>
            </a:r>
            <a:r>
              <a:rPr lang="en-US" sz="2300" dirty="0">
                <a:solidFill>
                  <a:srgbClr val="CC0000"/>
                </a:solidFill>
              </a:rPr>
              <a:t>design principles for building “understanding” </a:t>
            </a:r>
            <a:r>
              <a:rPr lang="en-US" sz="2300" dirty="0" smtClean="0">
                <a:solidFill>
                  <a:srgbClr val="CC0000"/>
                </a:solidFill>
              </a:rPr>
              <a:t>agents</a:t>
            </a:r>
            <a:endParaRPr lang="en-US" sz="23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  <a:endParaRPr lang="cs-CZ"/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>
                <a:cs typeface="Times New Roman" pitchFamily="18" charset="0"/>
              </a:rPr>
              <a:t>To what extent can we say that they </a:t>
            </a:r>
            <a:r>
              <a:rPr lang="en-US" sz="2400" b="1">
                <a:cs typeface="Times New Roman" pitchFamily="18" charset="0"/>
              </a:rPr>
              <a:t>understand</a:t>
            </a:r>
            <a:r>
              <a:rPr lang="en-US" sz="2400">
                <a:cs typeface="Times New Roman" pitchFamily="18" charset="0"/>
              </a:rPr>
              <a:t> what they do? </a:t>
            </a:r>
          </a:p>
          <a:p>
            <a:r>
              <a:rPr lang="en-US" sz="2400">
                <a:cs typeface="Times New Roman" pitchFamily="18" charset="0"/>
              </a:rPr>
              <a:t>If they attribute some </a:t>
            </a:r>
            <a:r>
              <a:rPr lang="en-US" sz="2400" b="1">
                <a:cs typeface="Times New Roman" pitchFamily="18" charset="0"/>
              </a:rPr>
              <a:t>meanings</a:t>
            </a:r>
            <a:r>
              <a:rPr lang="en-US" sz="2400">
                <a:cs typeface="Times New Roman" pitchFamily="18" charset="0"/>
              </a:rPr>
              <a:t> to situations and events in their environments, what is the nature of these meanings? </a:t>
            </a:r>
          </a:p>
          <a:p>
            <a:r>
              <a:rPr lang="en-US" sz="2400">
                <a:cs typeface="Times New Roman" pitchFamily="18" charset="0"/>
              </a:rPr>
              <a:t>Do they use the same meanings when they communicate? </a:t>
            </a:r>
          </a:p>
          <a:p>
            <a:r>
              <a:rPr lang="en-US" sz="2400">
                <a:cs typeface="Times New Roman" pitchFamily="18" charset="0"/>
              </a:rPr>
              <a:t>Where do these meanings come from? Are they innate (pre-programmed) or learned?</a:t>
            </a:r>
            <a:r>
              <a:rPr lang="cs-CZ" sz="240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semantics?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eaLnBrk="1" hangingPunct="1"/>
            <a:endParaRPr lang="sk-SK" dirty="0" smtClean="0"/>
          </a:p>
          <a:p>
            <a:pPr eaLnBrk="1" hangingPunct="1"/>
            <a:r>
              <a:rPr lang="en-US" dirty="0" smtClean="0"/>
              <a:t>Phonology</a:t>
            </a:r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en-US" dirty="0" smtClean="0"/>
              <a:t>Morphology</a:t>
            </a:r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Syntax</a:t>
            </a:r>
          </a:p>
          <a:p>
            <a:pPr eaLnBrk="1" hangingPunct="1"/>
            <a:endParaRPr lang="sk-SK" dirty="0" smtClean="0"/>
          </a:p>
          <a:p>
            <a:pPr eaLnBrk="1" hangingPunct="1"/>
            <a:r>
              <a:rPr lang="en-US" dirty="0" smtClean="0"/>
              <a:t>Semantics</a:t>
            </a:r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Pra</a:t>
            </a:r>
            <a:r>
              <a:rPr lang="en-US" dirty="0" err="1" smtClean="0"/>
              <a:t>gmatics</a:t>
            </a:r>
            <a:endParaRPr lang="en-US" dirty="0" smtClean="0"/>
          </a:p>
        </p:txBody>
      </p:sp>
      <p:pic>
        <p:nvPicPr>
          <p:cNvPr id="5" name="Picture 4" descr="syntax6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38862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eske_vokal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905000"/>
            <a:ext cx="17526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C:\Documents and Settings\Danka\Local Settings\Temporary Internet Files\Content.IE5\NGO6CPJT\MCj043249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953000"/>
            <a:ext cx="20034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76600" y="29718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 i="1">
                <a:latin typeface="Comic Sans MS" pitchFamily="66" charset="0"/>
              </a:rPr>
              <a:t>naj-vy-ruka-vičkova-nejší</a:t>
            </a:r>
            <a:endParaRPr lang="en-US" b="1" i="1">
              <a:latin typeface="Comic Sans MS" pitchFamily="66" charset="0"/>
            </a:endParaRPr>
          </a:p>
        </p:txBody>
      </p:sp>
      <p:pic>
        <p:nvPicPr>
          <p:cNvPr id="10254" name="Picture 14" descr="C:\Documents and Settings\Danka\Local Settings\Temporary Internet Files\Content.IE5\VLLW9KH6\MCBS01705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8100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Semantics</a:t>
            </a: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/>
              <a:t>non-denotational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functionalist (e.g. late Wittgenstein): “meaning in use”</a:t>
            </a:r>
          </a:p>
          <a:p>
            <a:r>
              <a:rPr lang="en-US" sz="2400"/>
              <a:t>denotational</a:t>
            </a:r>
          </a:p>
          <a:p>
            <a:pPr lvl="1"/>
            <a:r>
              <a:rPr lang="en-US" sz="2000" b="1">
                <a:solidFill>
                  <a:schemeClr val="bg1"/>
                </a:solidFill>
              </a:rPr>
              <a:t>realist:</a:t>
            </a:r>
            <a:r>
              <a:rPr lang="en-US" sz="2000">
                <a:solidFill>
                  <a:schemeClr val="bg1"/>
                </a:solidFill>
              </a:rPr>
              <a:t> meanings are “out there” in the world, objective, common for all</a:t>
            </a:r>
          </a:p>
          <a:p>
            <a:pPr lvl="2"/>
            <a:r>
              <a:rPr lang="en-US" sz="1800">
                <a:solidFill>
                  <a:schemeClr val="bg1"/>
                </a:solidFill>
              </a:rPr>
              <a:t>extensional (Tarski)</a:t>
            </a:r>
          </a:p>
          <a:p>
            <a:pPr lvl="2"/>
            <a:r>
              <a:rPr lang="en-US" sz="1800">
                <a:solidFill>
                  <a:schemeClr val="bg1"/>
                </a:solidFill>
              </a:rPr>
              <a:t>intensional (Karnap, Kripke, Montague)</a:t>
            </a:r>
          </a:p>
          <a:p>
            <a:pPr lvl="1"/>
            <a:r>
              <a:rPr lang="en-US" sz="2000" b="1">
                <a:solidFill>
                  <a:schemeClr val="bg1"/>
                </a:solidFill>
              </a:rPr>
              <a:t>cognitive:</a:t>
            </a:r>
            <a:r>
              <a:rPr lang="en-US" sz="2000">
                <a:solidFill>
                  <a:schemeClr val="bg1"/>
                </a:solidFill>
              </a:rPr>
              <a:t> meanings are “mental” entities, subjective, individual</a:t>
            </a:r>
            <a:endParaRPr lang="cs-CZ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Semantics</a:t>
            </a:r>
            <a:endParaRPr lang="cs-CZ"/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/>
              <a:t>non-denotational</a:t>
            </a:r>
          </a:p>
          <a:p>
            <a:pPr lvl="1"/>
            <a:r>
              <a:rPr lang="en-US" sz="2000"/>
              <a:t>functionalist (e.g. late Wittgenstein): “meaning in use”</a:t>
            </a:r>
          </a:p>
          <a:p>
            <a:r>
              <a:rPr lang="en-US" sz="2400"/>
              <a:t>denotational</a:t>
            </a:r>
          </a:p>
          <a:p>
            <a:pPr lvl="1"/>
            <a:r>
              <a:rPr lang="en-US" sz="2000" b="1">
                <a:solidFill>
                  <a:schemeClr val="bg1"/>
                </a:solidFill>
              </a:rPr>
              <a:t>realist:</a:t>
            </a:r>
            <a:r>
              <a:rPr lang="en-US" sz="2000">
                <a:solidFill>
                  <a:schemeClr val="bg1"/>
                </a:solidFill>
              </a:rPr>
              <a:t> meanings are “out there” in the world, objective, common for all</a:t>
            </a:r>
          </a:p>
          <a:p>
            <a:pPr lvl="2"/>
            <a:r>
              <a:rPr lang="en-US" sz="1800">
                <a:solidFill>
                  <a:schemeClr val="bg1"/>
                </a:solidFill>
              </a:rPr>
              <a:t>extensional (Tarski)</a:t>
            </a:r>
          </a:p>
          <a:p>
            <a:pPr lvl="2"/>
            <a:r>
              <a:rPr lang="en-US" sz="1800">
                <a:solidFill>
                  <a:schemeClr val="bg1"/>
                </a:solidFill>
              </a:rPr>
              <a:t>intensional (Karnap, Kripke, Montague)</a:t>
            </a:r>
          </a:p>
          <a:p>
            <a:pPr lvl="1"/>
            <a:r>
              <a:rPr lang="en-US" sz="2000" b="1">
                <a:solidFill>
                  <a:schemeClr val="bg1"/>
                </a:solidFill>
              </a:rPr>
              <a:t>cognitive:</a:t>
            </a:r>
            <a:r>
              <a:rPr lang="en-US" sz="2000">
                <a:solidFill>
                  <a:schemeClr val="bg1"/>
                </a:solidFill>
              </a:rPr>
              <a:t> meanings are “mental” entities, subjective, individual</a:t>
            </a:r>
            <a:endParaRPr lang="cs-CZ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Semantics</a:t>
            </a:r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/>
              <a:t>non-denotational</a:t>
            </a:r>
          </a:p>
          <a:p>
            <a:pPr lvl="1"/>
            <a:r>
              <a:rPr lang="en-US" sz="2000"/>
              <a:t>functionalist (e.g. late Wittgenstein): “meaning in use”</a:t>
            </a:r>
          </a:p>
          <a:p>
            <a:r>
              <a:rPr lang="en-US" sz="2400"/>
              <a:t>denotational</a:t>
            </a:r>
          </a:p>
          <a:p>
            <a:pPr lvl="1"/>
            <a:r>
              <a:rPr lang="en-US" sz="2000" b="1"/>
              <a:t>realist:</a:t>
            </a:r>
            <a:r>
              <a:rPr lang="en-US" sz="2000"/>
              <a:t> meanings are “out there” in the world, objective, common for all</a:t>
            </a:r>
          </a:p>
          <a:p>
            <a:pPr lvl="2"/>
            <a:r>
              <a:rPr lang="en-US" sz="1800">
                <a:solidFill>
                  <a:schemeClr val="bg1"/>
                </a:solidFill>
              </a:rPr>
              <a:t>extensional (Tarski)</a:t>
            </a:r>
          </a:p>
          <a:p>
            <a:pPr lvl="2"/>
            <a:r>
              <a:rPr lang="en-US" sz="1800">
                <a:solidFill>
                  <a:schemeClr val="bg1"/>
                </a:solidFill>
              </a:rPr>
              <a:t>intensional (Karnap, Kripke, Montague)</a:t>
            </a:r>
          </a:p>
          <a:p>
            <a:pPr lvl="1"/>
            <a:r>
              <a:rPr lang="en-US" sz="2000" b="1"/>
              <a:t>cognitive:</a:t>
            </a:r>
            <a:r>
              <a:rPr lang="en-US" sz="2000"/>
              <a:t> meanings are “mental” entities, subjective, individual</a:t>
            </a:r>
            <a:endParaRPr lang="cs-CZ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Semantics</a:t>
            </a:r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non-</a:t>
            </a:r>
            <a:r>
              <a:rPr lang="en-US" sz="2400" dirty="0" err="1"/>
              <a:t>denotational</a:t>
            </a:r>
            <a:endParaRPr lang="en-US" sz="2400" dirty="0"/>
          </a:p>
          <a:p>
            <a:pPr lvl="1"/>
            <a:r>
              <a:rPr lang="en-US" sz="2000" dirty="0"/>
              <a:t>functionalist (e.g. late Wittgenstein): “meaning in use”</a:t>
            </a:r>
          </a:p>
          <a:p>
            <a:r>
              <a:rPr lang="en-US" sz="2400" dirty="0" err="1"/>
              <a:t>denotational</a:t>
            </a:r>
            <a:endParaRPr lang="en-US" sz="2400" dirty="0"/>
          </a:p>
          <a:p>
            <a:pPr lvl="1"/>
            <a:r>
              <a:rPr lang="en-US" sz="2000" b="1" dirty="0"/>
              <a:t>realist:</a:t>
            </a:r>
            <a:r>
              <a:rPr lang="en-US" sz="2000" dirty="0"/>
              <a:t> meanings are “out there” in the world, objective, common for all</a:t>
            </a:r>
          </a:p>
          <a:p>
            <a:pPr lvl="2"/>
            <a:r>
              <a:rPr lang="en-US" sz="1800" dirty="0"/>
              <a:t>extensional (</a:t>
            </a:r>
            <a:r>
              <a:rPr lang="en-US" sz="1800" dirty="0" err="1"/>
              <a:t>Tarski</a:t>
            </a:r>
            <a:r>
              <a:rPr lang="en-US" sz="1800" dirty="0"/>
              <a:t>)</a:t>
            </a:r>
          </a:p>
          <a:p>
            <a:pPr lvl="2"/>
            <a:r>
              <a:rPr lang="en-US" sz="1800" dirty="0" err="1"/>
              <a:t>intensional</a:t>
            </a:r>
            <a:r>
              <a:rPr lang="en-US" sz="1800" dirty="0"/>
              <a:t> (</a:t>
            </a:r>
            <a:r>
              <a:rPr lang="en-US" sz="1800" dirty="0" err="1"/>
              <a:t>Karnap</a:t>
            </a:r>
            <a:r>
              <a:rPr lang="en-US" sz="1800" dirty="0"/>
              <a:t>, </a:t>
            </a:r>
            <a:r>
              <a:rPr lang="en-US" sz="1800" dirty="0" err="1"/>
              <a:t>Kripke</a:t>
            </a:r>
            <a:r>
              <a:rPr lang="en-US" sz="1800" dirty="0"/>
              <a:t>, Montague</a:t>
            </a:r>
            <a:r>
              <a:rPr lang="en-US" sz="1800" dirty="0" smtClean="0"/>
              <a:t>)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2"/>
            <a:endParaRPr lang="en-US" sz="1800" dirty="0"/>
          </a:p>
          <a:p>
            <a:pPr lvl="1"/>
            <a:r>
              <a:rPr lang="en-US" sz="2000" b="1" dirty="0"/>
              <a:t>cognitive:</a:t>
            </a:r>
            <a:r>
              <a:rPr lang="en-US" sz="2000" dirty="0"/>
              <a:t> meanings are “mental” entities, subjective, individual</a:t>
            </a:r>
            <a:endParaRPr lang="cs-CZ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434340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“CHAIR”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66800" y="4267200"/>
            <a:ext cx="99060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276600"/>
            <a:ext cx="140208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7162800" y="43434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5400" y="4191000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“UNICORN”</a:t>
            </a:r>
            <a:endParaRPr lang="en-US" b="1" dirty="0"/>
          </a:p>
        </p:txBody>
      </p:sp>
      <p:pic>
        <p:nvPicPr>
          <p:cNvPr id="14" name="Picture 14" descr="C:\Documents and Settings\Danka\Local Settings\Temporary Internet Files\Content.IE5\VLLW9KH6\MCBS01705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310886"/>
            <a:ext cx="1459062" cy="147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53200" y="5486400"/>
            <a:ext cx="452850" cy="56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1951</TotalTime>
  <Words>1308</Words>
  <Application>Microsoft Office PowerPoint</Application>
  <PresentationFormat>On-screen Show (4:3)</PresentationFormat>
  <Paragraphs>197</Paragraphs>
  <Slides>23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Times New Roman</vt:lpstr>
      <vt:lpstr>Arial</vt:lpstr>
      <vt:lpstr>Wingdings</vt:lpstr>
      <vt:lpstr>Optima ExtraBlack</vt:lpstr>
      <vt:lpstr>Arial Narrow</vt:lpstr>
      <vt:lpstr>Median</vt:lpstr>
      <vt:lpstr>Cognitive Semantics: Introduction    Dana Retová    </vt:lpstr>
      <vt:lpstr>Agents</vt:lpstr>
      <vt:lpstr>Goal</vt:lpstr>
      <vt:lpstr>Questions</vt:lpstr>
      <vt:lpstr>What is semantics?</vt:lpstr>
      <vt:lpstr>Semantics</vt:lpstr>
      <vt:lpstr>Semantics</vt:lpstr>
      <vt:lpstr>Semantics</vt:lpstr>
      <vt:lpstr>Semantics</vt:lpstr>
      <vt:lpstr>Cognitive Semantics</vt:lpstr>
      <vt:lpstr>Semiotics</vt:lpstr>
      <vt:lpstr>Semiotic Approach to Meaning</vt:lpstr>
      <vt:lpstr>Sign as a Dyadic Relation (de Saussure)</vt:lpstr>
      <vt:lpstr>Semiotic triangle (Pierce)</vt:lpstr>
      <vt:lpstr>Semiotický trojuholník (Pierce)</vt:lpstr>
      <vt:lpstr>Semiotický trojuholník (Pierce)</vt:lpstr>
      <vt:lpstr>Semiosis</vt:lpstr>
      <vt:lpstr>Semiotický trojuholník (Pierce)</vt:lpstr>
      <vt:lpstr>Meaning and categorization</vt:lpstr>
      <vt:lpstr>How can we understand each other?</vt:lpstr>
      <vt:lpstr>Main topics</vt:lpstr>
      <vt:lpstr>Thank you</vt:lpstr>
      <vt:lpstr>Discussion – what are your intuitions</vt:lpstr>
    </vt:vector>
  </TitlesOfParts>
  <Company> KAI FMFI 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Konceptuálne priestory  [Gärdenfors]</dc:title>
  <dc:creator>Martin Takáč</dc:creator>
  <cp:lastModifiedBy>Dana Retová</cp:lastModifiedBy>
  <cp:revision>17</cp:revision>
  <dcterms:created xsi:type="dcterms:W3CDTF">2007-03-15T13:36:00Z</dcterms:created>
  <dcterms:modified xsi:type="dcterms:W3CDTF">2010-09-30T11:10:47Z</dcterms:modified>
</cp:coreProperties>
</file>